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2ECA7-5BCE-4A27-B55D-1076C6B9533D}" type="datetimeFigureOut">
              <a:rPr lang="en-US" smtClean="0"/>
              <a:pPr/>
              <a:t>9/23/2011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47B99-904A-40C0-9484-D2D28DD414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2ECA7-5BCE-4A27-B55D-1076C6B9533D}" type="datetimeFigureOut">
              <a:rPr lang="en-US" smtClean="0"/>
              <a:pPr/>
              <a:t>9/23/2011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47B99-904A-40C0-9484-D2D28DD414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2ECA7-5BCE-4A27-B55D-1076C6B9533D}" type="datetimeFigureOut">
              <a:rPr lang="en-US" smtClean="0"/>
              <a:pPr/>
              <a:t>9/23/2011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47B99-904A-40C0-9484-D2D28DD414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2ECA7-5BCE-4A27-B55D-1076C6B9533D}" type="datetimeFigureOut">
              <a:rPr lang="en-US" smtClean="0"/>
              <a:pPr/>
              <a:t>9/23/2011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47B99-904A-40C0-9484-D2D28DD414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2ECA7-5BCE-4A27-B55D-1076C6B9533D}" type="datetimeFigureOut">
              <a:rPr lang="en-US" smtClean="0"/>
              <a:pPr/>
              <a:t>9/23/2011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47B99-904A-40C0-9484-D2D28DD414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2ECA7-5BCE-4A27-B55D-1076C6B9533D}" type="datetimeFigureOut">
              <a:rPr lang="en-US" smtClean="0"/>
              <a:pPr/>
              <a:t>9/23/2011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47B99-904A-40C0-9484-D2D28DD414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2ECA7-5BCE-4A27-B55D-1076C6B9533D}" type="datetimeFigureOut">
              <a:rPr lang="en-US" smtClean="0"/>
              <a:pPr/>
              <a:t>9/23/2011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47B99-904A-40C0-9484-D2D28DD414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2ECA7-5BCE-4A27-B55D-1076C6B9533D}" type="datetimeFigureOut">
              <a:rPr lang="en-US" smtClean="0"/>
              <a:pPr/>
              <a:t>9/23/2011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47B99-904A-40C0-9484-D2D28DD414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2ECA7-5BCE-4A27-B55D-1076C6B9533D}" type="datetimeFigureOut">
              <a:rPr lang="en-US" smtClean="0"/>
              <a:pPr/>
              <a:t>9/23/2011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47B99-904A-40C0-9484-D2D28DD414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2ECA7-5BCE-4A27-B55D-1076C6B9533D}" type="datetimeFigureOut">
              <a:rPr lang="en-US" smtClean="0"/>
              <a:pPr/>
              <a:t>9/23/2011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47B99-904A-40C0-9484-D2D28DD414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2ECA7-5BCE-4A27-B55D-1076C6B9533D}" type="datetimeFigureOut">
              <a:rPr lang="en-US" smtClean="0"/>
              <a:pPr/>
              <a:t>9/23/2011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47B99-904A-40C0-9484-D2D28DD414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F2ECA7-5BCE-4A27-B55D-1076C6B9533D}" type="datetimeFigureOut">
              <a:rPr lang="en-US" smtClean="0"/>
              <a:pPr/>
              <a:t>9/23/2011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47B99-904A-40C0-9484-D2D28DD414E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228600" y="914400"/>
            <a:ext cx="8610600" cy="5181600"/>
            <a:chOff x="228600" y="914400"/>
            <a:chExt cx="8610600" cy="5181600"/>
          </a:xfrm>
        </p:grpSpPr>
        <p:sp>
          <p:nvSpPr>
            <p:cNvPr id="3" name="Rounded Rectangle 2"/>
            <p:cNvSpPr/>
            <p:nvPr/>
          </p:nvSpPr>
          <p:spPr>
            <a:xfrm>
              <a:off x="228600" y="914400"/>
              <a:ext cx="3581400" cy="4572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Reads alignment to ref genome</a:t>
              </a:r>
              <a:endParaRPr lang="en-US" dirty="0"/>
            </a:p>
          </p:txBody>
        </p:sp>
        <p:sp>
          <p:nvSpPr>
            <p:cNvPr id="4" name="Rounded Rectangle 3"/>
            <p:cNvSpPr/>
            <p:nvPr/>
          </p:nvSpPr>
          <p:spPr>
            <a:xfrm>
              <a:off x="228600" y="1752600"/>
              <a:ext cx="3581400" cy="4572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PCR duplicate removal</a:t>
              </a:r>
              <a:endParaRPr lang="en-US" dirty="0"/>
            </a:p>
          </p:txBody>
        </p:sp>
        <p:sp>
          <p:nvSpPr>
            <p:cNvPr id="5" name="Rounded Rectangle 4"/>
            <p:cNvSpPr/>
            <p:nvPr/>
          </p:nvSpPr>
          <p:spPr>
            <a:xfrm>
              <a:off x="228600" y="2590800"/>
              <a:ext cx="3581400" cy="6096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Base quality recalibration &amp;</a:t>
              </a:r>
            </a:p>
            <a:p>
              <a:pPr algn="ctr"/>
              <a:r>
                <a:rPr lang="en-US" dirty="0" smtClean="0"/>
                <a:t>Re-alignment around micro-</a:t>
              </a:r>
              <a:r>
                <a:rPr lang="en-US" dirty="0" err="1" smtClean="0"/>
                <a:t>indels</a:t>
              </a:r>
              <a:endParaRPr lang="en-US" dirty="0"/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228600" y="3657600"/>
              <a:ext cx="3581400" cy="7620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Only accept input reads with MQ&gt;=30 &amp; mismatch&lt;=3 in 40bp window</a:t>
              </a:r>
              <a:endParaRPr lang="en-US" sz="1600" dirty="0"/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228600" y="4800600"/>
              <a:ext cx="3581400" cy="12954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Only accept SNVs with coverage&gt;=5, quality by depth&gt;=3 &amp; not close to any micro-</a:t>
              </a:r>
              <a:r>
                <a:rPr lang="en-US" sz="1600" dirty="0" err="1" smtClean="0"/>
                <a:t>indels</a:t>
              </a:r>
              <a:r>
                <a:rPr lang="en-US" sz="1600" dirty="0" smtClean="0"/>
                <a:t> or other SNVs</a:t>
              </a:r>
              <a:endParaRPr lang="en-US" sz="1600" dirty="0"/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5257800" y="914400"/>
              <a:ext cx="3581400" cy="6096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Discard SNVs common to dbSNP130 &amp; 1000genomes databases</a:t>
              </a:r>
              <a:endParaRPr lang="en-US" dirty="0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5257800" y="2362200"/>
              <a:ext cx="3581400" cy="9144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Discard SNVs found in </a:t>
              </a:r>
              <a:r>
                <a:rPr lang="en-US" dirty="0" err="1" smtClean="0"/>
                <a:t>introns</a:t>
              </a:r>
              <a:r>
                <a:rPr lang="en-US" dirty="0" smtClean="0"/>
                <a:t>, found to be synonymous mutations or </a:t>
              </a:r>
              <a:r>
                <a:rPr lang="en-US" dirty="0" err="1" smtClean="0"/>
                <a:t>germline</a:t>
              </a:r>
              <a:r>
                <a:rPr lang="en-US" dirty="0" smtClean="0"/>
                <a:t> mutations </a:t>
              </a:r>
              <a:endParaRPr lang="en-US" dirty="0"/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5257800" y="4267200"/>
              <a:ext cx="3581400" cy="609600"/>
            </a:xfrm>
            <a:prstGeom prst="round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Final list  of somatic, non-synonymous SNVs for validation</a:t>
              </a:r>
              <a:endParaRPr lang="en-US" dirty="0"/>
            </a:p>
          </p:txBody>
        </p:sp>
        <p:cxnSp>
          <p:nvCxnSpPr>
            <p:cNvPr id="11" name="Straight Arrow Connector 10"/>
            <p:cNvCxnSpPr>
              <a:stCxn id="3" idx="2"/>
              <a:endCxn id="4" idx="0"/>
            </p:cNvCxnSpPr>
            <p:nvPr/>
          </p:nvCxnSpPr>
          <p:spPr>
            <a:xfrm rot="5400000">
              <a:off x="1828800" y="1562100"/>
              <a:ext cx="381000" cy="1588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>
              <a:stCxn id="4" idx="2"/>
              <a:endCxn id="5" idx="0"/>
            </p:cNvCxnSpPr>
            <p:nvPr/>
          </p:nvCxnSpPr>
          <p:spPr>
            <a:xfrm rot="5400000">
              <a:off x="1828800" y="2400300"/>
              <a:ext cx="381000" cy="1588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>
              <a:stCxn id="5" idx="2"/>
              <a:endCxn id="6" idx="0"/>
            </p:cNvCxnSpPr>
            <p:nvPr/>
          </p:nvCxnSpPr>
          <p:spPr>
            <a:xfrm rot="5400000">
              <a:off x="1790700" y="3429000"/>
              <a:ext cx="457200" cy="1588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>
              <a:stCxn id="6" idx="2"/>
              <a:endCxn id="7" idx="0"/>
            </p:cNvCxnSpPr>
            <p:nvPr/>
          </p:nvCxnSpPr>
          <p:spPr>
            <a:xfrm rot="5400000">
              <a:off x="1828800" y="4610100"/>
              <a:ext cx="381000" cy="1588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>
              <a:stCxn id="8" idx="2"/>
              <a:endCxn id="9" idx="0"/>
            </p:cNvCxnSpPr>
            <p:nvPr/>
          </p:nvCxnSpPr>
          <p:spPr>
            <a:xfrm rot="5400000">
              <a:off x="6629400" y="1943100"/>
              <a:ext cx="838200" cy="1588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hape 15"/>
            <p:cNvCxnSpPr>
              <a:stCxn id="7" idx="2"/>
              <a:endCxn id="8" idx="1"/>
            </p:cNvCxnSpPr>
            <p:nvPr/>
          </p:nvCxnSpPr>
          <p:spPr>
            <a:xfrm rot="5400000" flipH="1" flipV="1">
              <a:off x="1200150" y="2038350"/>
              <a:ext cx="4876800" cy="3238500"/>
            </a:xfrm>
            <a:prstGeom prst="bentConnector4">
              <a:avLst>
                <a:gd name="adj1" fmla="val -4688"/>
                <a:gd name="adj2" fmla="val 77647"/>
              </a:avLst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>
              <a:stCxn id="9" idx="2"/>
              <a:endCxn id="10" idx="0"/>
            </p:cNvCxnSpPr>
            <p:nvPr/>
          </p:nvCxnSpPr>
          <p:spPr>
            <a:xfrm rot="5400000">
              <a:off x="6553200" y="3771900"/>
              <a:ext cx="990600" cy="1588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TextBox 18"/>
          <p:cNvSpPr txBox="1"/>
          <p:nvPr/>
        </p:nvSpPr>
        <p:spPr>
          <a:xfrm>
            <a:off x="304800" y="118646"/>
            <a:ext cx="17043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smtClean="0">
                <a:latin typeface="Times New Roman" pitchFamily="18" charset="0"/>
                <a:cs typeface="Times New Roman" pitchFamily="18" charset="0"/>
              </a:rPr>
              <a:t>Additional file 5. </a:t>
            </a:r>
            <a:endParaRPr 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87</Words>
  <Application>Microsoft Office PowerPoint</Application>
  <PresentationFormat>On-screen Show 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User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 </cp:lastModifiedBy>
  <cp:revision>5</cp:revision>
  <dcterms:created xsi:type="dcterms:W3CDTF">2011-06-24T12:19:13Z</dcterms:created>
  <dcterms:modified xsi:type="dcterms:W3CDTF">2011-09-23T08:50:25Z</dcterms:modified>
</cp:coreProperties>
</file>