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44" y="1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0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6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7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6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6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4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3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82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9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40F36-BC61-0041-8A0C-A21E4D5FB2B5}" type="datetimeFigureOut">
              <a:rPr lang="en-US" smtClean="0"/>
              <a:pPr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83DF2-DA88-FB46-8AE8-BEBE9984F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4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9" Type="http://schemas.openxmlformats.org/officeDocument/2006/relationships/image" Target="../media/image8.jpeg"/><Relationship Id="rId3" Type="http://schemas.openxmlformats.org/officeDocument/2006/relationships/image" Target="../media/image2.jpeg"/><Relationship Id="rId6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521" y="2709328"/>
            <a:ext cx="1043694" cy="70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6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26" y="2695272"/>
            <a:ext cx="1052566" cy="74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61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957" y="2705194"/>
            <a:ext cx="1036611" cy="726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6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28" y="2693712"/>
            <a:ext cx="988911" cy="724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718" y="1532155"/>
            <a:ext cx="994255" cy="70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4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548" y="1519711"/>
            <a:ext cx="1010133" cy="717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776" y="1527743"/>
            <a:ext cx="1017239" cy="71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6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850" y="1502564"/>
            <a:ext cx="1049146" cy="74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77" name="Group 176"/>
          <p:cNvGrpSpPr/>
          <p:nvPr/>
        </p:nvGrpSpPr>
        <p:grpSpPr>
          <a:xfrm>
            <a:off x="4067462" y="1437234"/>
            <a:ext cx="1541624" cy="1087262"/>
            <a:chOff x="4836808" y="1625557"/>
            <a:chExt cx="1541624" cy="1087262"/>
          </a:xfrm>
        </p:grpSpPr>
        <p:sp>
          <p:nvSpPr>
            <p:cNvPr id="178" name="Line 369"/>
            <p:cNvSpPr>
              <a:spLocks noChangeShapeType="1"/>
            </p:cNvSpPr>
            <p:nvPr/>
          </p:nvSpPr>
          <p:spPr bwMode="auto">
            <a:xfrm>
              <a:off x="5400816" y="2431957"/>
              <a:ext cx="0" cy="12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Line 370"/>
            <p:cNvSpPr>
              <a:spLocks noChangeShapeType="1"/>
            </p:cNvSpPr>
            <p:nvPr/>
          </p:nvSpPr>
          <p:spPr bwMode="auto">
            <a:xfrm>
              <a:off x="5522245" y="2431957"/>
              <a:ext cx="0" cy="12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371"/>
            <p:cNvSpPr>
              <a:spLocks noChangeShapeType="1"/>
            </p:cNvSpPr>
            <p:nvPr/>
          </p:nvSpPr>
          <p:spPr bwMode="auto">
            <a:xfrm>
              <a:off x="5630893" y="2431957"/>
              <a:ext cx="0" cy="12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372"/>
            <p:cNvSpPr>
              <a:spLocks noChangeShapeType="1"/>
            </p:cNvSpPr>
            <p:nvPr/>
          </p:nvSpPr>
          <p:spPr bwMode="auto">
            <a:xfrm>
              <a:off x="5747528" y="2431957"/>
              <a:ext cx="0" cy="12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373"/>
            <p:cNvSpPr>
              <a:spLocks noChangeShapeType="1"/>
            </p:cNvSpPr>
            <p:nvPr/>
          </p:nvSpPr>
          <p:spPr bwMode="auto">
            <a:xfrm>
              <a:off x="5851382" y="2431957"/>
              <a:ext cx="0" cy="12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374"/>
            <p:cNvSpPr>
              <a:spLocks noChangeShapeType="1"/>
            </p:cNvSpPr>
            <p:nvPr/>
          </p:nvSpPr>
          <p:spPr bwMode="auto">
            <a:xfrm>
              <a:off x="5976008" y="2431957"/>
              <a:ext cx="0" cy="12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375"/>
            <p:cNvSpPr>
              <a:spLocks noChangeShapeType="1"/>
            </p:cNvSpPr>
            <p:nvPr/>
          </p:nvSpPr>
          <p:spPr bwMode="auto">
            <a:xfrm>
              <a:off x="6095839" y="2431957"/>
              <a:ext cx="0" cy="124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5" name="Group 3"/>
            <p:cNvGrpSpPr>
              <a:grpSpLocks/>
            </p:cNvGrpSpPr>
            <p:nvPr/>
          </p:nvGrpSpPr>
          <p:grpSpPr bwMode="auto">
            <a:xfrm>
              <a:off x="4836808" y="1625557"/>
              <a:ext cx="1492303" cy="1087262"/>
              <a:chOff x="625094" y="1988498"/>
              <a:chExt cx="1682573" cy="1232440"/>
            </a:xfrm>
          </p:grpSpPr>
          <p:sp>
            <p:nvSpPr>
              <p:cNvPr id="188" name="Text Box 364"/>
              <p:cNvSpPr txBox="1">
                <a:spLocks noChangeArrowheads="1"/>
              </p:cNvSpPr>
              <p:nvPr/>
            </p:nvSpPr>
            <p:spPr bwMode="auto">
              <a:xfrm>
                <a:off x="1101181" y="2875877"/>
                <a:ext cx="334959" cy="3450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40 </a:t>
                </a:r>
              </a:p>
            </p:txBody>
          </p:sp>
          <p:sp>
            <p:nvSpPr>
              <p:cNvPr id="189" name="Text Box 365"/>
              <p:cNvSpPr txBox="1">
                <a:spLocks noChangeArrowheads="1"/>
              </p:cNvSpPr>
              <p:nvPr/>
            </p:nvSpPr>
            <p:spPr bwMode="auto">
              <a:xfrm>
                <a:off x="1356766" y="2875877"/>
                <a:ext cx="331784" cy="3450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80 </a:t>
                </a:r>
              </a:p>
            </p:txBody>
          </p:sp>
          <p:sp>
            <p:nvSpPr>
              <p:cNvPr id="190" name="Text Box 366"/>
              <p:cNvSpPr txBox="1">
                <a:spLocks noChangeArrowheads="1"/>
              </p:cNvSpPr>
              <p:nvPr/>
            </p:nvSpPr>
            <p:spPr bwMode="auto">
              <a:xfrm>
                <a:off x="1602825" y="2875877"/>
                <a:ext cx="441321" cy="255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120 </a:t>
                </a:r>
              </a:p>
            </p:txBody>
          </p:sp>
          <p:sp>
            <p:nvSpPr>
              <p:cNvPr id="191" name="Text Box 367"/>
              <p:cNvSpPr txBox="1">
                <a:spLocks noChangeArrowheads="1"/>
              </p:cNvSpPr>
              <p:nvPr/>
            </p:nvSpPr>
            <p:spPr bwMode="auto">
              <a:xfrm>
                <a:off x="1877460" y="2875877"/>
                <a:ext cx="430207" cy="255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160</a:t>
                </a:r>
              </a:p>
            </p:txBody>
          </p:sp>
          <p:sp>
            <p:nvSpPr>
              <p:cNvPr id="192" name="Line 368"/>
              <p:cNvSpPr>
                <a:spLocks noChangeShapeType="1"/>
              </p:cNvSpPr>
              <p:nvPr/>
            </p:nvSpPr>
            <p:spPr bwMode="auto">
              <a:xfrm>
                <a:off x="977357" y="2902302"/>
                <a:ext cx="1173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93" name="Group 376"/>
              <p:cNvGrpSpPr>
                <a:grpSpLocks/>
              </p:cNvGrpSpPr>
              <p:nvPr/>
            </p:nvGrpSpPr>
            <p:grpSpPr bwMode="auto">
              <a:xfrm>
                <a:off x="625094" y="1988498"/>
                <a:ext cx="514091" cy="1040425"/>
                <a:chOff x="318" y="473"/>
                <a:chExt cx="316" cy="862"/>
              </a:xfrm>
            </p:grpSpPr>
            <p:sp>
              <p:nvSpPr>
                <p:cNvPr id="194" name="Line 377"/>
                <p:cNvSpPr>
                  <a:spLocks noChangeShapeType="1"/>
                </p:cNvSpPr>
                <p:nvPr/>
              </p:nvSpPr>
              <p:spPr bwMode="auto">
                <a:xfrm>
                  <a:off x="543" y="559"/>
                  <a:ext cx="0" cy="6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Text Box 378"/>
                <p:cNvSpPr txBox="1">
                  <a:spLocks noChangeArrowheads="1"/>
                </p:cNvSpPr>
                <p:nvPr/>
              </p:nvSpPr>
              <p:spPr bwMode="auto">
                <a:xfrm>
                  <a:off x="374" y="1123"/>
                  <a:ext cx="23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0%</a:t>
                  </a:r>
                </a:p>
              </p:txBody>
            </p:sp>
            <p:sp>
              <p:nvSpPr>
                <p:cNvPr id="196" name="Text Box 379"/>
                <p:cNvSpPr txBox="1">
                  <a:spLocks noChangeArrowheads="1"/>
                </p:cNvSpPr>
                <p:nvPr/>
              </p:nvSpPr>
              <p:spPr bwMode="auto">
                <a:xfrm>
                  <a:off x="342" y="1003"/>
                  <a:ext cx="2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20%</a:t>
                  </a:r>
                </a:p>
              </p:txBody>
            </p:sp>
            <p:sp>
              <p:nvSpPr>
                <p:cNvPr id="197" name="Text Box 380"/>
                <p:cNvSpPr txBox="1">
                  <a:spLocks noChangeArrowheads="1"/>
                </p:cNvSpPr>
                <p:nvPr/>
              </p:nvSpPr>
              <p:spPr bwMode="auto">
                <a:xfrm>
                  <a:off x="338" y="875"/>
                  <a:ext cx="27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40%</a:t>
                  </a:r>
                </a:p>
              </p:txBody>
            </p:sp>
            <p:sp>
              <p:nvSpPr>
                <p:cNvPr id="198" name="Text Box 381"/>
                <p:cNvSpPr txBox="1">
                  <a:spLocks noChangeArrowheads="1"/>
                </p:cNvSpPr>
                <p:nvPr/>
              </p:nvSpPr>
              <p:spPr bwMode="auto">
                <a:xfrm>
                  <a:off x="342" y="733"/>
                  <a:ext cx="279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60%</a:t>
                  </a:r>
                </a:p>
              </p:txBody>
            </p:sp>
            <p:sp>
              <p:nvSpPr>
                <p:cNvPr id="199" name="Text Box 382"/>
                <p:cNvSpPr txBox="1">
                  <a:spLocks noChangeArrowheads="1"/>
                </p:cNvSpPr>
                <p:nvPr/>
              </p:nvSpPr>
              <p:spPr bwMode="auto">
                <a:xfrm>
                  <a:off x="338" y="602"/>
                  <a:ext cx="263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80%</a:t>
                  </a:r>
                </a:p>
              </p:txBody>
            </p:sp>
            <p:sp>
              <p:nvSpPr>
                <p:cNvPr id="200" name="Text Box 383"/>
                <p:cNvSpPr txBox="1">
                  <a:spLocks noChangeArrowheads="1"/>
                </p:cNvSpPr>
                <p:nvPr/>
              </p:nvSpPr>
              <p:spPr bwMode="auto">
                <a:xfrm>
                  <a:off x="318" y="473"/>
                  <a:ext cx="2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100%</a:t>
                  </a:r>
                </a:p>
              </p:txBody>
            </p:sp>
            <p:sp>
              <p:nvSpPr>
                <p:cNvPr id="201" name="Line 384"/>
                <p:cNvSpPr>
                  <a:spLocks noChangeShapeType="1"/>
                </p:cNvSpPr>
                <p:nvPr/>
              </p:nvSpPr>
              <p:spPr bwMode="auto">
                <a:xfrm>
                  <a:off x="626" y="1224"/>
                  <a:ext cx="0" cy="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Line 385"/>
                <p:cNvSpPr>
                  <a:spLocks noChangeShapeType="1"/>
                </p:cNvSpPr>
                <p:nvPr/>
              </p:nvSpPr>
              <p:spPr bwMode="auto">
                <a:xfrm flipV="1">
                  <a:off x="534" y="1094"/>
                  <a:ext cx="19" cy="1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Line 386"/>
                <p:cNvSpPr>
                  <a:spLocks noChangeShapeType="1"/>
                </p:cNvSpPr>
                <p:nvPr/>
              </p:nvSpPr>
              <p:spPr bwMode="auto">
                <a:xfrm flipV="1">
                  <a:off x="534" y="962"/>
                  <a:ext cx="19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Line 387"/>
                <p:cNvSpPr>
                  <a:spLocks noChangeShapeType="1"/>
                </p:cNvSpPr>
                <p:nvPr/>
              </p:nvSpPr>
              <p:spPr bwMode="auto">
                <a:xfrm flipV="1">
                  <a:off x="530" y="826"/>
                  <a:ext cx="19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Line 388"/>
                <p:cNvSpPr>
                  <a:spLocks noChangeShapeType="1"/>
                </p:cNvSpPr>
                <p:nvPr/>
              </p:nvSpPr>
              <p:spPr bwMode="auto">
                <a:xfrm flipV="1">
                  <a:off x="530" y="686"/>
                  <a:ext cx="19" cy="1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Line 389"/>
                <p:cNvSpPr>
                  <a:spLocks noChangeShapeType="1"/>
                </p:cNvSpPr>
                <p:nvPr/>
              </p:nvSpPr>
              <p:spPr bwMode="auto">
                <a:xfrm flipV="1">
                  <a:off x="530" y="554"/>
                  <a:ext cx="19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86" name="Text Box 462"/>
            <p:cNvSpPr txBox="1">
              <a:spLocks noChangeArrowheads="1"/>
            </p:cNvSpPr>
            <p:nvPr/>
          </p:nvSpPr>
          <p:spPr bwMode="auto">
            <a:xfrm>
              <a:off x="5133990" y="2248966"/>
              <a:ext cx="77502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latin typeface="Arial" charset="0"/>
                  <a:ea typeface="Arial" charset="0"/>
                  <a:cs typeface="Arial" charset="0"/>
                </a:rPr>
                <a:t>2.2E</a:t>
              </a:r>
              <a:r>
                <a:rPr lang="en-US" sz="800" b="0" dirty="0"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800" b="0" dirty="0" smtClean="0">
                  <a:latin typeface="Arial" charset="0"/>
                  <a:ea typeface="Arial" charset="0"/>
                  <a:cs typeface="Arial" charset="0"/>
                </a:rPr>
                <a:t>007</a:t>
              </a:r>
              <a:endParaRPr lang="en-US" sz="800" b="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7" name="Text Box 933"/>
            <p:cNvSpPr txBox="1">
              <a:spLocks noChangeArrowheads="1"/>
            </p:cNvSpPr>
            <p:nvPr/>
          </p:nvSpPr>
          <p:spPr bwMode="auto">
            <a:xfrm>
              <a:off x="5765105" y="1890167"/>
              <a:ext cx="613327" cy="180393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0" i="1" dirty="0">
                  <a:latin typeface="Arial" charset="0"/>
                  <a:ea typeface="ＭＳ Ｐゴシック" charset="0"/>
                  <a:cs typeface="+mn-cs"/>
                </a:rPr>
                <a:t>high</a:t>
              </a:r>
            </a:p>
          </p:txBody>
        </p:sp>
      </p:grpSp>
      <p:sp>
        <p:nvSpPr>
          <p:cNvPr id="207" name="Text Box 460"/>
          <p:cNvSpPr txBox="1">
            <a:spLocks noChangeArrowheads="1"/>
          </p:cNvSpPr>
          <p:nvPr/>
        </p:nvSpPr>
        <p:spPr bwMode="auto">
          <a:xfrm>
            <a:off x="4196684" y="984510"/>
            <a:ext cx="13990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Lung metastasis</a:t>
            </a:r>
          </a:p>
        </p:txBody>
      </p:sp>
      <p:sp>
        <p:nvSpPr>
          <p:cNvPr id="208" name="Text Box 459"/>
          <p:cNvSpPr txBox="1">
            <a:spLocks noChangeArrowheads="1"/>
          </p:cNvSpPr>
          <p:nvPr/>
        </p:nvSpPr>
        <p:spPr bwMode="auto">
          <a:xfrm>
            <a:off x="1581346" y="976756"/>
            <a:ext cx="12324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All metastasis</a:t>
            </a:r>
          </a:p>
        </p:txBody>
      </p:sp>
      <p:sp>
        <p:nvSpPr>
          <p:cNvPr id="209" name="Text Box 459"/>
          <p:cNvSpPr txBox="1">
            <a:spLocks noChangeArrowheads="1"/>
          </p:cNvSpPr>
          <p:nvPr/>
        </p:nvSpPr>
        <p:spPr bwMode="auto">
          <a:xfrm>
            <a:off x="5512071" y="982959"/>
            <a:ext cx="14077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b="1" dirty="0">
                <a:latin typeface="Arial" charset="0"/>
                <a:ea typeface="Arial" charset="0"/>
                <a:cs typeface="Arial" charset="0"/>
              </a:rPr>
              <a:t>Bone metastasis</a:t>
            </a:r>
          </a:p>
        </p:txBody>
      </p:sp>
      <p:sp>
        <p:nvSpPr>
          <p:cNvPr id="210" name="Text Box 461"/>
          <p:cNvSpPr txBox="1">
            <a:spLocks noChangeArrowheads="1"/>
          </p:cNvSpPr>
          <p:nvPr/>
        </p:nvSpPr>
        <p:spPr bwMode="auto">
          <a:xfrm>
            <a:off x="2811541" y="981408"/>
            <a:ext cx="14163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200" b="1">
                <a:latin typeface="Arial" charset="0"/>
                <a:ea typeface="Arial" charset="0"/>
                <a:cs typeface="Arial" charset="0"/>
              </a:rPr>
              <a:t>Brain metastasis</a:t>
            </a:r>
          </a:p>
        </p:txBody>
      </p:sp>
      <p:sp>
        <p:nvSpPr>
          <p:cNvPr id="211" name="Text Box 933"/>
          <p:cNvSpPr txBox="1">
            <a:spLocks noChangeArrowheads="1"/>
          </p:cNvSpPr>
          <p:nvPr/>
        </p:nvSpPr>
        <p:spPr bwMode="auto">
          <a:xfrm>
            <a:off x="5048855" y="1408964"/>
            <a:ext cx="547668" cy="1803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 i="1" dirty="0">
                <a:latin typeface="Arial" charset="0"/>
                <a:ea typeface="ＭＳ Ｐゴシック" charset="0"/>
                <a:cs typeface="+mn-cs"/>
              </a:rPr>
              <a:t>low</a:t>
            </a:r>
          </a:p>
        </p:txBody>
      </p:sp>
      <p:sp>
        <p:nvSpPr>
          <p:cNvPr id="212" name="Text Box 107"/>
          <p:cNvSpPr txBox="1">
            <a:spLocks noChangeArrowheads="1"/>
          </p:cNvSpPr>
          <p:nvPr/>
        </p:nvSpPr>
        <p:spPr bwMode="auto">
          <a:xfrm>
            <a:off x="1838761" y="2220458"/>
            <a:ext cx="305172" cy="22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00">
                <a:latin typeface="Arial" charset="0"/>
                <a:ea typeface="Arial" charset="0"/>
                <a:cs typeface="Arial" charset="0"/>
              </a:rPr>
              <a:t>40 </a:t>
            </a:r>
          </a:p>
        </p:txBody>
      </p:sp>
      <p:sp>
        <p:nvSpPr>
          <p:cNvPr id="213" name="Text Box 108"/>
          <p:cNvSpPr txBox="1">
            <a:spLocks noChangeArrowheads="1"/>
          </p:cNvSpPr>
          <p:nvPr/>
        </p:nvSpPr>
        <p:spPr bwMode="auto">
          <a:xfrm>
            <a:off x="2072033" y="2220458"/>
            <a:ext cx="305172" cy="22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00">
                <a:latin typeface="Arial" charset="0"/>
                <a:ea typeface="Arial" charset="0"/>
                <a:cs typeface="Arial" charset="0"/>
              </a:rPr>
              <a:t>80 </a:t>
            </a:r>
          </a:p>
        </p:txBody>
      </p:sp>
      <p:sp>
        <p:nvSpPr>
          <p:cNvPr id="214" name="Text Box 109"/>
          <p:cNvSpPr txBox="1">
            <a:spLocks noChangeArrowheads="1"/>
          </p:cNvSpPr>
          <p:nvPr/>
        </p:nvSpPr>
        <p:spPr bwMode="auto">
          <a:xfrm>
            <a:off x="2300513" y="2220458"/>
            <a:ext cx="407427" cy="22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00">
                <a:latin typeface="Arial" charset="0"/>
                <a:ea typeface="Arial" charset="0"/>
                <a:cs typeface="Arial" charset="0"/>
              </a:rPr>
              <a:t>120 </a:t>
            </a:r>
          </a:p>
        </p:txBody>
      </p:sp>
      <p:sp>
        <p:nvSpPr>
          <p:cNvPr id="215" name="Text Box 110"/>
          <p:cNvSpPr txBox="1">
            <a:spLocks noChangeArrowheads="1"/>
          </p:cNvSpPr>
          <p:nvPr/>
        </p:nvSpPr>
        <p:spPr bwMode="auto">
          <a:xfrm>
            <a:off x="2552958" y="2220458"/>
            <a:ext cx="394645" cy="22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700">
                <a:latin typeface="Arial" charset="0"/>
                <a:ea typeface="Arial" charset="0"/>
                <a:cs typeface="Arial" charset="0"/>
              </a:rPr>
              <a:t>160</a:t>
            </a:r>
          </a:p>
        </p:txBody>
      </p:sp>
      <p:sp>
        <p:nvSpPr>
          <p:cNvPr id="216" name="Line 111"/>
          <p:cNvSpPr>
            <a:spLocks noChangeShapeType="1"/>
          </p:cNvSpPr>
          <p:nvPr/>
        </p:nvSpPr>
        <p:spPr bwMode="auto">
          <a:xfrm>
            <a:off x="1725321" y="2245269"/>
            <a:ext cx="108008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sp>
        <p:nvSpPr>
          <p:cNvPr id="217" name="Line 112"/>
          <p:cNvSpPr>
            <a:spLocks noChangeShapeType="1"/>
          </p:cNvSpPr>
          <p:nvPr/>
        </p:nvSpPr>
        <p:spPr bwMode="auto">
          <a:xfrm>
            <a:off x="1984157" y="2245270"/>
            <a:ext cx="0" cy="155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sp>
        <p:nvSpPr>
          <p:cNvPr id="218" name="Line 113"/>
          <p:cNvSpPr>
            <a:spLocks noChangeShapeType="1"/>
          </p:cNvSpPr>
          <p:nvPr/>
        </p:nvSpPr>
        <p:spPr bwMode="auto">
          <a:xfrm>
            <a:off x="2110379" y="2245270"/>
            <a:ext cx="0" cy="155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sp>
        <p:nvSpPr>
          <p:cNvPr id="219" name="Line 114"/>
          <p:cNvSpPr>
            <a:spLocks noChangeShapeType="1"/>
          </p:cNvSpPr>
          <p:nvPr/>
        </p:nvSpPr>
        <p:spPr bwMode="auto">
          <a:xfrm>
            <a:off x="2223821" y="2245270"/>
            <a:ext cx="0" cy="155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sp>
        <p:nvSpPr>
          <p:cNvPr id="220" name="Line 115"/>
          <p:cNvSpPr>
            <a:spLocks noChangeShapeType="1"/>
          </p:cNvSpPr>
          <p:nvPr/>
        </p:nvSpPr>
        <p:spPr bwMode="auto">
          <a:xfrm>
            <a:off x="2343651" y="2245270"/>
            <a:ext cx="0" cy="155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sp>
        <p:nvSpPr>
          <p:cNvPr id="221" name="Line 116"/>
          <p:cNvSpPr>
            <a:spLocks noChangeShapeType="1"/>
          </p:cNvSpPr>
          <p:nvPr/>
        </p:nvSpPr>
        <p:spPr bwMode="auto">
          <a:xfrm>
            <a:off x="2452299" y="2245270"/>
            <a:ext cx="0" cy="155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sp>
        <p:nvSpPr>
          <p:cNvPr id="222" name="Line 117"/>
          <p:cNvSpPr>
            <a:spLocks noChangeShapeType="1"/>
          </p:cNvSpPr>
          <p:nvPr/>
        </p:nvSpPr>
        <p:spPr bwMode="auto">
          <a:xfrm>
            <a:off x="2583314" y="2245270"/>
            <a:ext cx="0" cy="155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sp>
        <p:nvSpPr>
          <p:cNvPr id="223" name="Line 118"/>
          <p:cNvSpPr>
            <a:spLocks noChangeShapeType="1"/>
          </p:cNvSpPr>
          <p:nvPr/>
        </p:nvSpPr>
        <p:spPr bwMode="auto">
          <a:xfrm>
            <a:off x="2594500" y="2245270"/>
            <a:ext cx="0" cy="155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defRPr/>
            </a:pPr>
            <a:endParaRPr lang="en-US">
              <a:ea typeface="ＭＳ Ｐゴシック" charset="0"/>
              <a:cs typeface="+mn-cs"/>
            </a:endParaRPr>
          </a:p>
        </p:txBody>
      </p:sp>
      <p:grpSp>
        <p:nvGrpSpPr>
          <p:cNvPr id="224" name="Group 119"/>
          <p:cNvGrpSpPr>
            <a:grpSpLocks/>
          </p:cNvGrpSpPr>
          <p:nvPr/>
        </p:nvGrpSpPr>
        <p:grpSpPr bwMode="auto">
          <a:xfrm>
            <a:off x="1399379" y="1409405"/>
            <a:ext cx="472935" cy="944897"/>
            <a:chOff x="318" y="476"/>
            <a:chExt cx="316" cy="852"/>
          </a:xfrm>
        </p:grpSpPr>
        <p:sp>
          <p:nvSpPr>
            <p:cNvPr id="225" name="Line 120"/>
            <p:cNvSpPr>
              <a:spLocks noChangeShapeType="1"/>
            </p:cNvSpPr>
            <p:nvPr/>
          </p:nvSpPr>
          <p:spPr bwMode="auto">
            <a:xfrm>
              <a:off x="548" y="562"/>
              <a:ext cx="0" cy="6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Text Box 121"/>
            <p:cNvSpPr txBox="1">
              <a:spLocks noChangeArrowheads="1"/>
            </p:cNvSpPr>
            <p:nvPr/>
          </p:nvSpPr>
          <p:spPr bwMode="auto">
            <a:xfrm>
              <a:off x="374" y="1125"/>
              <a:ext cx="237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0%</a:t>
              </a:r>
            </a:p>
          </p:txBody>
        </p:sp>
        <p:sp>
          <p:nvSpPr>
            <p:cNvPr id="227" name="Text Box 122"/>
            <p:cNvSpPr txBox="1">
              <a:spLocks noChangeArrowheads="1"/>
            </p:cNvSpPr>
            <p:nvPr/>
          </p:nvSpPr>
          <p:spPr bwMode="auto">
            <a:xfrm>
              <a:off x="341" y="1000"/>
              <a:ext cx="293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20%</a:t>
              </a:r>
            </a:p>
          </p:txBody>
        </p:sp>
        <p:sp>
          <p:nvSpPr>
            <p:cNvPr id="228" name="Text Box 123"/>
            <p:cNvSpPr txBox="1">
              <a:spLocks noChangeArrowheads="1"/>
            </p:cNvSpPr>
            <p:nvPr/>
          </p:nvSpPr>
          <p:spPr bwMode="auto">
            <a:xfrm>
              <a:off x="341" y="874"/>
              <a:ext cx="276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40%</a:t>
              </a:r>
            </a:p>
          </p:txBody>
        </p:sp>
        <p:sp>
          <p:nvSpPr>
            <p:cNvPr id="229" name="Text Box 124"/>
            <p:cNvSpPr txBox="1">
              <a:spLocks noChangeArrowheads="1"/>
            </p:cNvSpPr>
            <p:nvPr/>
          </p:nvSpPr>
          <p:spPr bwMode="auto">
            <a:xfrm>
              <a:off x="341" y="732"/>
              <a:ext cx="285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60%</a:t>
              </a:r>
            </a:p>
          </p:txBody>
        </p:sp>
        <p:sp>
          <p:nvSpPr>
            <p:cNvPr id="230" name="Text Box 125"/>
            <p:cNvSpPr txBox="1">
              <a:spLocks noChangeArrowheads="1"/>
            </p:cNvSpPr>
            <p:nvPr/>
          </p:nvSpPr>
          <p:spPr bwMode="auto">
            <a:xfrm>
              <a:off x="341" y="603"/>
              <a:ext cx="269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80%</a:t>
              </a:r>
            </a:p>
          </p:txBody>
        </p:sp>
        <p:sp>
          <p:nvSpPr>
            <p:cNvPr id="231" name="Text Box 126"/>
            <p:cNvSpPr txBox="1">
              <a:spLocks noChangeArrowheads="1"/>
            </p:cNvSpPr>
            <p:nvPr/>
          </p:nvSpPr>
          <p:spPr bwMode="auto">
            <a:xfrm>
              <a:off x="318" y="476"/>
              <a:ext cx="293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100%</a:t>
              </a:r>
            </a:p>
          </p:txBody>
        </p:sp>
        <p:sp>
          <p:nvSpPr>
            <p:cNvPr id="232" name="Line 127"/>
            <p:cNvSpPr>
              <a:spLocks noChangeShapeType="1"/>
            </p:cNvSpPr>
            <p:nvPr/>
          </p:nvSpPr>
          <p:spPr bwMode="auto">
            <a:xfrm>
              <a:off x="628" y="1230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Line 128"/>
            <p:cNvSpPr>
              <a:spLocks noChangeShapeType="1"/>
            </p:cNvSpPr>
            <p:nvPr/>
          </p:nvSpPr>
          <p:spPr bwMode="auto">
            <a:xfrm flipV="1">
              <a:off x="536" y="1097"/>
              <a:ext cx="1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Line 129"/>
            <p:cNvSpPr>
              <a:spLocks noChangeShapeType="1"/>
            </p:cNvSpPr>
            <p:nvPr/>
          </p:nvSpPr>
          <p:spPr bwMode="auto">
            <a:xfrm flipV="1">
              <a:off x="536" y="962"/>
              <a:ext cx="12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Line 130"/>
            <p:cNvSpPr>
              <a:spLocks noChangeShapeType="1"/>
            </p:cNvSpPr>
            <p:nvPr/>
          </p:nvSpPr>
          <p:spPr bwMode="auto">
            <a:xfrm flipV="1">
              <a:off x="532" y="831"/>
              <a:ext cx="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Line 131"/>
            <p:cNvSpPr>
              <a:spLocks noChangeShapeType="1"/>
            </p:cNvSpPr>
            <p:nvPr/>
          </p:nvSpPr>
          <p:spPr bwMode="auto">
            <a:xfrm flipV="1">
              <a:off x="532" y="690"/>
              <a:ext cx="16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Line 132"/>
            <p:cNvSpPr>
              <a:spLocks noChangeShapeType="1"/>
            </p:cNvSpPr>
            <p:nvPr/>
          </p:nvSpPr>
          <p:spPr bwMode="auto">
            <a:xfrm flipV="1">
              <a:off x="532" y="560"/>
              <a:ext cx="1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8" name="Text Box 1006"/>
          <p:cNvSpPr txBox="1">
            <a:spLocks noChangeArrowheads="1"/>
          </p:cNvSpPr>
          <p:nvPr/>
        </p:nvSpPr>
        <p:spPr bwMode="auto">
          <a:xfrm>
            <a:off x="2434723" y="1596525"/>
            <a:ext cx="547668" cy="1803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 i="1" dirty="0">
                <a:latin typeface="Arial" charset="0"/>
                <a:ea typeface="ＭＳ Ｐゴシック" charset="0"/>
                <a:cs typeface="+mn-cs"/>
              </a:rPr>
              <a:t>low</a:t>
            </a:r>
          </a:p>
        </p:txBody>
      </p:sp>
      <p:sp>
        <p:nvSpPr>
          <p:cNvPr id="239" name="Text Box 1006"/>
          <p:cNvSpPr txBox="1">
            <a:spLocks noChangeArrowheads="1"/>
          </p:cNvSpPr>
          <p:nvPr/>
        </p:nvSpPr>
        <p:spPr bwMode="auto">
          <a:xfrm>
            <a:off x="2383595" y="2010434"/>
            <a:ext cx="613327" cy="1803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 i="1" dirty="0">
                <a:latin typeface="Arial" charset="0"/>
                <a:ea typeface="ＭＳ Ｐゴシック" charset="0"/>
                <a:cs typeface="+mn-cs"/>
              </a:rPr>
              <a:t>high</a:t>
            </a:r>
          </a:p>
        </p:txBody>
      </p:sp>
      <p:sp>
        <p:nvSpPr>
          <p:cNvPr id="240" name="Text Box 102"/>
          <p:cNvSpPr txBox="1">
            <a:spLocks noChangeArrowheads="1"/>
          </p:cNvSpPr>
          <p:nvPr/>
        </p:nvSpPr>
        <p:spPr bwMode="auto">
          <a:xfrm>
            <a:off x="1712539" y="2060728"/>
            <a:ext cx="775022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b="0" dirty="0">
                <a:latin typeface="Arial" charset="0"/>
                <a:ea typeface="ＭＳ Ｐゴシック" charset="0"/>
                <a:cs typeface="+mn-cs"/>
              </a:rPr>
              <a:t>p = </a:t>
            </a:r>
            <a:r>
              <a:rPr lang="en-US" sz="800" dirty="0" smtClean="0">
                <a:latin typeface="Arial" charset="0"/>
                <a:ea typeface="ＭＳ Ｐゴシック" charset="0"/>
              </a:rPr>
              <a:t>1.9</a:t>
            </a:r>
            <a:r>
              <a:rPr lang="en-US" sz="800" b="0" dirty="0" smtClean="0">
                <a:latin typeface="Arial" charset="0"/>
                <a:ea typeface="ＭＳ Ｐゴシック" charset="0"/>
                <a:cs typeface="+mn-cs"/>
              </a:rPr>
              <a:t>E</a:t>
            </a:r>
            <a:r>
              <a:rPr lang="en-US" sz="800" b="0" dirty="0">
                <a:latin typeface="Arial" charset="0"/>
                <a:ea typeface="ＭＳ Ｐゴシック" charset="0"/>
                <a:cs typeface="+mn-cs"/>
              </a:rPr>
              <a:t>-</a:t>
            </a:r>
            <a:r>
              <a:rPr lang="en-US" sz="800" b="0" dirty="0" smtClean="0">
                <a:latin typeface="Arial" charset="0"/>
                <a:ea typeface="ＭＳ Ｐゴシック" charset="0"/>
                <a:cs typeface="+mn-cs"/>
              </a:rPr>
              <a:t>019</a:t>
            </a:r>
            <a:endParaRPr lang="en-US" sz="800" b="0" dirty="0"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241" name="Line 369"/>
          <p:cNvSpPr>
            <a:spLocks noChangeShapeType="1"/>
          </p:cNvSpPr>
          <p:nvPr/>
        </p:nvSpPr>
        <p:spPr bwMode="auto">
          <a:xfrm>
            <a:off x="5997716" y="2249922"/>
            <a:ext cx="0" cy="12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Line 370"/>
          <p:cNvSpPr>
            <a:spLocks noChangeShapeType="1"/>
          </p:cNvSpPr>
          <p:nvPr/>
        </p:nvSpPr>
        <p:spPr bwMode="auto">
          <a:xfrm>
            <a:off x="6119145" y="2249922"/>
            <a:ext cx="0" cy="12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Line 371"/>
          <p:cNvSpPr>
            <a:spLocks noChangeShapeType="1"/>
          </p:cNvSpPr>
          <p:nvPr/>
        </p:nvSpPr>
        <p:spPr bwMode="auto">
          <a:xfrm>
            <a:off x="6227793" y="2249922"/>
            <a:ext cx="0" cy="12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Line 372"/>
          <p:cNvSpPr>
            <a:spLocks noChangeShapeType="1"/>
          </p:cNvSpPr>
          <p:nvPr/>
        </p:nvSpPr>
        <p:spPr bwMode="auto">
          <a:xfrm>
            <a:off x="6344428" y="2249922"/>
            <a:ext cx="0" cy="12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Line 373"/>
          <p:cNvSpPr>
            <a:spLocks noChangeShapeType="1"/>
          </p:cNvSpPr>
          <p:nvPr/>
        </p:nvSpPr>
        <p:spPr bwMode="auto">
          <a:xfrm>
            <a:off x="6448282" y="2249922"/>
            <a:ext cx="0" cy="12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Line 374"/>
          <p:cNvSpPr>
            <a:spLocks noChangeShapeType="1"/>
          </p:cNvSpPr>
          <p:nvPr/>
        </p:nvSpPr>
        <p:spPr bwMode="auto">
          <a:xfrm>
            <a:off x="6572908" y="2249922"/>
            <a:ext cx="0" cy="12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Line 375"/>
          <p:cNvSpPr>
            <a:spLocks noChangeShapeType="1"/>
          </p:cNvSpPr>
          <p:nvPr/>
        </p:nvSpPr>
        <p:spPr bwMode="auto">
          <a:xfrm>
            <a:off x="6692739" y="2249922"/>
            <a:ext cx="0" cy="124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8" name="Group 3"/>
          <p:cNvGrpSpPr>
            <a:grpSpLocks/>
          </p:cNvGrpSpPr>
          <p:nvPr/>
        </p:nvGrpSpPr>
        <p:grpSpPr bwMode="auto">
          <a:xfrm>
            <a:off x="5421008" y="1443522"/>
            <a:ext cx="1492303" cy="1087262"/>
            <a:chOff x="625094" y="1988498"/>
            <a:chExt cx="1682573" cy="1232440"/>
          </a:xfrm>
        </p:grpSpPr>
        <p:sp>
          <p:nvSpPr>
            <p:cNvPr id="249" name="Text Box 364"/>
            <p:cNvSpPr txBox="1">
              <a:spLocks noChangeArrowheads="1"/>
            </p:cNvSpPr>
            <p:nvPr/>
          </p:nvSpPr>
          <p:spPr bwMode="auto">
            <a:xfrm>
              <a:off x="1101181" y="2875877"/>
              <a:ext cx="334959" cy="345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40 </a:t>
              </a:r>
            </a:p>
          </p:txBody>
        </p:sp>
        <p:sp>
          <p:nvSpPr>
            <p:cNvPr id="250" name="Text Box 365"/>
            <p:cNvSpPr txBox="1">
              <a:spLocks noChangeArrowheads="1"/>
            </p:cNvSpPr>
            <p:nvPr/>
          </p:nvSpPr>
          <p:spPr bwMode="auto">
            <a:xfrm>
              <a:off x="1356766" y="2875877"/>
              <a:ext cx="331784" cy="345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80 </a:t>
              </a:r>
            </a:p>
          </p:txBody>
        </p:sp>
        <p:sp>
          <p:nvSpPr>
            <p:cNvPr id="251" name="Text Box 366"/>
            <p:cNvSpPr txBox="1">
              <a:spLocks noChangeArrowheads="1"/>
            </p:cNvSpPr>
            <p:nvPr/>
          </p:nvSpPr>
          <p:spPr bwMode="auto">
            <a:xfrm>
              <a:off x="1602825" y="2875877"/>
              <a:ext cx="441321" cy="255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120 </a:t>
              </a:r>
            </a:p>
          </p:txBody>
        </p:sp>
        <p:sp>
          <p:nvSpPr>
            <p:cNvPr id="252" name="Text Box 367"/>
            <p:cNvSpPr txBox="1">
              <a:spLocks noChangeArrowheads="1"/>
            </p:cNvSpPr>
            <p:nvPr/>
          </p:nvSpPr>
          <p:spPr bwMode="auto">
            <a:xfrm>
              <a:off x="1877460" y="2875877"/>
              <a:ext cx="430207" cy="255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160</a:t>
              </a:r>
            </a:p>
          </p:txBody>
        </p:sp>
        <p:sp>
          <p:nvSpPr>
            <p:cNvPr id="253" name="Line 368"/>
            <p:cNvSpPr>
              <a:spLocks noChangeShapeType="1"/>
            </p:cNvSpPr>
            <p:nvPr/>
          </p:nvSpPr>
          <p:spPr bwMode="auto">
            <a:xfrm>
              <a:off x="977357" y="2902302"/>
              <a:ext cx="1173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4" name="Group 376"/>
            <p:cNvGrpSpPr>
              <a:grpSpLocks/>
            </p:cNvGrpSpPr>
            <p:nvPr/>
          </p:nvGrpSpPr>
          <p:grpSpPr bwMode="auto">
            <a:xfrm>
              <a:off x="625094" y="1988498"/>
              <a:ext cx="514091" cy="1040425"/>
              <a:chOff x="318" y="473"/>
              <a:chExt cx="316" cy="862"/>
            </a:xfrm>
          </p:grpSpPr>
          <p:sp>
            <p:nvSpPr>
              <p:cNvPr id="255" name="Line 377"/>
              <p:cNvSpPr>
                <a:spLocks noChangeShapeType="1"/>
              </p:cNvSpPr>
              <p:nvPr/>
            </p:nvSpPr>
            <p:spPr bwMode="auto">
              <a:xfrm>
                <a:off x="543" y="559"/>
                <a:ext cx="0" cy="6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Text Box 378"/>
              <p:cNvSpPr txBox="1">
                <a:spLocks noChangeArrowheads="1"/>
              </p:cNvSpPr>
              <p:nvPr/>
            </p:nvSpPr>
            <p:spPr bwMode="auto">
              <a:xfrm>
                <a:off x="374" y="1123"/>
                <a:ext cx="23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0%</a:t>
                </a:r>
              </a:p>
            </p:txBody>
          </p:sp>
          <p:sp>
            <p:nvSpPr>
              <p:cNvPr id="257" name="Text Box 379"/>
              <p:cNvSpPr txBox="1">
                <a:spLocks noChangeArrowheads="1"/>
              </p:cNvSpPr>
              <p:nvPr/>
            </p:nvSpPr>
            <p:spPr bwMode="auto">
              <a:xfrm>
                <a:off x="342" y="1003"/>
                <a:ext cx="2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20%</a:t>
                </a:r>
              </a:p>
            </p:txBody>
          </p:sp>
          <p:sp>
            <p:nvSpPr>
              <p:cNvPr id="258" name="Text Box 380"/>
              <p:cNvSpPr txBox="1">
                <a:spLocks noChangeArrowheads="1"/>
              </p:cNvSpPr>
              <p:nvPr/>
            </p:nvSpPr>
            <p:spPr bwMode="auto">
              <a:xfrm>
                <a:off x="338" y="875"/>
                <a:ext cx="27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40%</a:t>
                </a:r>
              </a:p>
            </p:txBody>
          </p:sp>
          <p:sp>
            <p:nvSpPr>
              <p:cNvPr id="259" name="Text Box 381"/>
              <p:cNvSpPr txBox="1">
                <a:spLocks noChangeArrowheads="1"/>
              </p:cNvSpPr>
              <p:nvPr/>
            </p:nvSpPr>
            <p:spPr bwMode="auto">
              <a:xfrm>
                <a:off x="342" y="733"/>
                <a:ext cx="279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60%</a:t>
                </a:r>
              </a:p>
            </p:txBody>
          </p:sp>
          <p:sp>
            <p:nvSpPr>
              <p:cNvPr id="260" name="Text Box 382"/>
              <p:cNvSpPr txBox="1">
                <a:spLocks noChangeArrowheads="1"/>
              </p:cNvSpPr>
              <p:nvPr/>
            </p:nvSpPr>
            <p:spPr bwMode="auto">
              <a:xfrm>
                <a:off x="338" y="602"/>
                <a:ext cx="26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80%</a:t>
                </a:r>
              </a:p>
            </p:txBody>
          </p:sp>
          <p:sp>
            <p:nvSpPr>
              <p:cNvPr id="261" name="Text Box 383"/>
              <p:cNvSpPr txBox="1">
                <a:spLocks noChangeArrowheads="1"/>
              </p:cNvSpPr>
              <p:nvPr/>
            </p:nvSpPr>
            <p:spPr bwMode="auto">
              <a:xfrm>
                <a:off x="318" y="473"/>
                <a:ext cx="29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100%</a:t>
                </a:r>
              </a:p>
            </p:txBody>
          </p:sp>
          <p:sp>
            <p:nvSpPr>
              <p:cNvPr id="262" name="Line 384"/>
              <p:cNvSpPr>
                <a:spLocks noChangeShapeType="1"/>
              </p:cNvSpPr>
              <p:nvPr/>
            </p:nvSpPr>
            <p:spPr bwMode="auto">
              <a:xfrm>
                <a:off x="626" y="1224"/>
                <a:ext cx="0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385"/>
              <p:cNvSpPr>
                <a:spLocks noChangeShapeType="1"/>
              </p:cNvSpPr>
              <p:nvPr/>
            </p:nvSpPr>
            <p:spPr bwMode="auto">
              <a:xfrm flipV="1">
                <a:off x="534" y="1094"/>
                <a:ext cx="19" cy="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386"/>
              <p:cNvSpPr>
                <a:spLocks noChangeShapeType="1"/>
              </p:cNvSpPr>
              <p:nvPr/>
            </p:nvSpPr>
            <p:spPr bwMode="auto">
              <a:xfrm flipV="1">
                <a:off x="534" y="962"/>
                <a:ext cx="19" cy="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387"/>
              <p:cNvSpPr>
                <a:spLocks noChangeShapeType="1"/>
              </p:cNvSpPr>
              <p:nvPr/>
            </p:nvSpPr>
            <p:spPr bwMode="auto">
              <a:xfrm flipV="1">
                <a:off x="530" y="826"/>
                <a:ext cx="19" cy="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388"/>
              <p:cNvSpPr>
                <a:spLocks noChangeShapeType="1"/>
              </p:cNvSpPr>
              <p:nvPr/>
            </p:nvSpPr>
            <p:spPr bwMode="auto">
              <a:xfrm flipV="1">
                <a:off x="530" y="686"/>
                <a:ext cx="19" cy="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389"/>
              <p:cNvSpPr>
                <a:spLocks noChangeShapeType="1"/>
              </p:cNvSpPr>
              <p:nvPr/>
            </p:nvSpPr>
            <p:spPr bwMode="auto">
              <a:xfrm flipV="1">
                <a:off x="530" y="554"/>
                <a:ext cx="19" cy="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68" name="Text Box 462"/>
          <p:cNvSpPr txBox="1">
            <a:spLocks noChangeArrowheads="1"/>
          </p:cNvSpPr>
          <p:nvPr/>
        </p:nvSpPr>
        <p:spPr bwMode="auto">
          <a:xfrm>
            <a:off x="5730890" y="2066931"/>
            <a:ext cx="77502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0" dirty="0">
                <a:latin typeface="Arial" charset="0"/>
                <a:ea typeface="Arial" charset="0"/>
                <a:cs typeface="Arial" charset="0"/>
              </a:rPr>
              <a:t>p = </a:t>
            </a:r>
            <a:r>
              <a:rPr lang="en-US" sz="800" dirty="0" smtClean="0">
                <a:latin typeface="Arial" charset="0"/>
                <a:ea typeface="Arial" charset="0"/>
                <a:cs typeface="Arial" charset="0"/>
              </a:rPr>
              <a:t>5.2</a:t>
            </a:r>
            <a:r>
              <a:rPr lang="en-US" sz="800" b="0" dirty="0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800" b="0" dirty="0">
                <a:latin typeface="Arial" charset="0"/>
                <a:ea typeface="Arial" charset="0"/>
                <a:cs typeface="Arial" charset="0"/>
              </a:rPr>
              <a:t>-010</a:t>
            </a:r>
          </a:p>
        </p:txBody>
      </p:sp>
      <p:sp>
        <p:nvSpPr>
          <p:cNvPr id="269" name="Text Box 933"/>
          <p:cNvSpPr txBox="1">
            <a:spLocks noChangeArrowheads="1"/>
          </p:cNvSpPr>
          <p:nvPr/>
        </p:nvSpPr>
        <p:spPr bwMode="auto">
          <a:xfrm>
            <a:off x="6383144" y="1541220"/>
            <a:ext cx="547668" cy="1803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 i="1" dirty="0">
                <a:latin typeface="Arial" charset="0"/>
                <a:ea typeface="ＭＳ Ｐゴシック" charset="0"/>
                <a:cs typeface="+mn-cs"/>
              </a:rPr>
              <a:t>low</a:t>
            </a:r>
          </a:p>
        </p:txBody>
      </p:sp>
      <p:sp>
        <p:nvSpPr>
          <p:cNvPr id="270" name="Text Box 933"/>
          <p:cNvSpPr txBox="1">
            <a:spLocks noChangeArrowheads="1"/>
          </p:cNvSpPr>
          <p:nvPr/>
        </p:nvSpPr>
        <p:spPr bwMode="auto">
          <a:xfrm>
            <a:off x="6362005" y="1898632"/>
            <a:ext cx="613327" cy="1803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 i="1" dirty="0">
                <a:latin typeface="Arial" charset="0"/>
                <a:ea typeface="ＭＳ Ｐゴシック" charset="0"/>
                <a:cs typeface="+mn-cs"/>
              </a:rPr>
              <a:t>high</a:t>
            </a:r>
          </a:p>
        </p:txBody>
      </p:sp>
      <p:grpSp>
        <p:nvGrpSpPr>
          <p:cNvPr id="271" name="Group 458"/>
          <p:cNvGrpSpPr>
            <a:grpSpLocks/>
          </p:cNvGrpSpPr>
          <p:nvPr/>
        </p:nvGrpSpPr>
        <p:grpSpPr bwMode="auto">
          <a:xfrm>
            <a:off x="2736699" y="1443522"/>
            <a:ext cx="1506683" cy="1084993"/>
            <a:chOff x="2498" y="1530"/>
            <a:chExt cx="1042" cy="1037"/>
          </a:xfrm>
        </p:grpSpPr>
        <p:sp>
          <p:nvSpPr>
            <p:cNvPr id="272" name="Text Box 424"/>
            <p:cNvSpPr txBox="1">
              <a:spLocks noChangeArrowheads="1"/>
            </p:cNvSpPr>
            <p:nvPr/>
          </p:nvSpPr>
          <p:spPr bwMode="auto">
            <a:xfrm>
              <a:off x="2801" y="2276"/>
              <a:ext cx="20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40 </a:t>
              </a:r>
            </a:p>
          </p:txBody>
        </p:sp>
        <p:sp>
          <p:nvSpPr>
            <p:cNvPr id="273" name="Text Box 425"/>
            <p:cNvSpPr txBox="1">
              <a:spLocks noChangeArrowheads="1"/>
            </p:cNvSpPr>
            <p:nvPr/>
          </p:nvSpPr>
          <p:spPr bwMode="auto">
            <a:xfrm>
              <a:off x="2956" y="2276"/>
              <a:ext cx="20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80 </a:t>
              </a:r>
            </a:p>
          </p:txBody>
        </p:sp>
        <p:sp>
          <p:nvSpPr>
            <p:cNvPr id="274" name="Text Box 426"/>
            <p:cNvSpPr txBox="1">
              <a:spLocks noChangeArrowheads="1"/>
            </p:cNvSpPr>
            <p:nvPr/>
          </p:nvSpPr>
          <p:spPr bwMode="auto">
            <a:xfrm>
              <a:off x="3108" y="2276"/>
              <a:ext cx="273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120 </a:t>
              </a:r>
            </a:p>
          </p:txBody>
        </p:sp>
        <p:sp>
          <p:nvSpPr>
            <p:cNvPr id="275" name="Text Box 427"/>
            <p:cNvSpPr txBox="1">
              <a:spLocks noChangeArrowheads="1"/>
            </p:cNvSpPr>
            <p:nvPr/>
          </p:nvSpPr>
          <p:spPr bwMode="auto">
            <a:xfrm>
              <a:off x="3276" y="2276"/>
              <a:ext cx="264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160</a:t>
              </a:r>
            </a:p>
          </p:txBody>
        </p:sp>
        <p:sp>
          <p:nvSpPr>
            <p:cNvPr id="276" name="Line 428"/>
            <p:cNvSpPr>
              <a:spLocks noChangeShapeType="1"/>
            </p:cNvSpPr>
            <p:nvPr/>
          </p:nvSpPr>
          <p:spPr bwMode="auto">
            <a:xfrm>
              <a:off x="2725" y="2301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Line 429"/>
            <p:cNvSpPr>
              <a:spLocks noChangeShapeType="1"/>
            </p:cNvSpPr>
            <p:nvPr/>
          </p:nvSpPr>
          <p:spPr bwMode="auto">
            <a:xfrm>
              <a:off x="2897" y="2301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Line 430"/>
            <p:cNvSpPr>
              <a:spLocks noChangeShapeType="1"/>
            </p:cNvSpPr>
            <p:nvPr/>
          </p:nvSpPr>
          <p:spPr bwMode="auto">
            <a:xfrm>
              <a:off x="2981" y="2301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Line 431"/>
            <p:cNvSpPr>
              <a:spLocks noChangeShapeType="1"/>
            </p:cNvSpPr>
            <p:nvPr/>
          </p:nvSpPr>
          <p:spPr bwMode="auto">
            <a:xfrm>
              <a:off x="3057" y="2301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Line 432"/>
            <p:cNvSpPr>
              <a:spLocks noChangeShapeType="1"/>
            </p:cNvSpPr>
            <p:nvPr/>
          </p:nvSpPr>
          <p:spPr bwMode="auto">
            <a:xfrm>
              <a:off x="3137" y="2301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Line 433"/>
            <p:cNvSpPr>
              <a:spLocks noChangeShapeType="1"/>
            </p:cNvSpPr>
            <p:nvPr/>
          </p:nvSpPr>
          <p:spPr bwMode="auto">
            <a:xfrm>
              <a:off x="3210" y="2301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Line 434"/>
            <p:cNvSpPr>
              <a:spLocks noChangeShapeType="1"/>
            </p:cNvSpPr>
            <p:nvPr/>
          </p:nvSpPr>
          <p:spPr bwMode="auto">
            <a:xfrm>
              <a:off x="3298" y="2301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Line 435"/>
            <p:cNvSpPr>
              <a:spLocks noChangeShapeType="1"/>
            </p:cNvSpPr>
            <p:nvPr/>
          </p:nvSpPr>
          <p:spPr bwMode="auto">
            <a:xfrm>
              <a:off x="3381" y="2301"/>
              <a:ext cx="0" cy="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4" name="Group 436"/>
            <p:cNvGrpSpPr>
              <a:grpSpLocks/>
            </p:cNvGrpSpPr>
            <p:nvPr/>
          </p:nvGrpSpPr>
          <p:grpSpPr bwMode="auto">
            <a:xfrm>
              <a:off x="2498" y="1530"/>
              <a:ext cx="317" cy="862"/>
              <a:chOff x="309" y="470"/>
              <a:chExt cx="317" cy="851"/>
            </a:xfrm>
          </p:grpSpPr>
          <p:sp>
            <p:nvSpPr>
              <p:cNvPr id="285" name="Line 437"/>
              <p:cNvSpPr>
                <a:spLocks noChangeShapeType="1"/>
              </p:cNvSpPr>
              <p:nvPr/>
            </p:nvSpPr>
            <p:spPr bwMode="auto">
              <a:xfrm>
                <a:off x="543" y="559"/>
                <a:ext cx="0" cy="6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Text Box 438"/>
              <p:cNvSpPr txBox="1">
                <a:spLocks noChangeArrowheads="1"/>
              </p:cNvSpPr>
              <p:nvPr/>
            </p:nvSpPr>
            <p:spPr bwMode="auto">
              <a:xfrm>
                <a:off x="365" y="1108"/>
                <a:ext cx="232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0%</a:t>
                </a:r>
              </a:p>
            </p:txBody>
          </p:sp>
          <p:sp>
            <p:nvSpPr>
              <p:cNvPr id="287" name="Text Box 439"/>
              <p:cNvSpPr txBox="1">
                <a:spLocks noChangeArrowheads="1"/>
              </p:cNvSpPr>
              <p:nvPr/>
            </p:nvSpPr>
            <p:spPr bwMode="auto">
              <a:xfrm>
                <a:off x="332" y="1003"/>
                <a:ext cx="286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20%</a:t>
                </a:r>
              </a:p>
            </p:txBody>
          </p:sp>
          <p:sp>
            <p:nvSpPr>
              <p:cNvPr id="288" name="Text Box 440"/>
              <p:cNvSpPr txBox="1">
                <a:spLocks noChangeArrowheads="1"/>
              </p:cNvSpPr>
              <p:nvPr/>
            </p:nvSpPr>
            <p:spPr bwMode="auto">
              <a:xfrm>
                <a:off x="329" y="870"/>
                <a:ext cx="27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40%</a:t>
                </a:r>
              </a:p>
            </p:txBody>
          </p:sp>
          <p:sp>
            <p:nvSpPr>
              <p:cNvPr id="289" name="Text Box 441"/>
              <p:cNvSpPr txBox="1">
                <a:spLocks noChangeArrowheads="1"/>
              </p:cNvSpPr>
              <p:nvPr/>
            </p:nvSpPr>
            <p:spPr bwMode="auto">
              <a:xfrm>
                <a:off x="332" y="730"/>
                <a:ext cx="27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60%</a:t>
                </a:r>
              </a:p>
            </p:txBody>
          </p:sp>
          <p:sp>
            <p:nvSpPr>
              <p:cNvPr id="290" name="Text Box 442"/>
              <p:cNvSpPr txBox="1">
                <a:spLocks noChangeArrowheads="1"/>
              </p:cNvSpPr>
              <p:nvPr/>
            </p:nvSpPr>
            <p:spPr bwMode="auto">
              <a:xfrm>
                <a:off x="329" y="598"/>
                <a:ext cx="263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80%</a:t>
                </a:r>
              </a:p>
            </p:txBody>
          </p:sp>
          <p:sp>
            <p:nvSpPr>
              <p:cNvPr id="291" name="Text Box 443"/>
              <p:cNvSpPr txBox="1">
                <a:spLocks noChangeArrowheads="1"/>
              </p:cNvSpPr>
              <p:nvPr/>
            </p:nvSpPr>
            <p:spPr bwMode="auto">
              <a:xfrm>
                <a:off x="309" y="470"/>
                <a:ext cx="286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100%</a:t>
                </a:r>
              </a:p>
            </p:txBody>
          </p:sp>
          <p:sp>
            <p:nvSpPr>
              <p:cNvPr id="292" name="Line 444"/>
              <p:cNvSpPr>
                <a:spLocks noChangeShapeType="1"/>
              </p:cNvSpPr>
              <p:nvPr/>
            </p:nvSpPr>
            <p:spPr bwMode="auto">
              <a:xfrm>
                <a:off x="626" y="1231"/>
                <a:ext cx="0" cy="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Line 445"/>
              <p:cNvSpPr>
                <a:spLocks noChangeShapeType="1"/>
              </p:cNvSpPr>
              <p:nvPr/>
            </p:nvSpPr>
            <p:spPr bwMode="auto">
              <a:xfrm flipV="1">
                <a:off x="535" y="1101"/>
                <a:ext cx="12" cy="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446"/>
              <p:cNvSpPr>
                <a:spLocks noChangeShapeType="1"/>
              </p:cNvSpPr>
              <p:nvPr/>
            </p:nvSpPr>
            <p:spPr bwMode="auto">
              <a:xfrm flipV="1">
                <a:off x="535" y="964"/>
                <a:ext cx="1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Line 447"/>
              <p:cNvSpPr>
                <a:spLocks noChangeShapeType="1"/>
              </p:cNvSpPr>
              <p:nvPr/>
            </p:nvSpPr>
            <p:spPr bwMode="auto">
              <a:xfrm flipV="1">
                <a:off x="528" y="828"/>
                <a:ext cx="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448"/>
              <p:cNvSpPr>
                <a:spLocks noChangeShapeType="1"/>
              </p:cNvSpPr>
              <p:nvPr/>
            </p:nvSpPr>
            <p:spPr bwMode="auto">
              <a:xfrm flipV="1">
                <a:off x="528" y="691"/>
                <a:ext cx="18" cy="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449"/>
              <p:cNvSpPr>
                <a:spLocks noChangeShapeType="1"/>
              </p:cNvSpPr>
              <p:nvPr/>
            </p:nvSpPr>
            <p:spPr bwMode="auto">
              <a:xfrm flipV="1">
                <a:off x="528" y="555"/>
                <a:ext cx="18" cy="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98" name="Text Box 464"/>
          <p:cNvSpPr txBox="1">
            <a:spLocks noChangeArrowheads="1"/>
          </p:cNvSpPr>
          <p:nvPr/>
        </p:nvSpPr>
        <p:spPr bwMode="auto">
          <a:xfrm>
            <a:off x="3078619" y="2060727"/>
            <a:ext cx="6724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0" dirty="0">
                <a:latin typeface="Arial" charset="0"/>
                <a:ea typeface="Arial" charset="0"/>
                <a:cs typeface="Arial" charset="0"/>
              </a:rPr>
              <a:t>p = </a:t>
            </a:r>
            <a:r>
              <a:rPr lang="en-US" sz="800" b="0" dirty="0" smtClean="0">
                <a:latin typeface="Arial" charset="0"/>
                <a:ea typeface="Arial" charset="0"/>
                <a:cs typeface="Arial" charset="0"/>
              </a:rPr>
              <a:t>0.0007 </a:t>
            </a:r>
            <a:endParaRPr lang="en-US" sz="800" b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9" name="Text Box 933"/>
          <p:cNvSpPr txBox="1">
            <a:spLocks noChangeArrowheads="1"/>
          </p:cNvSpPr>
          <p:nvPr/>
        </p:nvSpPr>
        <p:spPr bwMode="auto">
          <a:xfrm>
            <a:off x="3754470" y="1373737"/>
            <a:ext cx="547668" cy="1803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 i="1" dirty="0">
                <a:latin typeface="Arial" charset="0"/>
                <a:ea typeface="ＭＳ Ｐゴシック" charset="0"/>
                <a:cs typeface="+mn-cs"/>
              </a:rPr>
              <a:t>low</a:t>
            </a:r>
          </a:p>
        </p:txBody>
      </p:sp>
      <p:sp>
        <p:nvSpPr>
          <p:cNvPr id="300" name="Text Box 933"/>
          <p:cNvSpPr txBox="1">
            <a:spLocks noChangeArrowheads="1"/>
          </p:cNvSpPr>
          <p:nvPr/>
        </p:nvSpPr>
        <p:spPr bwMode="auto">
          <a:xfrm>
            <a:off x="3703341" y="1561380"/>
            <a:ext cx="613327" cy="18039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0" i="1" dirty="0">
                <a:latin typeface="Arial" charset="0"/>
                <a:ea typeface="ＭＳ Ｐゴシック" charset="0"/>
                <a:cs typeface="+mn-cs"/>
              </a:rPr>
              <a:t>high</a:t>
            </a:r>
          </a:p>
        </p:txBody>
      </p:sp>
      <p:grpSp>
        <p:nvGrpSpPr>
          <p:cNvPr id="301" name="Group 300"/>
          <p:cNvGrpSpPr/>
          <p:nvPr/>
        </p:nvGrpSpPr>
        <p:grpSpPr>
          <a:xfrm>
            <a:off x="1451553" y="1193800"/>
            <a:ext cx="4593298" cy="320174"/>
            <a:chOff x="1603953" y="1143000"/>
            <a:chExt cx="4593298" cy="320174"/>
          </a:xfrm>
        </p:grpSpPr>
        <p:sp>
          <p:nvSpPr>
            <p:cNvPr id="302" name="TextBox 8"/>
            <p:cNvSpPr txBox="1">
              <a:spLocks noChangeArrowheads="1"/>
            </p:cNvSpPr>
            <p:nvPr/>
          </p:nvSpPr>
          <p:spPr bwMode="auto">
            <a:xfrm>
              <a:off x="1603953" y="1155397"/>
              <a:ext cx="4905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 dirty="0" smtClean="0">
                  <a:latin typeface="Arial" charset="0"/>
                  <a:ea typeface="Arial" charset="0"/>
                  <a:cs typeface="Arial" charset="0"/>
                </a:rPr>
                <a:t>A</a:t>
              </a:r>
              <a:endParaRPr 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03" name="TextBox 8"/>
            <p:cNvSpPr txBox="1">
              <a:spLocks noChangeArrowheads="1"/>
            </p:cNvSpPr>
            <p:nvPr/>
          </p:nvSpPr>
          <p:spPr bwMode="auto">
            <a:xfrm>
              <a:off x="2920503" y="1143000"/>
              <a:ext cx="4905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 dirty="0">
                  <a:latin typeface="Arial" charset="0"/>
                  <a:ea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304" name="TextBox 8"/>
            <p:cNvSpPr txBox="1">
              <a:spLocks noChangeArrowheads="1"/>
            </p:cNvSpPr>
            <p:nvPr/>
          </p:nvSpPr>
          <p:spPr bwMode="auto">
            <a:xfrm>
              <a:off x="4249834" y="1143000"/>
              <a:ext cx="4905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 dirty="0">
                  <a:latin typeface="Arial" charset="0"/>
                  <a:ea typeface="Arial" charset="0"/>
                  <a:cs typeface="Arial" charset="0"/>
                </a:rPr>
                <a:t>C</a:t>
              </a:r>
            </a:p>
          </p:txBody>
        </p:sp>
        <p:sp>
          <p:nvSpPr>
            <p:cNvPr id="305" name="TextBox 8"/>
            <p:cNvSpPr txBox="1">
              <a:spLocks noChangeArrowheads="1"/>
            </p:cNvSpPr>
            <p:nvPr/>
          </p:nvSpPr>
          <p:spPr bwMode="auto">
            <a:xfrm>
              <a:off x="5706740" y="1143000"/>
              <a:ext cx="49051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b="1" dirty="0">
                  <a:latin typeface="Arial" charset="0"/>
                  <a:ea typeface="Arial" charset="0"/>
                  <a:cs typeface="Arial" charset="0"/>
                </a:rPr>
                <a:t>D</a:t>
              </a:r>
            </a:p>
          </p:txBody>
        </p:sp>
      </p:grpSp>
      <p:sp>
        <p:nvSpPr>
          <p:cNvPr id="306" name="Text Box 390"/>
          <p:cNvSpPr txBox="1">
            <a:spLocks noChangeArrowheads="1"/>
          </p:cNvSpPr>
          <p:nvPr/>
        </p:nvSpPr>
        <p:spPr bwMode="auto">
          <a:xfrm rot="16200000" flipH="1">
            <a:off x="131665" y="2184803"/>
            <a:ext cx="243142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0" dirty="0">
                <a:latin typeface="Arial" charset="0"/>
                <a:ea typeface="Arial" charset="0"/>
                <a:cs typeface="Arial" charset="0"/>
              </a:rPr>
              <a:t>Percentage of metastasis-free survival</a:t>
            </a:r>
          </a:p>
        </p:txBody>
      </p:sp>
      <p:grpSp>
        <p:nvGrpSpPr>
          <p:cNvPr id="312" name="Group 6"/>
          <p:cNvGrpSpPr>
            <a:grpSpLocks/>
          </p:cNvGrpSpPr>
          <p:nvPr/>
        </p:nvGrpSpPr>
        <p:grpSpPr bwMode="auto">
          <a:xfrm>
            <a:off x="1379845" y="2398939"/>
            <a:ext cx="5461125" cy="1337041"/>
            <a:chOff x="1000125" y="3128964"/>
            <a:chExt cx="5426076" cy="1369720"/>
          </a:xfrm>
        </p:grpSpPr>
        <p:grpSp>
          <p:nvGrpSpPr>
            <p:cNvPr id="313" name="Group 213"/>
            <p:cNvGrpSpPr>
              <a:grpSpLocks/>
            </p:cNvGrpSpPr>
            <p:nvPr/>
          </p:nvGrpSpPr>
          <p:grpSpPr bwMode="auto">
            <a:xfrm>
              <a:off x="1000125" y="3378201"/>
              <a:ext cx="1495425" cy="1112205"/>
              <a:chOff x="414" y="593"/>
              <a:chExt cx="1033" cy="987"/>
            </a:xfrm>
          </p:grpSpPr>
          <p:sp>
            <p:nvSpPr>
              <p:cNvPr id="413" name="Text Box 214"/>
              <p:cNvSpPr txBox="1">
                <a:spLocks noChangeArrowheads="1"/>
              </p:cNvSpPr>
              <p:nvPr/>
            </p:nvSpPr>
            <p:spPr bwMode="auto">
              <a:xfrm>
                <a:off x="707" y="1303"/>
                <a:ext cx="204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40 </a:t>
                </a:r>
              </a:p>
            </p:txBody>
          </p:sp>
          <p:sp>
            <p:nvSpPr>
              <p:cNvPr id="414" name="Text Box 215"/>
              <p:cNvSpPr txBox="1">
                <a:spLocks noChangeArrowheads="1"/>
              </p:cNvSpPr>
              <p:nvPr/>
            </p:nvSpPr>
            <p:spPr bwMode="auto">
              <a:xfrm>
                <a:off x="863" y="1303"/>
                <a:ext cx="204" cy="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80 </a:t>
                </a:r>
              </a:p>
            </p:txBody>
          </p:sp>
          <p:sp>
            <p:nvSpPr>
              <p:cNvPr id="415" name="Text Box 216"/>
              <p:cNvSpPr txBox="1">
                <a:spLocks noChangeArrowheads="1"/>
              </p:cNvSpPr>
              <p:nvPr/>
            </p:nvSpPr>
            <p:spPr bwMode="auto">
              <a:xfrm>
                <a:off x="1015" y="1303"/>
                <a:ext cx="272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120 </a:t>
                </a:r>
              </a:p>
            </p:txBody>
          </p:sp>
          <p:sp>
            <p:nvSpPr>
              <p:cNvPr id="416" name="Text Box 217"/>
              <p:cNvSpPr txBox="1">
                <a:spLocks noChangeArrowheads="1"/>
              </p:cNvSpPr>
              <p:nvPr/>
            </p:nvSpPr>
            <p:spPr bwMode="auto">
              <a:xfrm>
                <a:off x="1183" y="1303"/>
                <a:ext cx="264" cy="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160</a:t>
                </a:r>
              </a:p>
            </p:txBody>
          </p:sp>
          <p:sp>
            <p:nvSpPr>
              <p:cNvPr id="417" name="Line 218"/>
              <p:cNvSpPr>
                <a:spLocks noChangeShapeType="1"/>
              </p:cNvSpPr>
              <p:nvPr/>
            </p:nvSpPr>
            <p:spPr bwMode="auto">
              <a:xfrm>
                <a:off x="632" y="1326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219"/>
              <p:cNvSpPr>
                <a:spLocks noChangeShapeType="1"/>
              </p:cNvSpPr>
              <p:nvPr/>
            </p:nvSpPr>
            <p:spPr bwMode="auto">
              <a:xfrm>
                <a:off x="8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220"/>
              <p:cNvSpPr>
                <a:spLocks noChangeShapeType="1"/>
              </p:cNvSpPr>
              <p:nvPr/>
            </p:nvSpPr>
            <p:spPr bwMode="auto">
              <a:xfrm>
                <a:off x="8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221"/>
              <p:cNvSpPr>
                <a:spLocks noChangeShapeType="1"/>
              </p:cNvSpPr>
              <p:nvPr/>
            </p:nvSpPr>
            <p:spPr bwMode="auto">
              <a:xfrm>
                <a:off x="96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222"/>
              <p:cNvSpPr>
                <a:spLocks noChangeShapeType="1"/>
              </p:cNvSpPr>
              <p:nvPr/>
            </p:nvSpPr>
            <p:spPr bwMode="auto">
              <a:xfrm>
                <a:off x="104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223"/>
              <p:cNvSpPr>
                <a:spLocks noChangeShapeType="1"/>
              </p:cNvSpPr>
              <p:nvPr/>
            </p:nvSpPr>
            <p:spPr bwMode="auto">
              <a:xfrm>
                <a:off x="1116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224"/>
              <p:cNvSpPr>
                <a:spLocks noChangeShapeType="1"/>
              </p:cNvSpPr>
              <p:nvPr/>
            </p:nvSpPr>
            <p:spPr bwMode="auto">
              <a:xfrm>
                <a:off x="12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225"/>
              <p:cNvSpPr>
                <a:spLocks noChangeShapeType="1"/>
              </p:cNvSpPr>
              <p:nvPr/>
            </p:nvSpPr>
            <p:spPr bwMode="auto">
              <a:xfrm>
                <a:off x="12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5" name="Group 226"/>
              <p:cNvGrpSpPr>
                <a:grpSpLocks/>
              </p:cNvGrpSpPr>
              <p:nvPr/>
            </p:nvGrpSpPr>
            <p:grpSpPr bwMode="auto">
              <a:xfrm>
                <a:off x="414" y="593"/>
                <a:ext cx="316" cy="861"/>
                <a:chOff x="318" y="497"/>
                <a:chExt cx="316" cy="861"/>
              </a:xfrm>
            </p:grpSpPr>
            <p:sp>
              <p:nvSpPr>
                <p:cNvPr id="426" name="Line 227"/>
                <p:cNvSpPr>
                  <a:spLocks noChangeShapeType="1"/>
                </p:cNvSpPr>
                <p:nvPr/>
              </p:nvSpPr>
              <p:spPr bwMode="auto">
                <a:xfrm>
                  <a:off x="544" y="558"/>
                  <a:ext cx="0" cy="6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Text Box 228"/>
                <p:cNvSpPr txBox="1">
                  <a:spLocks noChangeArrowheads="1"/>
                </p:cNvSpPr>
                <p:nvPr/>
              </p:nvSpPr>
              <p:spPr bwMode="auto">
                <a:xfrm>
                  <a:off x="374" y="1153"/>
                  <a:ext cx="23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0%</a:t>
                  </a:r>
                </a:p>
              </p:txBody>
            </p:sp>
            <p:sp>
              <p:nvSpPr>
                <p:cNvPr id="428" name="Text Box 229"/>
                <p:cNvSpPr txBox="1">
                  <a:spLocks noChangeArrowheads="1"/>
                </p:cNvSpPr>
                <p:nvPr/>
              </p:nvSpPr>
              <p:spPr bwMode="auto">
                <a:xfrm>
                  <a:off x="342" y="1029"/>
                  <a:ext cx="29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20%</a:t>
                  </a:r>
                </a:p>
              </p:txBody>
            </p:sp>
            <p:sp>
              <p:nvSpPr>
                <p:cNvPr id="429" name="Text Box 230"/>
                <p:cNvSpPr txBox="1">
                  <a:spLocks noChangeArrowheads="1"/>
                </p:cNvSpPr>
                <p:nvPr/>
              </p:nvSpPr>
              <p:spPr bwMode="auto">
                <a:xfrm>
                  <a:off x="338" y="897"/>
                  <a:ext cx="280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40%</a:t>
                  </a:r>
                </a:p>
              </p:txBody>
            </p:sp>
            <p:sp>
              <p:nvSpPr>
                <p:cNvPr id="430" name="Text Box 231"/>
                <p:cNvSpPr txBox="1">
                  <a:spLocks noChangeArrowheads="1"/>
                </p:cNvSpPr>
                <p:nvPr/>
              </p:nvSpPr>
              <p:spPr bwMode="auto">
                <a:xfrm>
                  <a:off x="342" y="757"/>
                  <a:ext cx="280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60%</a:t>
                  </a:r>
                </a:p>
              </p:txBody>
            </p:sp>
            <p:sp>
              <p:nvSpPr>
                <p:cNvPr id="431" name="Text Box 232"/>
                <p:cNvSpPr txBox="1">
                  <a:spLocks noChangeArrowheads="1"/>
                </p:cNvSpPr>
                <p:nvPr/>
              </p:nvSpPr>
              <p:spPr bwMode="auto">
                <a:xfrm>
                  <a:off x="338" y="625"/>
                  <a:ext cx="27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80%</a:t>
                  </a:r>
                </a:p>
              </p:txBody>
            </p:sp>
            <p:sp>
              <p:nvSpPr>
                <p:cNvPr id="432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318" y="497"/>
                  <a:ext cx="292" cy="2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100%</a:t>
                  </a:r>
                </a:p>
              </p:txBody>
            </p:sp>
            <p:sp>
              <p:nvSpPr>
                <p:cNvPr id="433" name="Line 234"/>
                <p:cNvSpPr>
                  <a:spLocks noChangeShapeType="1"/>
                </p:cNvSpPr>
                <p:nvPr/>
              </p:nvSpPr>
              <p:spPr bwMode="auto">
                <a:xfrm>
                  <a:off x="628" y="1230"/>
                  <a:ext cx="0" cy="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Line 235"/>
                <p:cNvSpPr>
                  <a:spLocks noChangeShapeType="1"/>
                </p:cNvSpPr>
                <p:nvPr/>
              </p:nvSpPr>
              <p:spPr bwMode="auto">
                <a:xfrm flipV="1">
                  <a:off x="536" y="1098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Line 236"/>
                <p:cNvSpPr>
                  <a:spLocks noChangeShapeType="1"/>
                </p:cNvSpPr>
                <p:nvPr/>
              </p:nvSpPr>
              <p:spPr bwMode="auto">
                <a:xfrm flipV="1">
                  <a:off x="536" y="962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6" name="Line 237"/>
                <p:cNvSpPr>
                  <a:spLocks noChangeShapeType="1"/>
                </p:cNvSpPr>
                <p:nvPr/>
              </p:nvSpPr>
              <p:spPr bwMode="auto">
                <a:xfrm flipV="1">
                  <a:off x="532" y="826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7" name="Line 238"/>
                <p:cNvSpPr>
                  <a:spLocks noChangeShapeType="1"/>
                </p:cNvSpPr>
                <p:nvPr/>
              </p:nvSpPr>
              <p:spPr bwMode="auto">
                <a:xfrm flipV="1">
                  <a:off x="532" y="690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8" name="Line 239"/>
                <p:cNvSpPr>
                  <a:spLocks noChangeShapeType="1"/>
                </p:cNvSpPr>
                <p:nvPr/>
              </p:nvSpPr>
              <p:spPr bwMode="auto">
                <a:xfrm flipV="1">
                  <a:off x="532" y="554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14" name="Group 243"/>
            <p:cNvGrpSpPr>
              <a:grpSpLocks/>
            </p:cNvGrpSpPr>
            <p:nvPr/>
          </p:nvGrpSpPr>
          <p:grpSpPr bwMode="auto">
            <a:xfrm>
              <a:off x="3612129" y="3358527"/>
              <a:ext cx="1525020" cy="1129083"/>
              <a:chOff x="410" y="575"/>
              <a:chExt cx="1037" cy="1006"/>
            </a:xfrm>
          </p:grpSpPr>
          <p:sp>
            <p:nvSpPr>
              <p:cNvPr id="387" name="Text Box 244"/>
              <p:cNvSpPr txBox="1">
                <a:spLocks noChangeArrowheads="1"/>
              </p:cNvSpPr>
              <p:nvPr/>
            </p:nvSpPr>
            <p:spPr bwMode="auto">
              <a:xfrm>
                <a:off x="707" y="1303"/>
                <a:ext cx="204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40 </a:t>
                </a:r>
              </a:p>
            </p:txBody>
          </p:sp>
          <p:sp>
            <p:nvSpPr>
              <p:cNvPr id="388" name="Text Box 245"/>
              <p:cNvSpPr txBox="1">
                <a:spLocks noChangeArrowheads="1"/>
              </p:cNvSpPr>
              <p:nvPr/>
            </p:nvSpPr>
            <p:spPr bwMode="auto">
              <a:xfrm>
                <a:off x="863" y="1303"/>
                <a:ext cx="204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80 </a:t>
                </a:r>
              </a:p>
            </p:txBody>
          </p:sp>
          <p:sp>
            <p:nvSpPr>
              <p:cNvPr id="389" name="Text Box 246"/>
              <p:cNvSpPr txBox="1">
                <a:spLocks noChangeArrowheads="1"/>
              </p:cNvSpPr>
              <p:nvPr/>
            </p:nvSpPr>
            <p:spPr bwMode="auto">
              <a:xfrm>
                <a:off x="1015" y="1303"/>
                <a:ext cx="272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120 </a:t>
                </a:r>
              </a:p>
            </p:txBody>
          </p:sp>
          <p:sp>
            <p:nvSpPr>
              <p:cNvPr id="390" name="Text Box 247"/>
              <p:cNvSpPr txBox="1">
                <a:spLocks noChangeArrowheads="1"/>
              </p:cNvSpPr>
              <p:nvPr/>
            </p:nvSpPr>
            <p:spPr bwMode="auto">
              <a:xfrm>
                <a:off x="1183" y="1303"/>
                <a:ext cx="264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160</a:t>
                </a:r>
              </a:p>
            </p:txBody>
          </p:sp>
          <p:sp>
            <p:nvSpPr>
              <p:cNvPr id="391" name="Line 248"/>
              <p:cNvSpPr>
                <a:spLocks noChangeShapeType="1"/>
              </p:cNvSpPr>
              <p:nvPr/>
            </p:nvSpPr>
            <p:spPr bwMode="auto">
              <a:xfrm>
                <a:off x="632" y="1326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249"/>
              <p:cNvSpPr>
                <a:spLocks noChangeShapeType="1"/>
              </p:cNvSpPr>
              <p:nvPr/>
            </p:nvSpPr>
            <p:spPr bwMode="auto">
              <a:xfrm>
                <a:off x="8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250"/>
              <p:cNvSpPr>
                <a:spLocks noChangeShapeType="1"/>
              </p:cNvSpPr>
              <p:nvPr/>
            </p:nvSpPr>
            <p:spPr bwMode="auto">
              <a:xfrm>
                <a:off x="8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251"/>
              <p:cNvSpPr>
                <a:spLocks noChangeShapeType="1"/>
              </p:cNvSpPr>
              <p:nvPr/>
            </p:nvSpPr>
            <p:spPr bwMode="auto">
              <a:xfrm>
                <a:off x="96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252"/>
              <p:cNvSpPr>
                <a:spLocks noChangeShapeType="1"/>
              </p:cNvSpPr>
              <p:nvPr/>
            </p:nvSpPr>
            <p:spPr bwMode="auto">
              <a:xfrm>
                <a:off x="104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253"/>
              <p:cNvSpPr>
                <a:spLocks noChangeShapeType="1"/>
              </p:cNvSpPr>
              <p:nvPr/>
            </p:nvSpPr>
            <p:spPr bwMode="auto">
              <a:xfrm>
                <a:off x="1116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254"/>
              <p:cNvSpPr>
                <a:spLocks noChangeShapeType="1"/>
              </p:cNvSpPr>
              <p:nvPr/>
            </p:nvSpPr>
            <p:spPr bwMode="auto">
              <a:xfrm>
                <a:off x="12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255"/>
              <p:cNvSpPr>
                <a:spLocks noChangeShapeType="1"/>
              </p:cNvSpPr>
              <p:nvPr/>
            </p:nvSpPr>
            <p:spPr bwMode="auto">
              <a:xfrm>
                <a:off x="12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99" name="Group 256"/>
              <p:cNvGrpSpPr>
                <a:grpSpLocks/>
              </p:cNvGrpSpPr>
              <p:nvPr/>
            </p:nvGrpSpPr>
            <p:grpSpPr bwMode="auto">
              <a:xfrm>
                <a:off x="410" y="575"/>
                <a:ext cx="316" cy="862"/>
                <a:chOff x="314" y="479"/>
                <a:chExt cx="316" cy="862"/>
              </a:xfrm>
            </p:grpSpPr>
            <p:sp>
              <p:nvSpPr>
                <p:cNvPr id="400" name="Line 257"/>
                <p:cNvSpPr>
                  <a:spLocks noChangeShapeType="1"/>
                </p:cNvSpPr>
                <p:nvPr/>
              </p:nvSpPr>
              <p:spPr bwMode="auto">
                <a:xfrm>
                  <a:off x="544" y="558"/>
                  <a:ext cx="0" cy="6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Text Box 258"/>
                <p:cNvSpPr txBox="1">
                  <a:spLocks noChangeArrowheads="1"/>
                </p:cNvSpPr>
                <p:nvPr/>
              </p:nvSpPr>
              <p:spPr bwMode="auto">
                <a:xfrm>
                  <a:off x="370" y="1135"/>
                  <a:ext cx="23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0%</a:t>
                  </a:r>
                </a:p>
              </p:txBody>
            </p:sp>
            <p:sp>
              <p:nvSpPr>
                <p:cNvPr id="402" name="Text Box 259"/>
                <p:cNvSpPr txBox="1">
                  <a:spLocks noChangeArrowheads="1"/>
                </p:cNvSpPr>
                <p:nvPr/>
              </p:nvSpPr>
              <p:spPr bwMode="auto">
                <a:xfrm>
                  <a:off x="338" y="1011"/>
                  <a:ext cx="29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20%</a:t>
                  </a:r>
                </a:p>
              </p:txBody>
            </p:sp>
            <p:sp>
              <p:nvSpPr>
                <p:cNvPr id="403" name="Text Box 260"/>
                <p:cNvSpPr txBox="1">
                  <a:spLocks noChangeArrowheads="1"/>
                </p:cNvSpPr>
                <p:nvPr/>
              </p:nvSpPr>
              <p:spPr bwMode="auto">
                <a:xfrm>
                  <a:off x="334" y="879"/>
                  <a:ext cx="280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40%</a:t>
                  </a:r>
                </a:p>
              </p:txBody>
            </p:sp>
            <p:sp>
              <p:nvSpPr>
                <p:cNvPr id="404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338" y="739"/>
                  <a:ext cx="280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60%</a:t>
                  </a:r>
                </a:p>
              </p:txBody>
            </p:sp>
            <p:sp>
              <p:nvSpPr>
                <p:cNvPr id="405" name="Text Box 262"/>
                <p:cNvSpPr txBox="1">
                  <a:spLocks noChangeArrowheads="1"/>
                </p:cNvSpPr>
                <p:nvPr/>
              </p:nvSpPr>
              <p:spPr bwMode="auto">
                <a:xfrm>
                  <a:off x="334" y="607"/>
                  <a:ext cx="27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80%</a:t>
                  </a:r>
                </a:p>
              </p:txBody>
            </p:sp>
            <p:sp>
              <p:nvSpPr>
                <p:cNvPr id="406" name="Text Box 263"/>
                <p:cNvSpPr txBox="1">
                  <a:spLocks noChangeArrowheads="1"/>
                </p:cNvSpPr>
                <p:nvPr/>
              </p:nvSpPr>
              <p:spPr bwMode="auto">
                <a:xfrm>
                  <a:off x="314" y="479"/>
                  <a:ext cx="29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100%</a:t>
                  </a:r>
                </a:p>
              </p:txBody>
            </p:sp>
            <p:sp>
              <p:nvSpPr>
                <p:cNvPr id="407" name="Line 264"/>
                <p:cNvSpPr>
                  <a:spLocks noChangeShapeType="1"/>
                </p:cNvSpPr>
                <p:nvPr/>
              </p:nvSpPr>
              <p:spPr bwMode="auto">
                <a:xfrm>
                  <a:off x="628" y="1230"/>
                  <a:ext cx="0" cy="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536" y="1098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536" y="962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532" y="826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Line 268"/>
                <p:cNvSpPr>
                  <a:spLocks noChangeShapeType="1"/>
                </p:cNvSpPr>
                <p:nvPr/>
              </p:nvSpPr>
              <p:spPr bwMode="auto">
                <a:xfrm flipV="1">
                  <a:off x="532" y="690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532" y="554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15" name="Group 243"/>
            <p:cNvGrpSpPr>
              <a:grpSpLocks/>
            </p:cNvGrpSpPr>
            <p:nvPr/>
          </p:nvGrpSpPr>
          <p:grpSpPr bwMode="auto">
            <a:xfrm>
              <a:off x="4970563" y="3378729"/>
              <a:ext cx="1455638" cy="1108881"/>
              <a:chOff x="414" y="593"/>
              <a:chExt cx="1033" cy="988"/>
            </a:xfrm>
          </p:grpSpPr>
          <p:sp>
            <p:nvSpPr>
              <p:cNvPr id="361" name="Text Box 244"/>
              <p:cNvSpPr txBox="1">
                <a:spLocks noChangeArrowheads="1"/>
              </p:cNvSpPr>
              <p:nvPr/>
            </p:nvSpPr>
            <p:spPr bwMode="auto">
              <a:xfrm>
                <a:off x="707" y="1303"/>
                <a:ext cx="204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40 </a:t>
                </a:r>
              </a:p>
            </p:txBody>
          </p:sp>
          <p:sp>
            <p:nvSpPr>
              <p:cNvPr id="362" name="Text Box 245"/>
              <p:cNvSpPr txBox="1">
                <a:spLocks noChangeArrowheads="1"/>
              </p:cNvSpPr>
              <p:nvPr/>
            </p:nvSpPr>
            <p:spPr bwMode="auto">
              <a:xfrm>
                <a:off x="863" y="1303"/>
                <a:ext cx="204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80 </a:t>
                </a:r>
              </a:p>
            </p:txBody>
          </p:sp>
          <p:sp>
            <p:nvSpPr>
              <p:cNvPr id="363" name="Text Box 246"/>
              <p:cNvSpPr txBox="1">
                <a:spLocks noChangeArrowheads="1"/>
              </p:cNvSpPr>
              <p:nvPr/>
            </p:nvSpPr>
            <p:spPr bwMode="auto">
              <a:xfrm>
                <a:off x="1015" y="1303"/>
                <a:ext cx="272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120 </a:t>
                </a:r>
              </a:p>
            </p:txBody>
          </p:sp>
          <p:sp>
            <p:nvSpPr>
              <p:cNvPr id="364" name="Text Box 247"/>
              <p:cNvSpPr txBox="1">
                <a:spLocks noChangeArrowheads="1"/>
              </p:cNvSpPr>
              <p:nvPr/>
            </p:nvSpPr>
            <p:spPr bwMode="auto">
              <a:xfrm>
                <a:off x="1183" y="1303"/>
                <a:ext cx="264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160</a:t>
                </a:r>
              </a:p>
            </p:txBody>
          </p:sp>
          <p:sp>
            <p:nvSpPr>
              <p:cNvPr id="365" name="Line 248"/>
              <p:cNvSpPr>
                <a:spLocks noChangeShapeType="1"/>
              </p:cNvSpPr>
              <p:nvPr/>
            </p:nvSpPr>
            <p:spPr bwMode="auto">
              <a:xfrm>
                <a:off x="632" y="1326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249"/>
              <p:cNvSpPr>
                <a:spLocks noChangeShapeType="1"/>
              </p:cNvSpPr>
              <p:nvPr/>
            </p:nvSpPr>
            <p:spPr bwMode="auto">
              <a:xfrm>
                <a:off x="8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250"/>
              <p:cNvSpPr>
                <a:spLocks noChangeShapeType="1"/>
              </p:cNvSpPr>
              <p:nvPr/>
            </p:nvSpPr>
            <p:spPr bwMode="auto">
              <a:xfrm>
                <a:off x="8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251"/>
              <p:cNvSpPr>
                <a:spLocks noChangeShapeType="1"/>
              </p:cNvSpPr>
              <p:nvPr/>
            </p:nvSpPr>
            <p:spPr bwMode="auto">
              <a:xfrm>
                <a:off x="96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252"/>
              <p:cNvSpPr>
                <a:spLocks noChangeShapeType="1"/>
              </p:cNvSpPr>
              <p:nvPr/>
            </p:nvSpPr>
            <p:spPr bwMode="auto">
              <a:xfrm>
                <a:off x="104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253"/>
              <p:cNvSpPr>
                <a:spLocks noChangeShapeType="1"/>
              </p:cNvSpPr>
              <p:nvPr/>
            </p:nvSpPr>
            <p:spPr bwMode="auto">
              <a:xfrm>
                <a:off x="1116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254"/>
              <p:cNvSpPr>
                <a:spLocks noChangeShapeType="1"/>
              </p:cNvSpPr>
              <p:nvPr/>
            </p:nvSpPr>
            <p:spPr bwMode="auto">
              <a:xfrm>
                <a:off x="12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255"/>
              <p:cNvSpPr>
                <a:spLocks noChangeShapeType="1"/>
              </p:cNvSpPr>
              <p:nvPr/>
            </p:nvSpPr>
            <p:spPr bwMode="auto">
              <a:xfrm>
                <a:off x="12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73" name="Group 256"/>
              <p:cNvGrpSpPr>
                <a:grpSpLocks/>
              </p:cNvGrpSpPr>
              <p:nvPr/>
            </p:nvGrpSpPr>
            <p:grpSpPr bwMode="auto">
              <a:xfrm>
                <a:off x="414" y="593"/>
                <a:ext cx="316" cy="862"/>
                <a:chOff x="318" y="497"/>
                <a:chExt cx="316" cy="862"/>
              </a:xfrm>
            </p:grpSpPr>
            <p:sp>
              <p:nvSpPr>
                <p:cNvPr id="374" name="Line 257"/>
                <p:cNvSpPr>
                  <a:spLocks noChangeShapeType="1"/>
                </p:cNvSpPr>
                <p:nvPr/>
              </p:nvSpPr>
              <p:spPr bwMode="auto">
                <a:xfrm>
                  <a:off x="544" y="558"/>
                  <a:ext cx="0" cy="6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Text Box 258"/>
                <p:cNvSpPr txBox="1">
                  <a:spLocks noChangeArrowheads="1"/>
                </p:cNvSpPr>
                <p:nvPr/>
              </p:nvSpPr>
              <p:spPr bwMode="auto">
                <a:xfrm>
                  <a:off x="374" y="1153"/>
                  <a:ext cx="23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0%</a:t>
                  </a:r>
                </a:p>
              </p:txBody>
            </p:sp>
            <p:sp>
              <p:nvSpPr>
                <p:cNvPr id="376" name="Text Box 259"/>
                <p:cNvSpPr txBox="1">
                  <a:spLocks noChangeArrowheads="1"/>
                </p:cNvSpPr>
                <p:nvPr/>
              </p:nvSpPr>
              <p:spPr bwMode="auto">
                <a:xfrm>
                  <a:off x="342" y="1029"/>
                  <a:ext cx="29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 dirty="0">
                      <a:latin typeface="Arial" charset="0"/>
                      <a:ea typeface="Arial" charset="0"/>
                      <a:cs typeface="Arial" charset="0"/>
                    </a:rPr>
                    <a:t>20%</a:t>
                  </a:r>
                </a:p>
              </p:txBody>
            </p:sp>
            <p:sp>
              <p:nvSpPr>
                <p:cNvPr id="377" name="Text Box 260"/>
                <p:cNvSpPr txBox="1">
                  <a:spLocks noChangeArrowheads="1"/>
                </p:cNvSpPr>
                <p:nvPr/>
              </p:nvSpPr>
              <p:spPr bwMode="auto">
                <a:xfrm>
                  <a:off x="338" y="897"/>
                  <a:ext cx="280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40%</a:t>
                  </a:r>
                </a:p>
              </p:txBody>
            </p:sp>
            <p:sp>
              <p:nvSpPr>
                <p:cNvPr id="378" name="Text Box 261"/>
                <p:cNvSpPr txBox="1">
                  <a:spLocks noChangeArrowheads="1"/>
                </p:cNvSpPr>
                <p:nvPr/>
              </p:nvSpPr>
              <p:spPr bwMode="auto">
                <a:xfrm>
                  <a:off x="342" y="757"/>
                  <a:ext cx="280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60%</a:t>
                  </a:r>
                </a:p>
              </p:txBody>
            </p:sp>
            <p:sp>
              <p:nvSpPr>
                <p:cNvPr id="379" name="Text Box 262"/>
                <p:cNvSpPr txBox="1">
                  <a:spLocks noChangeArrowheads="1"/>
                </p:cNvSpPr>
                <p:nvPr/>
              </p:nvSpPr>
              <p:spPr bwMode="auto">
                <a:xfrm>
                  <a:off x="338" y="625"/>
                  <a:ext cx="27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80%</a:t>
                  </a:r>
                </a:p>
              </p:txBody>
            </p:sp>
            <p:sp>
              <p:nvSpPr>
                <p:cNvPr id="380" name="Text Box 263"/>
                <p:cNvSpPr txBox="1">
                  <a:spLocks noChangeArrowheads="1"/>
                </p:cNvSpPr>
                <p:nvPr/>
              </p:nvSpPr>
              <p:spPr bwMode="auto">
                <a:xfrm>
                  <a:off x="318" y="497"/>
                  <a:ext cx="292" cy="2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100%</a:t>
                  </a:r>
                </a:p>
              </p:txBody>
            </p:sp>
            <p:sp>
              <p:nvSpPr>
                <p:cNvPr id="381" name="Line 264"/>
                <p:cNvSpPr>
                  <a:spLocks noChangeShapeType="1"/>
                </p:cNvSpPr>
                <p:nvPr/>
              </p:nvSpPr>
              <p:spPr bwMode="auto">
                <a:xfrm>
                  <a:off x="628" y="1230"/>
                  <a:ext cx="0" cy="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536" y="1098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536" y="962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532" y="826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Line 268"/>
                <p:cNvSpPr>
                  <a:spLocks noChangeShapeType="1"/>
                </p:cNvSpPr>
                <p:nvPr/>
              </p:nvSpPr>
              <p:spPr bwMode="auto">
                <a:xfrm flipV="1">
                  <a:off x="532" y="690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532" y="554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16" name="Group 273"/>
            <p:cNvGrpSpPr>
              <a:grpSpLocks/>
            </p:cNvGrpSpPr>
            <p:nvPr/>
          </p:nvGrpSpPr>
          <p:grpSpPr bwMode="auto">
            <a:xfrm>
              <a:off x="2275765" y="3371850"/>
              <a:ext cx="1504602" cy="1126834"/>
              <a:chOff x="389" y="593"/>
              <a:chExt cx="1058" cy="982"/>
            </a:xfrm>
          </p:grpSpPr>
          <p:sp>
            <p:nvSpPr>
              <p:cNvPr id="335" name="Text Box 274"/>
              <p:cNvSpPr txBox="1">
                <a:spLocks noChangeArrowheads="1"/>
              </p:cNvSpPr>
              <p:nvPr/>
            </p:nvSpPr>
            <p:spPr bwMode="auto">
              <a:xfrm>
                <a:off x="707" y="1303"/>
                <a:ext cx="204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40 </a:t>
                </a:r>
              </a:p>
            </p:txBody>
          </p:sp>
          <p:sp>
            <p:nvSpPr>
              <p:cNvPr id="336" name="Text Box 275"/>
              <p:cNvSpPr txBox="1">
                <a:spLocks noChangeArrowheads="1"/>
              </p:cNvSpPr>
              <p:nvPr/>
            </p:nvSpPr>
            <p:spPr bwMode="auto">
              <a:xfrm>
                <a:off x="863" y="1303"/>
                <a:ext cx="204" cy="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80 </a:t>
                </a:r>
              </a:p>
            </p:txBody>
          </p:sp>
          <p:sp>
            <p:nvSpPr>
              <p:cNvPr id="337" name="Text Box 276"/>
              <p:cNvSpPr txBox="1">
                <a:spLocks noChangeArrowheads="1"/>
              </p:cNvSpPr>
              <p:nvPr/>
            </p:nvSpPr>
            <p:spPr bwMode="auto">
              <a:xfrm>
                <a:off x="1015" y="1303"/>
                <a:ext cx="272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120 </a:t>
                </a:r>
              </a:p>
            </p:txBody>
          </p:sp>
          <p:sp>
            <p:nvSpPr>
              <p:cNvPr id="338" name="Text Box 277"/>
              <p:cNvSpPr txBox="1">
                <a:spLocks noChangeArrowheads="1"/>
              </p:cNvSpPr>
              <p:nvPr/>
            </p:nvSpPr>
            <p:spPr bwMode="auto">
              <a:xfrm>
                <a:off x="1183" y="1303"/>
                <a:ext cx="264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700">
                    <a:latin typeface="Arial" charset="0"/>
                    <a:ea typeface="Arial" charset="0"/>
                    <a:cs typeface="Arial" charset="0"/>
                  </a:rPr>
                  <a:t>160</a:t>
                </a:r>
              </a:p>
            </p:txBody>
          </p:sp>
          <p:sp>
            <p:nvSpPr>
              <p:cNvPr id="339" name="Line 278"/>
              <p:cNvSpPr>
                <a:spLocks noChangeShapeType="1"/>
              </p:cNvSpPr>
              <p:nvPr/>
            </p:nvSpPr>
            <p:spPr bwMode="auto">
              <a:xfrm>
                <a:off x="632" y="1326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279"/>
              <p:cNvSpPr>
                <a:spLocks noChangeShapeType="1"/>
              </p:cNvSpPr>
              <p:nvPr/>
            </p:nvSpPr>
            <p:spPr bwMode="auto">
              <a:xfrm>
                <a:off x="8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280"/>
              <p:cNvSpPr>
                <a:spLocks noChangeShapeType="1"/>
              </p:cNvSpPr>
              <p:nvPr/>
            </p:nvSpPr>
            <p:spPr bwMode="auto">
              <a:xfrm>
                <a:off x="8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281"/>
              <p:cNvSpPr>
                <a:spLocks noChangeShapeType="1"/>
              </p:cNvSpPr>
              <p:nvPr/>
            </p:nvSpPr>
            <p:spPr bwMode="auto">
              <a:xfrm>
                <a:off x="96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282"/>
              <p:cNvSpPr>
                <a:spLocks noChangeShapeType="1"/>
              </p:cNvSpPr>
              <p:nvPr/>
            </p:nvSpPr>
            <p:spPr bwMode="auto">
              <a:xfrm>
                <a:off x="104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283"/>
              <p:cNvSpPr>
                <a:spLocks noChangeShapeType="1"/>
              </p:cNvSpPr>
              <p:nvPr/>
            </p:nvSpPr>
            <p:spPr bwMode="auto">
              <a:xfrm>
                <a:off x="1116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284"/>
              <p:cNvSpPr>
                <a:spLocks noChangeShapeType="1"/>
              </p:cNvSpPr>
              <p:nvPr/>
            </p:nvSpPr>
            <p:spPr bwMode="auto">
              <a:xfrm>
                <a:off x="1204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285"/>
              <p:cNvSpPr>
                <a:spLocks noChangeShapeType="1"/>
              </p:cNvSpPr>
              <p:nvPr/>
            </p:nvSpPr>
            <p:spPr bwMode="auto">
              <a:xfrm>
                <a:off x="1288" y="1326"/>
                <a:ext cx="0" cy="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47" name="Group 286"/>
              <p:cNvGrpSpPr>
                <a:grpSpLocks/>
              </p:cNvGrpSpPr>
              <p:nvPr/>
            </p:nvGrpSpPr>
            <p:grpSpPr bwMode="auto">
              <a:xfrm>
                <a:off x="389" y="593"/>
                <a:ext cx="341" cy="857"/>
                <a:chOff x="293" y="497"/>
                <a:chExt cx="341" cy="857"/>
              </a:xfrm>
            </p:grpSpPr>
            <p:sp>
              <p:nvSpPr>
                <p:cNvPr id="348" name="Line 287"/>
                <p:cNvSpPr>
                  <a:spLocks noChangeShapeType="1"/>
                </p:cNvSpPr>
                <p:nvPr/>
              </p:nvSpPr>
              <p:spPr bwMode="auto">
                <a:xfrm>
                  <a:off x="544" y="558"/>
                  <a:ext cx="0" cy="6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Text Box 288"/>
                <p:cNvSpPr txBox="1">
                  <a:spLocks noChangeArrowheads="1"/>
                </p:cNvSpPr>
                <p:nvPr/>
              </p:nvSpPr>
              <p:spPr bwMode="auto">
                <a:xfrm>
                  <a:off x="374" y="1153"/>
                  <a:ext cx="232" cy="2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0%</a:t>
                  </a:r>
                </a:p>
              </p:txBody>
            </p:sp>
            <p:sp>
              <p:nvSpPr>
                <p:cNvPr id="350" name="Text Box 289"/>
                <p:cNvSpPr txBox="1">
                  <a:spLocks noChangeArrowheads="1"/>
                </p:cNvSpPr>
                <p:nvPr/>
              </p:nvSpPr>
              <p:spPr bwMode="auto">
                <a:xfrm>
                  <a:off x="342" y="1029"/>
                  <a:ext cx="292" cy="2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20%</a:t>
                  </a:r>
                </a:p>
              </p:txBody>
            </p:sp>
            <p:sp>
              <p:nvSpPr>
                <p:cNvPr id="351" name="Text Box 290"/>
                <p:cNvSpPr txBox="1">
                  <a:spLocks noChangeArrowheads="1"/>
                </p:cNvSpPr>
                <p:nvPr/>
              </p:nvSpPr>
              <p:spPr bwMode="auto">
                <a:xfrm>
                  <a:off x="338" y="897"/>
                  <a:ext cx="280" cy="2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40%</a:t>
                  </a:r>
                </a:p>
              </p:txBody>
            </p:sp>
            <p:sp>
              <p:nvSpPr>
                <p:cNvPr id="352" name="Text Box 291"/>
                <p:cNvSpPr txBox="1">
                  <a:spLocks noChangeArrowheads="1"/>
                </p:cNvSpPr>
                <p:nvPr/>
              </p:nvSpPr>
              <p:spPr bwMode="auto">
                <a:xfrm>
                  <a:off x="342" y="757"/>
                  <a:ext cx="280" cy="2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60%</a:t>
                  </a:r>
                </a:p>
              </p:txBody>
            </p:sp>
            <p:sp>
              <p:nvSpPr>
                <p:cNvPr id="353" name="Text Box 292"/>
                <p:cNvSpPr txBox="1">
                  <a:spLocks noChangeArrowheads="1"/>
                </p:cNvSpPr>
                <p:nvPr/>
              </p:nvSpPr>
              <p:spPr bwMode="auto">
                <a:xfrm>
                  <a:off x="338" y="625"/>
                  <a:ext cx="272" cy="2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80%</a:t>
                  </a:r>
                </a:p>
              </p:txBody>
            </p:sp>
            <p:sp>
              <p:nvSpPr>
                <p:cNvPr id="354" name="Text Box 293"/>
                <p:cNvSpPr txBox="1">
                  <a:spLocks noChangeArrowheads="1"/>
                </p:cNvSpPr>
                <p:nvPr/>
              </p:nvSpPr>
              <p:spPr bwMode="auto">
                <a:xfrm>
                  <a:off x="293" y="497"/>
                  <a:ext cx="317" cy="2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700">
                      <a:latin typeface="Arial" charset="0"/>
                      <a:ea typeface="Arial" charset="0"/>
                      <a:cs typeface="Arial" charset="0"/>
                    </a:rPr>
                    <a:t>100%</a:t>
                  </a:r>
                </a:p>
              </p:txBody>
            </p:sp>
            <p:sp>
              <p:nvSpPr>
                <p:cNvPr id="355" name="Line 294"/>
                <p:cNvSpPr>
                  <a:spLocks noChangeShapeType="1"/>
                </p:cNvSpPr>
                <p:nvPr/>
              </p:nvSpPr>
              <p:spPr bwMode="auto">
                <a:xfrm>
                  <a:off x="628" y="1230"/>
                  <a:ext cx="0" cy="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Line 295"/>
                <p:cNvSpPr>
                  <a:spLocks noChangeShapeType="1"/>
                </p:cNvSpPr>
                <p:nvPr/>
              </p:nvSpPr>
              <p:spPr bwMode="auto">
                <a:xfrm flipV="1">
                  <a:off x="536" y="1098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Line 296"/>
                <p:cNvSpPr>
                  <a:spLocks noChangeShapeType="1"/>
                </p:cNvSpPr>
                <p:nvPr/>
              </p:nvSpPr>
              <p:spPr bwMode="auto">
                <a:xfrm flipV="1">
                  <a:off x="536" y="962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Line 297"/>
                <p:cNvSpPr>
                  <a:spLocks noChangeShapeType="1"/>
                </p:cNvSpPr>
                <p:nvPr/>
              </p:nvSpPr>
              <p:spPr bwMode="auto">
                <a:xfrm flipV="1">
                  <a:off x="532" y="826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Line 298"/>
                <p:cNvSpPr>
                  <a:spLocks noChangeShapeType="1"/>
                </p:cNvSpPr>
                <p:nvPr/>
              </p:nvSpPr>
              <p:spPr bwMode="auto">
                <a:xfrm flipV="1">
                  <a:off x="532" y="690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Line 299"/>
                <p:cNvSpPr>
                  <a:spLocks noChangeShapeType="1"/>
                </p:cNvSpPr>
                <p:nvPr/>
              </p:nvSpPr>
              <p:spPr bwMode="auto">
                <a:xfrm flipV="1">
                  <a:off x="532" y="554"/>
                  <a:ext cx="12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317" name="Right Bracket 775"/>
            <p:cNvSpPr>
              <a:spLocks/>
            </p:cNvSpPr>
            <p:nvPr/>
          </p:nvSpPr>
          <p:spPr bwMode="auto">
            <a:xfrm>
              <a:off x="6292850" y="3683000"/>
              <a:ext cx="45719" cy="241300"/>
            </a:xfrm>
            <a:prstGeom prst="rightBracket">
              <a:avLst>
                <a:gd name="adj" fmla="val 8332"/>
              </a:avLst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 b="0">
                <a:solidFill>
                  <a:srgbClr val="000000"/>
                </a:solidFill>
              </a:endParaRPr>
            </a:p>
          </p:txBody>
        </p:sp>
        <p:sp>
          <p:nvSpPr>
            <p:cNvPr id="318" name="Right Bracket 776"/>
            <p:cNvSpPr>
              <a:spLocks/>
            </p:cNvSpPr>
            <p:nvPr/>
          </p:nvSpPr>
          <p:spPr bwMode="auto">
            <a:xfrm>
              <a:off x="6191250" y="3549650"/>
              <a:ext cx="63500" cy="241300"/>
            </a:xfrm>
            <a:prstGeom prst="rightBracket">
              <a:avLst>
                <a:gd name="adj" fmla="val 8339"/>
              </a:avLst>
            </a:prstGeom>
            <a:noFill/>
            <a:ln w="9525">
              <a:solidFill>
                <a:srgbClr val="CF07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 b="0">
                <a:solidFill>
                  <a:srgbClr val="000000"/>
                </a:solidFill>
              </a:endParaRPr>
            </a:p>
          </p:txBody>
        </p:sp>
        <p:sp>
          <p:nvSpPr>
            <p:cNvPr id="319" name="Right Bracket 777"/>
            <p:cNvSpPr>
              <a:spLocks/>
            </p:cNvSpPr>
            <p:nvPr/>
          </p:nvSpPr>
          <p:spPr bwMode="auto">
            <a:xfrm>
              <a:off x="4876800" y="3573780"/>
              <a:ext cx="57150" cy="217170"/>
            </a:xfrm>
            <a:prstGeom prst="rightBracket">
              <a:avLst>
                <a:gd name="adj" fmla="val 8339"/>
              </a:avLst>
            </a:prstGeom>
            <a:noFill/>
            <a:ln w="9525">
              <a:solidFill>
                <a:srgbClr val="CF07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 b="0">
                <a:solidFill>
                  <a:srgbClr val="000000"/>
                </a:solidFill>
              </a:endParaRPr>
            </a:p>
          </p:txBody>
        </p:sp>
        <p:cxnSp>
          <p:nvCxnSpPr>
            <p:cNvPr id="320" name="Straight Connector 778"/>
            <p:cNvCxnSpPr>
              <a:cxnSpLocks noChangeShapeType="1"/>
            </p:cNvCxnSpPr>
            <p:nvPr/>
          </p:nvCxnSpPr>
          <p:spPr bwMode="auto">
            <a:xfrm>
              <a:off x="2229665" y="380915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321" name="Group 779"/>
            <p:cNvGrpSpPr>
              <a:grpSpLocks/>
            </p:cNvGrpSpPr>
            <p:nvPr/>
          </p:nvGrpSpPr>
          <p:grpSpPr bwMode="auto">
            <a:xfrm>
              <a:off x="1145112" y="3128964"/>
              <a:ext cx="4525963" cy="327999"/>
              <a:chOff x="967312" y="538164"/>
              <a:chExt cx="4525963" cy="327999"/>
            </a:xfrm>
          </p:grpSpPr>
          <p:sp>
            <p:nvSpPr>
              <p:cNvPr id="331" name="TextBox 8"/>
              <p:cNvSpPr txBox="1">
                <a:spLocks noChangeArrowheads="1"/>
              </p:cNvSpPr>
              <p:nvPr/>
            </p:nvSpPr>
            <p:spPr bwMode="auto">
              <a:xfrm>
                <a:off x="967312" y="550864"/>
                <a:ext cx="487363" cy="315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 b="1" dirty="0" smtClean="0">
                    <a:latin typeface="Arial" charset="0"/>
                    <a:ea typeface="Arial" charset="0"/>
                    <a:cs typeface="Arial" charset="0"/>
                  </a:rPr>
                  <a:t>E</a:t>
                </a:r>
                <a:endParaRPr lang="en-US" sz="1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332" name="TextBox 8"/>
              <p:cNvSpPr txBox="1">
                <a:spLocks noChangeArrowheads="1"/>
              </p:cNvSpPr>
              <p:nvPr/>
            </p:nvSpPr>
            <p:spPr bwMode="auto">
              <a:xfrm>
                <a:off x="2275412" y="538164"/>
                <a:ext cx="487363" cy="315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 b="1" dirty="0">
                    <a:latin typeface="Arial" charset="0"/>
                    <a:ea typeface="Arial" charset="0"/>
                    <a:cs typeface="Arial" charset="0"/>
                  </a:rPr>
                  <a:t>F</a:t>
                </a:r>
              </a:p>
            </p:txBody>
          </p:sp>
          <p:sp>
            <p:nvSpPr>
              <p:cNvPr id="333" name="TextBox 8"/>
              <p:cNvSpPr txBox="1">
                <a:spLocks noChangeArrowheads="1"/>
              </p:cNvSpPr>
              <p:nvPr/>
            </p:nvSpPr>
            <p:spPr bwMode="auto">
              <a:xfrm>
                <a:off x="3596212" y="538164"/>
                <a:ext cx="487363" cy="315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 b="1" dirty="0">
                    <a:latin typeface="Arial" charset="0"/>
                    <a:ea typeface="Arial" charset="0"/>
                    <a:cs typeface="Arial" charset="0"/>
                  </a:rPr>
                  <a:t>G</a:t>
                </a:r>
              </a:p>
            </p:txBody>
          </p:sp>
          <p:sp>
            <p:nvSpPr>
              <p:cNvPr id="334" name="TextBox 8"/>
              <p:cNvSpPr txBox="1">
                <a:spLocks noChangeArrowheads="1"/>
              </p:cNvSpPr>
              <p:nvPr/>
            </p:nvSpPr>
            <p:spPr bwMode="auto">
              <a:xfrm>
                <a:off x="5005912" y="538164"/>
                <a:ext cx="487363" cy="315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 b="1" dirty="0" smtClean="0">
                    <a:latin typeface="Arial" charset="0"/>
                    <a:ea typeface="Arial" charset="0"/>
                    <a:cs typeface="Arial" charset="0"/>
                  </a:rPr>
                  <a:t>H</a:t>
                </a:r>
                <a:endParaRPr lang="en-US" sz="14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322" name="Text Box 9"/>
            <p:cNvSpPr txBox="1">
              <a:spLocks noChangeArrowheads="1"/>
            </p:cNvSpPr>
            <p:nvPr/>
          </p:nvSpPr>
          <p:spPr bwMode="auto">
            <a:xfrm>
              <a:off x="1634759" y="3485627"/>
              <a:ext cx="770048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4.8E</a:t>
              </a:r>
              <a:r>
                <a:rPr lang="en-US" sz="800" b="0" dirty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-009</a:t>
              </a:r>
            </a:p>
          </p:txBody>
        </p:sp>
        <p:sp>
          <p:nvSpPr>
            <p:cNvPr id="323" name="Text Box 10"/>
            <p:cNvSpPr txBox="1">
              <a:spLocks noChangeArrowheads="1"/>
            </p:cNvSpPr>
            <p:nvPr/>
          </p:nvSpPr>
          <p:spPr bwMode="auto">
            <a:xfrm>
              <a:off x="1671226" y="4005823"/>
              <a:ext cx="770048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9.3E</a:t>
              </a:r>
              <a:r>
                <a:rPr lang="en-US" sz="8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010 </a:t>
              </a:r>
              <a:endParaRPr lang="en-US" sz="800" b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24" name="Right Bracket 786"/>
            <p:cNvSpPr>
              <a:spLocks/>
            </p:cNvSpPr>
            <p:nvPr/>
          </p:nvSpPr>
          <p:spPr bwMode="auto">
            <a:xfrm>
              <a:off x="3573780" y="3492500"/>
              <a:ext cx="45719" cy="139700"/>
            </a:xfrm>
            <a:prstGeom prst="rightBracket">
              <a:avLst>
                <a:gd name="adj" fmla="val 8332"/>
              </a:avLst>
            </a:prstGeom>
            <a:noFill/>
            <a:ln w="9525">
              <a:solidFill>
                <a:srgbClr val="CF070A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2400" b="0">
                <a:solidFill>
                  <a:srgbClr val="000000"/>
                </a:solidFill>
              </a:endParaRPr>
            </a:p>
          </p:txBody>
        </p:sp>
        <p:sp>
          <p:nvSpPr>
            <p:cNvPr id="325" name="Text Box 10"/>
            <p:cNvSpPr txBox="1">
              <a:spLocks noChangeArrowheads="1"/>
            </p:cNvSpPr>
            <p:nvPr/>
          </p:nvSpPr>
          <p:spPr bwMode="auto">
            <a:xfrm>
              <a:off x="3030127" y="3585482"/>
              <a:ext cx="668114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0.0247</a:t>
              </a:r>
              <a:endParaRPr lang="en-US" sz="800" b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26" name="Text Box 10"/>
            <p:cNvSpPr txBox="1">
              <a:spLocks noChangeArrowheads="1"/>
            </p:cNvSpPr>
            <p:nvPr/>
          </p:nvSpPr>
          <p:spPr bwMode="auto">
            <a:xfrm>
              <a:off x="4287427" y="3764058"/>
              <a:ext cx="668114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0.0001</a:t>
              </a:r>
              <a:endParaRPr lang="en-US" sz="800" b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27" name="Text Box 10"/>
            <p:cNvSpPr txBox="1">
              <a:spLocks noChangeArrowheads="1"/>
            </p:cNvSpPr>
            <p:nvPr/>
          </p:nvSpPr>
          <p:spPr bwMode="auto">
            <a:xfrm>
              <a:off x="5570127" y="3375311"/>
              <a:ext cx="668114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0.0001</a:t>
              </a:r>
              <a:endParaRPr lang="en-US" sz="800" b="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28" name="Text Box 9"/>
            <p:cNvSpPr txBox="1">
              <a:spLocks noChangeArrowheads="1"/>
            </p:cNvSpPr>
            <p:nvPr/>
          </p:nvSpPr>
          <p:spPr bwMode="auto">
            <a:xfrm>
              <a:off x="3025205" y="3270814"/>
              <a:ext cx="668114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0.2439</a:t>
              </a:r>
              <a:endParaRPr lang="en-US" sz="800" b="0" dirty="0">
                <a:solidFill>
                  <a:srgbClr val="008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29" name="Text Box 9"/>
            <p:cNvSpPr txBox="1">
              <a:spLocks noChangeArrowheads="1"/>
            </p:cNvSpPr>
            <p:nvPr/>
          </p:nvSpPr>
          <p:spPr bwMode="auto">
            <a:xfrm>
              <a:off x="4269806" y="3308914"/>
              <a:ext cx="668114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0.3100</a:t>
              </a:r>
              <a:endParaRPr lang="en-US" sz="800" b="0" dirty="0">
                <a:solidFill>
                  <a:srgbClr val="008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30" name="Text Box 9"/>
            <p:cNvSpPr txBox="1">
              <a:spLocks noChangeArrowheads="1"/>
            </p:cNvSpPr>
            <p:nvPr/>
          </p:nvSpPr>
          <p:spPr bwMode="auto">
            <a:xfrm>
              <a:off x="5552504" y="3906900"/>
              <a:ext cx="770048" cy="220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800" b="0" dirty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p = </a:t>
              </a:r>
              <a:r>
                <a:rPr lang="en-US" sz="800" b="0" dirty="0" smtClean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2.6E</a:t>
              </a:r>
              <a:r>
                <a:rPr lang="en-US" sz="800" b="0" dirty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800" b="0" dirty="0" smtClean="0">
                  <a:solidFill>
                    <a:srgbClr val="008000"/>
                  </a:solidFill>
                  <a:latin typeface="Arial" charset="0"/>
                  <a:ea typeface="Arial" charset="0"/>
                  <a:cs typeface="Arial" charset="0"/>
                </a:rPr>
                <a:t>006</a:t>
              </a:r>
              <a:endParaRPr lang="en-US" sz="800" b="0" dirty="0">
                <a:solidFill>
                  <a:srgbClr val="008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456" name="Text Box 362"/>
          <p:cNvSpPr txBox="1">
            <a:spLocks noChangeArrowheads="1"/>
          </p:cNvSpPr>
          <p:nvPr/>
        </p:nvSpPr>
        <p:spPr bwMode="auto">
          <a:xfrm>
            <a:off x="4371933" y="3574004"/>
            <a:ext cx="1067300" cy="18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0">
                <a:latin typeface="Arial" charset="0"/>
                <a:ea typeface="Arial" charset="0"/>
                <a:cs typeface="Arial" charset="0"/>
              </a:rPr>
              <a:t>Months</a:t>
            </a:r>
          </a:p>
        </p:txBody>
      </p:sp>
      <p:sp>
        <p:nvSpPr>
          <p:cNvPr id="457" name="Text Box 43"/>
          <p:cNvSpPr txBox="1">
            <a:spLocks noChangeArrowheads="1"/>
          </p:cNvSpPr>
          <p:nvPr/>
        </p:nvSpPr>
        <p:spPr bwMode="auto">
          <a:xfrm>
            <a:off x="1791599" y="3557643"/>
            <a:ext cx="884003" cy="18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0" dirty="0">
                <a:latin typeface="Arial" charset="0"/>
                <a:ea typeface="Arial" charset="0"/>
                <a:cs typeface="Arial" charset="0"/>
              </a:rPr>
              <a:t>Months</a:t>
            </a:r>
          </a:p>
        </p:txBody>
      </p:sp>
      <p:sp>
        <p:nvSpPr>
          <p:cNvPr id="458" name="Text Box 362"/>
          <p:cNvSpPr txBox="1">
            <a:spLocks noChangeArrowheads="1"/>
          </p:cNvSpPr>
          <p:nvPr/>
        </p:nvSpPr>
        <p:spPr bwMode="auto">
          <a:xfrm>
            <a:off x="5686884" y="3566256"/>
            <a:ext cx="1068898" cy="18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0" dirty="0">
                <a:latin typeface="Arial" charset="0"/>
                <a:ea typeface="Arial" charset="0"/>
                <a:cs typeface="Arial" charset="0"/>
              </a:rPr>
              <a:t>Months</a:t>
            </a:r>
          </a:p>
        </p:txBody>
      </p:sp>
      <p:sp>
        <p:nvSpPr>
          <p:cNvPr id="459" name="Text Box 362"/>
          <p:cNvSpPr txBox="1">
            <a:spLocks noChangeArrowheads="1"/>
          </p:cNvSpPr>
          <p:nvPr/>
        </p:nvSpPr>
        <p:spPr bwMode="auto">
          <a:xfrm>
            <a:off x="3049526" y="3566256"/>
            <a:ext cx="1068898" cy="18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0">
                <a:latin typeface="Arial" charset="0"/>
                <a:ea typeface="Arial" charset="0"/>
                <a:cs typeface="Arial" charset="0"/>
              </a:rPr>
              <a:t>Months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5280" y="4681557"/>
            <a:ext cx="78288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Supplemental Figure 2. Association of Runx2 activity with metastasis. </a:t>
            </a:r>
            <a:r>
              <a:rPr lang="en-US" sz="1200" dirty="0">
                <a:latin typeface="Arial"/>
                <a:cs typeface="Arial"/>
              </a:rPr>
              <a:t>Runx2 activity was defined as the average normalized expression of genes that Runx2 stimulated by ≥2 fold in the MCF7/Rx2</a:t>
            </a:r>
            <a:r>
              <a:rPr lang="en-US" sz="1200" baseline="30000" dirty="0">
                <a:latin typeface="Arial"/>
                <a:cs typeface="Arial"/>
              </a:rPr>
              <a:t>dox</a:t>
            </a:r>
            <a:r>
              <a:rPr lang="en-US" sz="1200" dirty="0">
                <a:latin typeface="Arial"/>
                <a:cs typeface="Arial"/>
              </a:rPr>
              <a:t> cell culture </a:t>
            </a:r>
            <a:r>
              <a:rPr lang="en-US" sz="1200" dirty="0" smtClean="0">
                <a:latin typeface="Arial"/>
                <a:cs typeface="Arial"/>
              </a:rPr>
              <a:t>model. </a:t>
            </a:r>
            <a:r>
              <a:rPr lang="en-US" sz="1200" dirty="0">
                <a:latin typeface="Arial"/>
                <a:cs typeface="Arial"/>
              </a:rPr>
              <a:t>A cohort of 557 </a:t>
            </a:r>
            <a:r>
              <a:rPr lang="en-US" sz="1200" dirty="0" err="1">
                <a:latin typeface="Arial"/>
                <a:cs typeface="Arial"/>
              </a:rPr>
              <a:t>BCa</a:t>
            </a:r>
            <a:r>
              <a:rPr lang="en-US" sz="1200" dirty="0">
                <a:latin typeface="Arial"/>
                <a:cs typeface="Arial"/>
              </a:rPr>
              <a:t> tumors compiled from the GEO datasets GSE2034, GSE2603 and </a:t>
            </a:r>
            <a:r>
              <a:rPr lang="en-US" sz="1200" dirty="0" smtClean="0">
                <a:latin typeface="Arial"/>
                <a:cs typeface="Arial"/>
              </a:rPr>
              <a:t>GSE12276, </a:t>
            </a:r>
            <a:r>
              <a:rPr lang="en-US" sz="1200" dirty="0">
                <a:latin typeface="Arial"/>
                <a:cs typeface="Arial"/>
              </a:rPr>
              <a:t>was dichotomized into groups expressing either </a:t>
            </a:r>
            <a:r>
              <a:rPr lang="en-US" sz="1200" i="1" dirty="0">
                <a:latin typeface="Arial"/>
                <a:cs typeface="Arial"/>
              </a:rPr>
              <a:t>high</a:t>
            </a:r>
            <a:r>
              <a:rPr lang="en-US" sz="1200" dirty="0">
                <a:latin typeface="Arial"/>
                <a:cs typeface="Arial"/>
              </a:rPr>
              <a:t> or </a:t>
            </a:r>
            <a:r>
              <a:rPr lang="en-US" sz="1200" i="1" dirty="0">
                <a:latin typeface="Arial"/>
                <a:cs typeface="Arial"/>
              </a:rPr>
              <a:t>low</a:t>
            </a:r>
            <a:r>
              <a:rPr lang="en-US" sz="1200" dirty="0">
                <a:latin typeface="Arial"/>
                <a:cs typeface="Arial"/>
              </a:rPr>
              <a:t> levels of </a:t>
            </a:r>
            <a:r>
              <a:rPr lang="en-US" sz="1200" dirty="0" smtClean="0">
                <a:latin typeface="Arial"/>
                <a:cs typeface="Arial"/>
              </a:rPr>
              <a:t>Runx2 </a:t>
            </a:r>
            <a:r>
              <a:rPr lang="en-US" sz="1200" dirty="0" err="1" smtClean="0">
                <a:latin typeface="Arial"/>
                <a:cs typeface="Arial"/>
              </a:rPr>
              <a:t>metagene</a:t>
            </a:r>
            <a:r>
              <a:rPr lang="en-US" sz="1200" dirty="0" smtClean="0">
                <a:latin typeface="Arial"/>
                <a:cs typeface="Arial"/>
              </a:rPr>
              <a:t>, </a:t>
            </a:r>
            <a:r>
              <a:rPr lang="en-US" sz="1200" dirty="0">
                <a:latin typeface="Arial"/>
                <a:cs typeface="Arial"/>
              </a:rPr>
              <a:t>and Kaplan-Meier curves were constructed for the probability of overall or organ-specific metastasis-free survival in each group</a:t>
            </a:r>
            <a:r>
              <a:rPr lang="en-US" sz="1200" b="1" dirty="0">
                <a:latin typeface="Arial"/>
                <a:cs typeface="Arial"/>
              </a:rPr>
              <a:t>. A-D</a:t>
            </a:r>
            <a:r>
              <a:rPr lang="en-US" sz="1200" dirty="0">
                <a:latin typeface="Arial"/>
                <a:cs typeface="Arial"/>
              </a:rPr>
              <a:t>, Kaplan-Meier curves of overall, brain, lung and bone metastasis-free survival in the cohort of 557 patients according to </a:t>
            </a:r>
            <a:r>
              <a:rPr lang="en-US" sz="1200" dirty="0" smtClean="0">
                <a:latin typeface="Arial"/>
                <a:cs typeface="Arial"/>
              </a:rPr>
              <a:t>Runx2 </a:t>
            </a:r>
            <a:r>
              <a:rPr lang="en-US" sz="1200" dirty="0" err="1" smtClean="0">
                <a:latin typeface="Arial"/>
                <a:cs typeface="Arial"/>
              </a:rPr>
              <a:t>metagene</a:t>
            </a:r>
            <a:r>
              <a:rPr lang="en-US" sz="1200" dirty="0" smtClean="0">
                <a:latin typeface="Arial"/>
                <a:cs typeface="Arial"/>
              </a:rPr>
              <a:t> expression </a:t>
            </a:r>
            <a:r>
              <a:rPr lang="en-US" sz="1200" dirty="0">
                <a:latin typeface="Arial"/>
                <a:cs typeface="Arial"/>
              </a:rPr>
              <a:t>status. </a:t>
            </a:r>
            <a:r>
              <a:rPr lang="en-US" sz="1200" b="1" dirty="0">
                <a:latin typeface="Arial"/>
                <a:cs typeface="Arial"/>
              </a:rPr>
              <a:t>E-H</a:t>
            </a:r>
            <a:r>
              <a:rPr lang="en-US" sz="1200" dirty="0">
                <a:latin typeface="Arial"/>
                <a:cs typeface="Arial"/>
              </a:rPr>
              <a:t>, </a:t>
            </a:r>
            <a:r>
              <a:rPr lang="en-US" sz="1200" dirty="0" smtClean="0">
                <a:latin typeface="Arial"/>
                <a:cs typeface="Arial"/>
              </a:rPr>
              <a:t>Kaplan</a:t>
            </a:r>
            <a:r>
              <a:rPr lang="en-US" sz="1200" dirty="0">
                <a:latin typeface="Arial"/>
                <a:cs typeface="Arial"/>
              </a:rPr>
              <a:t>-Meier curves of overall, brain, lung and bone metastasis-free survival were generated for the 342 ER</a:t>
            </a:r>
            <a:r>
              <a:rPr lang="en-US" sz="1200" dirty="0">
                <a:latin typeface="Arial"/>
                <a:cs typeface="Arial"/>
                <a:sym typeface="Symbol"/>
              </a:rPr>
              <a:t></a:t>
            </a:r>
            <a:r>
              <a:rPr lang="en-US" sz="1200" dirty="0">
                <a:latin typeface="Arial"/>
                <a:cs typeface="Arial"/>
              </a:rPr>
              <a:t>-positive </a:t>
            </a:r>
            <a:r>
              <a:rPr lang="en-US" sz="1200" dirty="0" smtClean="0">
                <a:latin typeface="Arial"/>
                <a:cs typeface="Arial"/>
              </a:rPr>
              <a:t>(gray </a:t>
            </a:r>
            <a:r>
              <a:rPr lang="en-US" sz="1200" dirty="0">
                <a:latin typeface="Arial"/>
                <a:cs typeface="Arial"/>
              </a:rPr>
              <a:t>and </a:t>
            </a:r>
            <a:r>
              <a:rPr lang="en-US" sz="1200" dirty="0" smtClean="0">
                <a:latin typeface="Arial"/>
                <a:cs typeface="Arial"/>
              </a:rPr>
              <a:t>black </a:t>
            </a:r>
            <a:r>
              <a:rPr lang="en-US" sz="1200" dirty="0">
                <a:latin typeface="Arial"/>
                <a:cs typeface="Arial"/>
              </a:rPr>
              <a:t>curves) and 215 ER</a:t>
            </a:r>
            <a:r>
              <a:rPr lang="en-US" sz="1200" dirty="0">
                <a:latin typeface="Arial"/>
                <a:cs typeface="Arial"/>
                <a:sym typeface="Symbol"/>
              </a:rPr>
              <a:t></a:t>
            </a:r>
            <a:r>
              <a:rPr lang="en-US" sz="1200" dirty="0">
                <a:latin typeface="Arial"/>
                <a:cs typeface="Arial"/>
              </a:rPr>
              <a:t>-</a:t>
            </a:r>
            <a:r>
              <a:rPr lang="en-US" sz="1200" dirty="0" smtClean="0">
                <a:latin typeface="Arial"/>
                <a:cs typeface="Arial"/>
              </a:rPr>
              <a:t>negative (blue </a:t>
            </a:r>
            <a:r>
              <a:rPr lang="en-US" sz="1200" dirty="0">
                <a:latin typeface="Arial"/>
                <a:cs typeface="Arial"/>
              </a:rPr>
              <a:t>and </a:t>
            </a:r>
            <a:r>
              <a:rPr lang="en-US" sz="1200" dirty="0" smtClean="0">
                <a:latin typeface="Arial"/>
                <a:cs typeface="Arial"/>
              </a:rPr>
              <a:t>pink </a:t>
            </a:r>
            <a:r>
              <a:rPr lang="en-US" sz="1200" dirty="0">
                <a:latin typeface="Arial"/>
                <a:cs typeface="Arial"/>
              </a:rPr>
              <a:t>curves)</a:t>
            </a:r>
            <a:r>
              <a:rPr lang="en-US" sz="1200" dirty="0" smtClean="0">
                <a:latin typeface="Arial"/>
                <a:cs typeface="Arial"/>
              </a:rPr>
              <a:t> tumors based </a:t>
            </a:r>
            <a:r>
              <a:rPr lang="en-US" sz="1200" dirty="0">
                <a:latin typeface="Arial"/>
                <a:cs typeface="Arial"/>
              </a:rPr>
              <a:t>on </a:t>
            </a:r>
            <a:r>
              <a:rPr lang="en-US" sz="1200" i="1" dirty="0">
                <a:latin typeface="Arial"/>
                <a:cs typeface="Arial"/>
              </a:rPr>
              <a:t>high</a:t>
            </a:r>
            <a:r>
              <a:rPr lang="en-US" sz="1200" dirty="0">
                <a:latin typeface="Arial"/>
                <a:cs typeface="Arial"/>
              </a:rPr>
              <a:t> versus </a:t>
            </a:r>
            <a:r>
              <a:rPr lang="en-US" sz="1200" i="1" dirty="0">
                <a:latin typeface="Arial"/>
                <a:cs typeface="Arial"/>
              </a:rPr>
              <a:t>low </a:t>
            </a:r>
            <a:r>
              <a:rPr lang="en-US" sz="1200" dirty="0">
                <a:latin typeface="Arial"/>
                <a:cs typeface="Arial"/>
              </a:rPr>
              <a:t>expression of</a:t>
            </a:r>
            <a:r>
              <a:rPr lang="en-US" sz="1200" dirty="0" smtClean="0">
                <a:latin typeface="Arial"/>
                <a:cs typeface="Arial"/>
              </a:rPr>
              <a:t> the Runx2 metagene. </a:t>
            </a:r>
            <a:r>
              <a:rPr lang="en-US" sz="1200" dirty="0">
                <a:latin typeface="Arial"/>
                <a:cs typeface="Arial"/>
              </a:rPr>
              <a:t>Significance of association was determined by </a:t>
            </a:r>
            <a:r>
              <a:rPr lang="en-US" sz="1200" dirty="0" err="1">
                <a:latin typeface="Arial"/>
                <a:cs typeface="Arial"/>
              </a:rPr>
              <a:t>logrank</a:t>
            </a:r>
            <a:r>
              <a:rPr lang="en-US" sz="1200" dirty="0">
                <a:latin typeface="Arial"/>
                <a:cs typeface="Arial"/>
              </a:rPr>
              <a:t> test and the p-values are depicted for ER</a:t>
            </a:r>
            <a:r>
              <a:rPr lang="en-US" sz="1200" dirty="0">
                <a:latin typeface="Arial"/>
                <a:cs typeface="Arial"/>
                <a:sym typeface="Symbol"/>
              </a:rPr>
              <a:t></a:t>
            </a:r>
            <a:r>
              <a:rPr lang="en-US" sz="1200" dirty="0">
                <a:latin typeface="Arial"/>
                <a:cs typeface="Arial"/>
              </a:rPr>
              <a:t>-positive (</a:t>
            </a:r>
            <a:r>
              <a:rPr lang="en-US" sz="1200" i="1" dirty="0">
                <a:solidFill>
                  <a:srgbClr val="008000"/>
                </a:solidFill>
                <a:latin typeface="Arial"/>
                <a:cs typeface="Arial"/>
              </a:rPr>
              <a:t>green</a:t>
            </a:r>
            <a:r>
              <a:rPr lang="en-US" sz="1200" dirty="0">
                <a:latin typeface="Arial"/>
                <a:cs typeface="Arial"/>
              </a:rPr>
              <a:t>), and ER</a:t>
            </a:r>
            <a:r>
              <a:rPr lang="en-US" sz="1200" dirty="0">
                <a:latin typeface="Arial"/>
                <a:cs typeface="Arial"/>
                <a:sym typeface="Symbol"/>
              </a:rPr>
              <a:t></a:t>
            </a:r>
            <a:r>
              <a:rPr lang="en-US" sz="1200" dirty="0">
                <a:latin typeface="Arial"/>
                <a:cs typeface="Arial"/>
              </a:rPr>
              <a:t>-negative tumors (</a:t>
            </a:r>
            <a:r>
              <a:rPr lang="en-US" sz="1200" i="1" dirty="0">
                <a:solidFill>
                  <a:srgbClr val="FF0000"/>
                </a:solidFill>
                <a:latin typeface="Arial"/>
                <a:cs typeface="Arial"/>
              </a:rPr>
              <a:t>red</a:t>
            </a:r>
            <a:r>
              <a:rPr lang="en-US" sz="1200" dirty="0">
                <a:latin typeface="Arial"/>
                <a:cs typeface="Arial"/>
              </a:rPr>
              <a:t>). 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464" name="Group 5"/>
          <p:cNvGrpSpPr>
            <a:grpSpLocks/>
          </p:cNvGrpSpPr>
          <p:nvPr/>
        </p:nvGrpSpPr>
        <p:grpSpPr bwMode="auto">
          <a:xfrm>
            <a:off x="1228620" y="4230546"/>
            <a:ext cx="1751723" cy="276999"/>
            <a:chOff x="859372" y="4352890"/>
            <a:chExt cx="2336633" cy="262003"/>
          </a:xfrm>
        </p:grpSpPr>
        <p:sp>
          <p:nvSpPr>
            <p:cNvPr id="465" name="TextBox 15"/>
            <p:cNvSpPr txBox="1">
              <a:spLocks noChangeArrowheads="1"/>
            </p:cNvSpPr>
            <p:nvPr/>
          </p:nvSpPr>
          <p:spPr bwMode="auto">
            <a:xfrm>
              <a:off x="948271" y="4352890"/>
              <a:ext cx="2247734" cy="262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0" dirty="0" smtClean="0">
                  <a:solidFill>
                    <a:srgbClr val="E08F7A"/>
                  </a:solidFill>
                  <a:latin typeface="Arial" charset="0"/>
                  <a:ea typeface="Arial" charset="0"/>
                  <a:cs typeface="Arial" charset="0"/>
                </a:rPr>
                <a:t>ER</a:t>
              </a:r>
              <a:r>
                <a:rPr lang="en-US" sz="1200" b="0" i="1" baseline="30000" dirty="0" smtClean="0">
                  <a:solidFill>
                    <a:srgbClr val="E08F7A"/>
                  </a:solidFill>
                  <a:latin typeface="Arial" charset="0"/>
                  <a:ea typeface="Arial" charset="0"/>
                  <a:cs typeface="Arial" charset="0"/>
                </a:rPr>
                <a:t>low</a:t>
              </a:r>
              <a:r>
                <a:rPr lang="en-US" sz="1200" dirty="0" smtClean="0">
                  <a:solidFill>
                    <a:srgbClr val="E08F7A"/>
                  </a:solidFill>
                  <a:latin typeface="Arial" charset="0"/>
                  <a:ea typeface="Arial" charset="0"/>
                  <a:cs typeface="Arial" charset="0"/>
                </a:rPr>
                <a:t>Rx</a:t>
              </a:r>
              <a:r>
                <a:rPr lang="en-US" sz="1200" b="0" dirty="0" smtClean="0">
                  <a:solidFill>
                    <a:srgbClr val="E08F7A"/>
                  </a:solidFill>
                  <a:latin typeface="Arial" charset="0"/>
                  <a:ea typeface="Arial" charset="0"/>
                  <a:cs typeface="Arial" charset="0"/>
                </a:rPr>
                <a:t>2metagene</a:t>
              </a:r>
              <a:r>
                <a:rPr lang="en-US" sz="1200" b="0" i="1" baseline="30000" dirty="0" smtClean="0">
                  <a:solidFill>
                    <a:srgbClr val="E08F7A"/>
                  </a:solidFill>
                  <a:latin typeface="Arial" charset="0"/>
                  <a:ea typeface="Arial" charset="0"/>
                  <a:cs typeface="Arial" charset="0"/>
                </a:rPr>
                <a:t>low</a:t>
              </a:r>
              <a:endParaRPr lang="en-US" sz="1200" b="0" i="1" baseline="30000" dirty="0">
                <a:solidFill>
                  <a:srgbClr val="E08F7A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66" name="Isosceles Triangle 16"/>
            <p:cNvSpPr>
              <a:spLocks noChangeArrowheads="1"/>
            </p:cNvSpPr>
            <p:nvPr/>
          </p:nvSpPr>
          <p:spPr bwMode="auto">
            <a:xfrm>
              <a:off x="891122" y="4433361"/>
              <a:ext cx="69850" cy="92075"/>
            </a:xfrm>
            <a:prstGeom prst="triangle">
              <a:avLst>
                <a:gd name="adj" fmla="val 50000"/>
              </a:avLst>
            </a:prstGeom>
            <a:solidFill>
              <a:srgbClr val="E08F7A"/>
            </a:solidFill>
            <a:ln w="317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1200" b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467" name="Straight Connector 19"/>
            <p:cNvCxnSpPr>
              <a:cxnSpLocks noChangeShapeType="1"/>
            </p:cNvCxnSpPr>
            <p:nvPr/>
          </p:nvCxnSpPr>
          <p:spPr bwMode="auto">
            <a:xfrm>
              <a:off x="859372" y="4490511"/>
              <a:ext cx="133350" cy="0"/>
            </a:xfrm>
            <a:prstGeom prst="line">
              <a:avLst/>
            </a:prstGeom>
            <a:noFill/>
            <a:ln w="9525">
              <a:solidFill>
                <a:srgbClr val="E08F7A"/>
              </a:solidFill>
              <a:round/>
              <a:headEnd/>
              <a:tailEnd/>
            </a:ln>
          </p:spPr>
        </p:cxnSp>
      </p:grpSp>
      <p:grpSp>
        <p:nvGrpSpPr>
          <p:cNvPr id="468" name="Group 3"/>
          <p:cNvGrpSpPr>
            <a:grpSpLocks/>
          </p:cNvGrpSpPr>
          <p:nvPr/>
        </p:nvGrpSpPr>
        <p:grpSpPr bwMode="auto">
          <a:xfrm>
            <a:off x="1238144" y="4411060"/>
            <a:ext cx="1781281" cy="276999"/>
            <a:chOff x="865722" y="4468946"/>
            <a:chExt cx="2377169" cy="262003"/>
          </a:xfrm>
        </p:grpSpPr>
        <p:sp>
          <p:nvSpPr>
            <p:cNvPr id="469" name="TextBox 502"/>
            <p:cNvSpPr txBox="1">
              <a:spLocks noChangeArrowheads="1"/>
            </p:cNvSpPr>
            <p:nvPr/>
          </p:nvSpPr>
          <p:spPr bwMode="auto">
            <a:xfrm>
              <a:off x="948272" y="4468946"/>
              <a:ext cx="2294619" cy="262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ER</a:t>
              </a:r>
              <a:r>
                <a:rPr lang="en-US" sz="1200" b="0" i="1" baseline="300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low</a:t>
              </a:r>
              <a:r>
                <a:rPr lang="en-US" sz="12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Rx</a:t>
              </a:r>
              <a:r>
                <a:rPr lang="en-US" sz="1200" b="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2metagene</a:t>
              </a:r>
              <a:r>
                <a:rPr lang="en-US" sz="1200" b="0" i="1" baseline="300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high</a:t>
              </a:r>
              <a:endParaRPr lang="en-US" sz="1200" b="0" i="1" baseline="300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0" name="Isosceles Triangle 505"/>
            <p:cNvSpPr>
              <a:spLocks noChangeArrowheads="1"/>
            </p:cNvSpPr>
            <p:nvPr/>
          </p:nvSpPr>
          <p:spPr bwMode="auto">
            <a:xfrm>
              <a:off x="891122" y="4563536"/>
              <a:ext cx="69850" cy="92075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317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1200" b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471" name="Straight Connector 508"/>
            <p:cNvCxnSpPr>
              <a:cxnSpLocks noChangeShapeType="1"/>
            </p:cNvCxnSpPr>
            <p:nvPr/>
          </p:nvCxnSpPr>
          <p:spPr bwMode="auto">
            <a:xfrm>
              <a:off x="865722" y="4627036"/>
              <a:ext cx="13335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</p:cxnSp>
      </p:grpSp>
      <p:grpSp>
        <p:nvGrpSpPr>
          <p:cNvPr id="472" name="Group 2"/>
          <p:cNvGrpSpPr>
            <a:grpSpLocks/>
          </p:cNvGrpSpPr>
          <p:nvPr/>
        </p:nvGrpSpPr>
        <p:grpSpPr bwMode="auto">
          <a:xfrm>
            <a:off x="1222017" y="3926817"/>
            <a:ext cx="1785494" cy="276999"/>
            <a:chOff x="865722" y="4638676"/>
            <a:chExt cx="2379415" cy="279797"/>
          </a:xfrm>
        </p:grpSpPr>
        <p:sp>
          <p:nvSpPr>
            <p:cNvPr id="473" name="TextBox 503"/>
            <p:cNvSpPr txBox="1">
              <a:spLocks noChangeArrowheads="1"/>
            </p:cNvSpPr>
            <p:nvPr/>
          </p:nvSpPr>
          <p:spPr bwMode="auto">
            <a:xfrm>
              <a:off x="948272" y="4638676"/>
              <a:ext cx="2296865" cy="279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0" dirty="0" smtClean="0">
                  <a:latin typeface="Arial" charset="0"/>
                  <a:ea typeface="Arial" charset="0"/>
                  <a:cs typeface="Arial" charset="0"/>
                </a:rPr>
                <a:t>ER</a:t>
              </a:r>
              <a:r>
                <a:rPr lang="en-US" sz="1200" b="0" i="1" baseline="30000" dirty="0" smtClean="0">
                  <a:latin typeface="Arial" charset="0"/>
                  <a:ea typeface="Arial" charset="0"/>
                  <a:cs typeface="Arial" charset="0"/>
                </a:rPr>
                <a:t>high</a:t>
              </a:r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Rx</a:t>
              </a:r>
              <a:r>
                <a:rPr lang="en-US" sz="1200" b="0" dirty="0" smtClean="0">
                  <a:latin typeface="Arial" charset="0"/>
                  <a:ea typeface="Arial" charset="0"/>
                  <a:cs typeface="Arial" charset="0"/>
                </a:rPr>
                <a:t>2metagene</a:t>
              </a:r>
              <a:r>
                <a:rPr lang="en-US" sz="1200" b="0" i="1" baseline="30000" dirty="0" smtClean="0">
                  <a:latin typeface="Arial" charset="0"/>
                  <a:ea typeface="Arial" charset="0"/>
                  <a:cs typeface="Arial" charset="0"/>
                </a:rPr>
                <a:t>low</a:t>
              </a:r>
              <a:endParaRPr lang="en-US" sz="1200" b="0" i="1" baseline="30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4" name="Isosceles Triangle 506"/>
            <p:cNvSpPr>
              <a:spLocks noChangeArrowheads="1"/>
            </p:cNvSpPr>
            <p:nvPr/>
          </p:nvSpPr>
          <p:spPr bwMode="auto">
            <a:xfrm>
              <a:off x="891122" y="4703236"/>
              <a:ext cx="69850" cy="9207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1200" b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475" name="Straight Connector 509"/>
            <p:cNvCxnSpPr>
              <a:cxnSpLocks noChangeShapeType="1"/>
            </p:cNvCxnSpPr>
            <p:nvPr/>
          </p:nvCxnSpPr>
          <p:spPr bwMode="auto">
            <a:xfrm>
              <a:off x="865722" y="4754036"/>
              <a:ext cx="1333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476" name="Group 2"/>
          <p:cNvGrpSpPr>
            <a:grpSpLocks/>
          </p:cNvGrpSpPr>
          <p:nvPr/>
        </p:nvGrpSpPr>
        <p:grpSpPr bwMode="auto">
          <a:xfrm>
            <a:off x="1209317" y="3754397"/>
            <a:ext cx="1821394" cy="276999"/>
            <a:chOff x="865722" y="4638676"/>
            <a:chExt cx="2427258" cy="279797"/>
          </a:xfrm>
        </p:grpSpPr>
        <p:sp>
          <p:nvSpPr>
            <p:cNvPr id="477" name="TextBox 503"/>
            <p:cNvSpPr txBox="1">
              <a:spLocks noChangeArrowheads="1"/>
            </p:cNvSpPr>
            <p:nvPr/>
          </p:nvSpPr>
          <p:spPr bwMode="auto">
            <a:xfrm>
              <a:off x="948272" y="4638676"/>
              <a:ext cx="2344708" cy="279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0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ER</a:t>
              </a:r>
              <a:r>
                <a:rPr lang="en-US" sz="1200" b="0" i="1" baseline="30000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high</a:t>
              </a:r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Rx</a:t>
              </a:r>
              <a:r>
                <a:rPr lang="en-US" sz="1200" b="0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2metagene</a:t>
              </a:r>
              <a:r>
                <a:rPr lang="en-US" sz="1200" b="0" i="1" baseline="30000" dirty="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high</a:t>
              </a:r>
              <a:endParaRPr lang="en-US" sz="1200" b="0" i="1" baseline="300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8" name="Isosceles Triangle 506"/>
            <p:cNvSpPr>
              <a:spLocks noChangeArrowheads="1"/>
            </p:cNvSpPr>
            <p:nvPr/>
          </p:nvSpPr>
          <p:spPr bwMode="auto">
            <a:xfrm>
              <a:off x="891122" y="4703236"/>
              <a:ext cx="69850" cy="92075"/>
            </a:xfrm>
            <a:prstGeom prst="triangle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317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eaLnBrk="0" hangingPunct="0"/>
              <a:endParaRPr lang="en-US" sz="1200" b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479" name="Straight Connector 509"/>
            <p:cNvCxnSpPr>
              <a:cxnSpLocks noChangeShapeType="1"/>
            </p:cNvCxnSpPr>
            <p:nvPr/>
          </p:nvCxnSpPr>
          <p:spPr bwMode="auto">
            <a:xfrm>
              <a:off x="865722" y="4754036"/>
              <a:ext cx="133350" cy="0"/>
            </a:xfrm>
            <a:prstGeom prst="line">
              <a:avLst/>
            </a:prstGeom>
            <a:noFill/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3789391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433</Words>
  <Application>Microsoft Macintosh PowerPoint</Application>
  <PresentationFormat>On-screen Show (4:3)</PresentationFormat>
  <Paragraphs>122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2011-10-18T02:50:12Z</dcterms:created>
  <dcterms:modified xsi:type="dcterms:W3CDTF">2011-10-25T01:25:23Z</dcterms:modified>
</cp:coreProperties>
</file>