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419" autoAdjust="0"/>
  </p:normalViewPr>
  <p:slideViewPr>
    <p:cSldViewPr>
      <p:cViewPr>
        <p:scale>
          <a:sx n="100" d="100"/>
          <a:sy n="100" d="100"/>
        </p:scale>
        <p:origin x="-2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070621-12F4-4D93-AE7C-66D9FA7119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574BD-E392-486E-8BB2-731BFCD7FA5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57B5F-098A-4C95-BE68-F6E9E10E962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E09EA-4AA9-49CA-9680-BF147223436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8F8D2-45C6-4D14-BDF7-1B9BDF923D3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DD5D2-463B-41C6-8EDE-8B29D9160BF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DC9FC-908C-4847-9849-E522F013D2F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C46E3-BEC8-48B0-B5D9-6884D765E99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7D569-D1C5-46CD-B45C-9B0F873069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8B830-9091-41B3-A852-1CDAF7E1127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3E17D-0524-4FFB-816E-A048DA76FE3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6AD1611-CF7D-41D5-A6A2-09BCB12BEA7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30"/>
          <p:cNvGrpSpPr>
            <a:grpSpLocks/>
          </p:cNvGrpSpPr>
          <p:nvPr/>
        </p:nvGrpSpPr>
        <p:grpSpPr bwMode="auto">
          <a:xfrm>
            <a:off x="323850" y="-892175"/>
            <a:ext cx="8351838" cy="7705725"/>
            <a:chOff x="323528" y="-891480"/>
            <a:chExt cx="8352928" cy="7704856"/>
          </a:xfrm>
        </p:grpSpPr>
        <p:sp>
          <p:nvSpPr>
            <p:cNvPr id="37" name="Rectangle 36"/>
            <p:cNvSpPr/>
            <p:nvPr/>
          </p:nvSpPr>
          <p:spPr>
            <a:xfrm>
              <a:off x="323528" y="-891480"/>
              <a:ext cx="8137000" cy="77048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4" name="Chevron 23"/>
            <p:cNvSpPr/>
            <p:nvPr/>
          </p:nvSpPr>
          <p:spPr>
            <a:xfrm rot="16200000">
              <a:off x="1394381" y="-1674976"/>
              <a:ext cx="6066742" cy="7776590"/>
            </a:xfrm>
            <a:prstGeom prst="chevron">
              <a:avLst>
                <a:gd name="adj" fmla="val 10590"/>
              </a:avLst>
            </a:pr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26832" y="275201"/>
              <a:ext cx="7201840" cy="1655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58586" y="2540308"/>
              <a:ext cx="7128805" cy="18000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3" name="Pentagone 22"/>
            <p:cNvSpPr/>
            <p:nvPr/>
          </p:nvSpPr>
          <p:spPr>
            <a:xfrm rot="16200000">
              <a:off x="3458693" y="1808401"/>
              <a:ext cx="1944469" cy="7776590"/>
            </a:xfrm>
            <a:prstGeom prst="homePlate">
              <a:avLst>
                <a:gd name="adj" fmla="val 32698"/>
              </a:avLst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0245" name="Text Box 17"/>
            <p:cNvSpPr txBox="1">
              <a:spLocks noChangeArrowheads="1"/>
            </p:cNvSpPr>
            <p:nvPr/>
          </p:nvSpPr>
          <p:spPr bwMode="auto">
            <a:xfrm>
              <a:off x="1403169" y="5157801"/>
              <a:ext cx="6552468" cy="1168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400" b="1" dirty="0">
                  <a:solidFill>
                    <a:schemeClr val="bg1"/>
                  </a:solidFill>
                </a:rPr>
                <a:t>Pressure to </a:t>
              </a:r>
              <a:r>
                <a:rPr lang="fr-FR" sz="1400" b="1" dirty="0" err="1">
                  <a:solidFill>
                    <a:schemeClr val="bg1"/>
                  </a:solidFill>
                </a:rPr>
                <a:t>be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included</a:t>
              </a:r>
              <a:r>
                <a:rPr lang="fr-FR" sz="1400" b="1" dirty="0">
                  <a:solidFill>
                    <a:schemeClr val="bg1"/>
                  </a:solidFill>
                </a:rPr>
                <a:t> in collaborative </a:t>
              </a:r>
              <a:r>
                <a:rPr lang="fr-FR" sz="1400" b="1" dirty="0" err="1">
                  <a:solidFill>
                    <a:schemeClr val="bg1"/>
                  </a:solidFill>
                </a:rPr>
                <a:t>activities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br>
                <a:rPr lang="fr-FR" sz="1400" b="1" dirty="0">
                  <a:solidFill>
                    <a:schemeClr val="bg1"/>
                  </a:solidFill>
                </a:rPr>
              </a:br>
              <a:r>
                <a:rPr lang="fr-FR" sz="1400" b="1" dirty="0" err="1">
                  <a:solidFill>
                    <a:schemeClr val="bg1"/>
                  </a:solidFill>
                </a:rPr>
                <a:t>associated</a:t>
              </a:r>
              <a:r>
                <a:rPr lang="fr-FR" sz="1400" b="1" dirty="0">
                  <a:solidFill>
                    <a:schemeClr val="bg1"/>
                  </a:solidFill>
                </a:rPr>
                <a:t> </a:t>
              </a:r>
              <a:r>
                <a:rPr lang="fr-FR" sz="1400" b="1" dirty="0" err="1">
                  <a:solidFill>
                    <a:schemeClr val="bg1"/>
                  </a:solidFill>
                </a:rPr>
                <a:t>with</a:t>
              </a:r>
              <a:r>
                <a:rPr lang="fr-FR" sz="1400" b="1" dirty="0">
                  <a:solidFill>
                    <a:schemeClr val="bg1"/>
                  </a:solidFill>
                </a:rPr>
                <a:t> fitness </a:t>
              </a:r>
              <a:r>
                <a:rPr lang="fr-FR" sz="1400" b="1" dirty="0" err="1">
                  <a:solidFill>
                    <a:schemeClr val="bg1"/>
                  </a:solidFill>
                </a:rPr>
                <a:t>benefits</a:t>
              </a:r>
              <a:r>
                <a:rPr lang="fr-FR" sz="1400" b="1" dirty="0">
                  <a:solidFill>
                    <a:schemeClr val="bg1"/>
                  </a:solidFill>
                </a:rPr>
                <a:t>:</a:t>
              </a:r>
            </a:p>
            <a:p>
              <a:pPr marL="2424113">
                <a:spcBef>
                  <a:spcPct val="50000"/>
                </a:spcBef>
                <a:defRPr/>
              </a:pPr>
              <a:r>
                <a:rPr lang="fr-FR" sz="1200" dirty="0">
                  <a:solidFill>
                    <a:schemeClr val="bg1"/>
                  </a:solidFill>
                </a:rPr>
                <a:t>- Group </a:t>
              </a:r>
              <a:r>
                <a:rPr lang="fr-FR" sz="1200" dirty="0" err="1">
                  <a:solidFill>
                    <a:schemeClr val="bg1"/>
                  </a:solidFill>
                </a:rPr>
                <a:t>hunting</a:t>
              </a:r>
              <a:r>
                <a:rPr lang="fr-FR" sz="1200" dirty="0">
                  <a:solidFill>
                    <a:schemeClr val="bg1"/>
                  </a:solidFill>
                </a:rPr>
                <a:t>  and </a:t>
              </a:r>
              <a:r>
                <a:rPr lang="fr-FR" sz="1200" dirty="0" err="1">
                  <a:solidFill>
                    <a:schemeClr val="bg1"/>
                  </a:solidFill>
                </a:rPr>
                <a:t>herding</a:t>
              </a:r>
              <a:r>
                <a:rPr lang="fr-FR" sz="1200" dirty="0">
                  <a:solidFill>
                    <a:schemeClr val="bg1"/>
                  </a:solidFill>
                </a:rPr>
                <a:t> </a:t>
              </a:r>
              <a:br>
                <a:rPr lang="fr-FR" sz="1200" dirty="0">
                  <a:solidFill>
                    <a:schemeClr val="bg1"/>
                  </a:solidFill>
                </a:rPr>
              </a:br>
              <a:r>
                <a:rPr lang="fr-FR" sz="1200" dirty="0">
                  <a:solidFill>
                    <a:schemeClr val="bg1"/>
                  </a:solidFill>
                </a:rPr>
                <a:t>- Food </a:t>
              </a:r>
              <a:r>
                <a:rPr lang="fr-FR" sz="1200" dirty="0" err="1">
                  <a:solidFill>
                    <a:schemeClr val="bg1"/>
                  </a:solidFill>
                </a:rPr>
                <a:t>foraging</a:t>
              </a:r>
              <a:r>
                <a:rPr lang="fr-FR" sz="1200" dirty="0">
                  <a:solidFill>
                    <a:schemeClr val="bg1"/>
                  </a:solidFill>
                </a:rPr>
                <a:t> </a:t>
              </a:r>
              <a:br>
                <a:rPr lang="fr-FR" sz="1200" dirty="0">
                  <a:solidFill>
                    <a:schemeClr val="bg1"/>
                  </a:solidFill>
                </a:rPr>
              </a:br>
              <a:r>
                <a:rPr lang="fr-FR" sz="1200" dirty="0">
                  <a:solidFill>
                    <a:schemeClr val="bg1"/>
                  </a:solidFill>
                </a:rPr>
                <a:t>- Exchanges and </a:t>
              </a:r>
              <a:r>
                <a:rPr lang="fr-FR" sz="1200" dirty="0" err="1">
                  <a:solidFill>
                    <a:schemeClr val="bg1"/>
                  </a:solidFill>
                </a:rPr>
                <a:t>bartering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pic>
          <p:nvPicPr>
            <p:cNvPr id="10249" name="Picture 9" descr="Brain_TICS_cerebellumremoved.png"/>
            <p:cNvPicPr>
              <a:picLocks noChangeAspect="1"/>
            </p:cNvPicPr>
            <p:nvPr/>
          </p:nvPicPr>
          <p:blipFill>
            <a:blip r:embed="rId2" cstate="print"/>
            <a:srcRect l="8884" t="13766" r="19164" b="28259"/>
            <a:stretch>
              <a:fillRect/>
            </a:stretch>
          </p:blipFill>
          <p:spPr bwMode="auto">
            <a:xfrm>
              <a:off x="3248146" y="2584983"/>
              <a:ext cx="2304419" cy="1755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1" name="Text Box 17"/>
            <p:cNvSpPr txBox="1">
              <a:spLocks noChangeArrowheads="1"/>
            </p:cNvSpPr>
            <p:nvPr/>
          </p:nvSpPr>
          <p:spPr bwMode="auto">
            <a:xfrm>
              <a:off x="1187241" y="692666"/>
              <a:ext cx="2087835" cy="1138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400" b="1" dirty="0"/>
                <a:t>Social </a:t>
              </a:r>
              <a:r>
                <a:rPr lang="fr-FR" sz="1400" b="1" dirty="0" err="1"/>
                <a:t>orienting</a:t>
              </a:r>
              <a:endParaRPr lang="fr-FR" sz="1400" b="1" dirty="0"/>
            </a:p>
            <a:p>
              <a:pPr>
                <a:spcBef>
                  <a:spcPct val="50000"/>
                </a:spcBef>
                <a:buFontTx/>
                <a:buChar char="-"/>
                <a:defRPr/>
              </a:pPr>
              <a:r>
                <a:rPr lang="fr-FR" sz="1200" dirty="0"/>
                <a:t> </a:t>
              </a:r>
              <a:r>
                <a:rPr lang="fr-FR" sz="1200" dirty="0" err="1"/>
                <a:t>Innate</a:t>
              </a:r>
              <a:r>
                <a:rPr lang="fr-FR" sz="1200" dirty="0"/>
                <a:t> attention to faces </a:t>
              </a:r>
              <a:br>
                <a:rPr lang="fr-FR" sz="1200" dirty="0"/>
              </a:br>
              <a:r>
                <a:rPr lang="fr-FR" sz="1200" dirty="0"/>
                <a:t>- </a:t>
              </a:r>
              <a:r>
                <a:rPr lang="fr-FR" sz="1200" dirty="0" err="1"/>
                <a:t>Automatic</a:t>
              </a:r>
              <a:r>
                <a:rPr lang="fr-FR" sz="1200" dirty="0"/>
                <a:t> attention capture by social </a:t>
              </a:r>
              <a:r>
                <a:rPr lang="fr-FR" sz="1200" dirty="0" err="1"/>
                <a:t>signals</a:t>
              </a:r>
              <a:r>
                <a:rPr lang="fr-FR" sz="1200" dirty="0"/>
                <a:t/>
              </a:r>
              <a:br>
                <a:rPr lang="fr-FR" sz="1200" dirty="0"/>
              </a:br>
              <a:r>
                <a:rPr lang="fr-FR" sz="1200" dirty="0"/>
                <a:t>- </a:t>
              </a:r>
              <a:r>
                <a:rPr lang="fr-FR" sz="1200" dirty="0" err="1"/>
                <a:t>Eye</a:t>
              </a:r>
              <a:r>
                <a:rPr lang="fr-FR" sz="1200" dirty="0"/>
                <a:t> contact </a:t>
              </a:r>
              <a:r>
                <a:rPr lang="fr-FR" sz="1200" dirty="0" err="1"/>
                <a:t>effect</a:t>
              </a:r>
              <a:r>
                <a:rPr lang="fr-FR" sz="1200" dirty="0"/>
                <a:t> </a:t>
              </a:r>
            </a:p>
          </p:txBody>
        </p:sp>
        <p:sp>
          <p:nvSpPr>
            <p:cNvPr id="10252" name="Text Box 17"/>
            <p:cNvSpPr txBox="1">
              <a:spLocks noChangeArrowheads="1"/>
            </p:cNvSpPr>
            <p:nvPr/>
          </p:nvSpPr>
          <p:spPr bwMode="auto">
            <a:xfrm>
              <a:off x="3363988" y="692666"/>
              <a:ext cx="2098949" cy="1138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400" b="1" dirty="0" err="1"/>
                <a:t>Seeking</a:t>
              </a:r>
              <a:r>
                <a:rPr lang="fr-FR" sz="1400" b="1" dirty="0"/>
                <a:t> - </a:t>
              </a:r>
              <a:r>
                <a:rPr lang="fr-FR" sz="1400" b="1" dirty="0" err="1"/>
                <a:t>Liking</a:t>
              </a:r>
              <a:endParaRPr lang="fr-FR" sz="1400" b="1" dirty="0"/>
            </a:p>
            <a:p>
              <a:pPr>
                <a:spcBef>
                  <a:spcPct val="50000"/>
                </a:spcBef>
                <a:defRPr/>
              </a:pPr>
              <a:r>
                <a:rPr lang="fr-FR" sz="1200" dirty="0"/>
                <a:t>- </a:t>
              </a:r>
              <a:r>
                <a:rPr lang="fr-FR" sz="1200" dirty="0" err="1"/>
                <a:t>Incentive</a:t>
              </a:r>
              <a:r>
                <a:rPr lang="fr-FR" sz="1200" dirty="0"/>
                <a:t> value of social </a:t>
              </a:r>
              <a:r>
                <a:rPr lang="fr-FR" sz="1200" dirty="0" err="1"/>
                <a:t>reward</a:t>
              </a:r>
              <a:r>
                <a:rPr lang="fr-FR" sz="1200" dirty="0"/>
                <a:t> stimuli</a:t>
              </a:r>
              <a:br>
                <a:rPr lang="fr-FR" sz="1200" dirty="0"/>
              </a:br>
              <a:r>
                <a:rPr lang="fr-FR" sz="1200" dirty="0"/>
                <a:t>- </a:t>
              </a:r>
              <a:r>
                <a:rPr lang="fr-FR" sz="1200" dirty="0" err="1"/>
                <a:t>Pleasure</a:t>
              </a:r>
              <a:r>
                <a:rPr lang="fr-FR" sz="1200" dirty="0"/>
                <a:t> in collaboration  </a:t>
              </a:r>
              <a:br>
                <a:rPr lang="fr-FR" sz="1200" dirty="0"/>
              </a:br>
              <a:r>
                <a:rPr lang="fr-FR" sz="1200" dirty="0"/>
                <a:t>- </a:t>
              </a:r>
              <a:r>
                <a:rPr lang="fr-FR" sz="1200" dirty="0" err="1"/>
                <a:t>Overjustification</a:t>
              </a:r>
              <a:r>
                <a:rPr lang="fr-FR" sz="1200" dirty="0"/>
                <a:t> </a:t>
              </a:r>
              <a:r>
                <a:rPr lang="fr-FR" sz="1200" dirty="0" err="1"/>
                <a:t>effect</a:t>
              </a:r>
              <a:endParaRPr lang="fr-FR" sz="1200" dirty="0"/>
            </a:p>
          </p:txBody>
        </p:sp>
        <p:sp>
          <p:nvSpPr>
            <p:cNvPr id="10253" name="Text Box 17"/>
            <p:cNvSpPr txBox="1">
              <a:spLocks noChangeArrowheads="1"/>
            </p:cNvSpPr>
            <p:nvPr/>
          </p:nvSpPr>
          <p:spPr bwMode="auto">
            <a:xfrm>
              <a:off x="5551848" y="692666"/>
              <a:ext cx="2187861" cy="113811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400" b="1" dirty="0"/>
                <a:t>Social </a:t>
              </a:r>
              <a:r>
                <a:rPr lang="fr-FR" sz="1400" b="1" dirty="0" err="1"/>
                <a:t>maintaining</a:t>
              </a:r>
              <a:endParaRPr lang="fr-FR" sz="1400" b="1" dirty="0"/>
            </a:p>
            <a:p>
              <a:pPr>
                <a:spcBef>
                  <a:spcPct val="50000"/>
                </a:spcBef>
                <a:defRPr/>
              </a:pPr>
              <a:r>
                <a:rPr lang="fr-FR" sz="1200" dirty="0"/>
                <a:t>- </a:t>
              </a:r>
              <a:r>
                <a:rPr lang="fr-FR" sz="1200" dirty="0" err="1"/>
                <a:t>Ingratiation</a:t>
              </a:r>
              <a:r>
                <a:rPr lang="fr-FR" sz="1200" dirty="0"/>
                <a:t> </a:t>
              </a:r>
              <a:r>
                <a:rPr lang="fr-FR" sz="1200" dirty="0" err="1"/>
                <a:t>strategies</a:t>
              </a:r>
              <a:r>
                <a:rPr lang="fr-FR" sz="1200" dirty="0"/>
                <a:t> </a:t>
              </a:r>
              <a:br>
                <a:rPr lang="fr-FR" sz="1200" dirty="0"/>
              </a:br>
              <a:r>
                <a:rPr lang="fr-FR" sz="1200" dirty="0"/>
                <a:t>(self-  &amp; </a:t>
              </a:r>
              <a:r>
                <a:rPr lang="fr-FR" sz="1200" dirty="0" err="1"/>
                <a:t>other</a:t>
              </a:r>
              <a:r>
                <a:rPr lang="fr-FR" sz="1200" dirty="0"/>
                <a:t>- </a:t>
              </a:r>
              <a:r>
                <a:rPr lang="fr-FR" sz="1200" dirty="0" err="1"/>
                <a:t>enhancement</a:t>
              </a:r>
              <a:r>
                <a:rPr lang="fr-FR" sz="1200" dirty="0"/>
                <a:t>) </a:t>
              </a:r>
              <a:br>
                <a:rPr lang="fr-FR" sz="1200" dirty="0"/>
              </a:br>
              <a:r>
                <a:rPr lang="fr-FR" sz="1200" dirty="0"/>
                <a:t>- </a:t>
              </a:r>
              <a:r>
                <a:rPr lang="fr-FR" sz="1200" dirty="0" err="1"/>
                <a:t>Reputation</a:t>
              </a:r>
              <a:r>
                <a:rPr lang="fr-FR" sz="1200" dirty="0"/>
                <a:t> </a:t>
              </a:r>
              <a:r>
                <a:rPr lang="fr-FR" sz="1200" dirty="0" err="1"/>
                <a:t>managment</a:t>
              </a:r>
              <a:r>
                <a:rPr lang="fr-FR" sz="1200" dirty="0"/>
                <a:t> </a:t>
              </a:r>
              <a:br>
                <a:rPr lang="fr-FR" sz="1200" dirty="0"/>
              </a:br>
              <a:r>
                <a:rPr lang="fr-FR" sz="1200" dirty="0"/>
                <a:t>- </a:t>
              </a:r>
              <a:r>
                <a:rPr lang="fr-FR" sz="1200" dirty="0" err="1"/>
                <a:t>Chameleon</a:t>
              </a:r>
              <a:r>
                <a:rPr lang="fr-FR" sz="1200" dirty="0"/>
                <a:t> </a:t>
              </a:r>
              <a:r>
                <a:rPr lang="fr-FR" sz="1200" dirty="0" err="1"/>
                <a:t>effect</a:t>
              </a:r>
              <a:r>
                <a:rPr lang="fr-FR" sz="1200" dirty="0"/>
                <a:t> </a:t>
              </a:r>
            </a:p>
          </p:txBody>
        </p:sp>
        <p:sp>
          <p:nvSpPr>
            <p:cNvPr id="2" name="ZoneTexte 20"/>
            <p:cNvSpPr txBox="1">
              <a:spLocks noChangeArrowheads="1"/>
            </p:cNvSpPr>
            <p:nvPr/>
          </p:nvSpPr>
          <p:spPr bwMode="auto">
            <a:xfrm>
              <a:off x="6444211" y="6258799"/>
              <a:ext cx="223224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600" b="1" i="1">
                  <a:solidFill>
                    <a:schemeClr val="bg1"/>
                  </a:solidFill>
                </a:rPr>
                <a:t>ULTIMATE LEVEL</a:t>
              </a:r>
            </a:p>
          </p:txBody>
        </p:sp>
        <p:sp>
          <p:nvSpPr>
            <p:cNvPr id="10254" name="ZoneTexte 24"/>
            <p:cNvSpPr txBox="1">
              <a:spLocks noChangeArrowheads="1"/>
            </p:cNvSpPr>
            <p:nvPr/>
          </p:nvSpPr>
          <p:spPr bwMode="auto">
            <a:xfrm>
              <a:off x="6214332" y="4509120"/>
              <a:ext cx="2232245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600" b="1" i="1"/>
                <a:t>PROXIMATE LEVEL</a:t>
              </a:r>
            </a:p>
          </p:txBody>
        </p:sp>
        <p:sp>
          <p:nvSpPr>
            <p:cNvPr id="10255" name="ZoneTexte 29"/>
            <p:cNvSpPr txBox="1">
              <a:spLocks noChangeArrowheads="1"/>
            </p:cNvSpPr>
            <p:nvPr/>
          </p:nvSpPr>
          <p:spPr bwMode="auto">
            <a:xfrm>
              <a:off x="1146062" y="2534461"/>
              <a:ext cx="288031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600" b="1"/>
                <a:t>Biological mechanisms</a:t>
              </a:r>
            </a:p>
          </p:txBody>
        </p:sp>
        <p:sp>
          <p:nvSpPr>
            <p:cNvPr id="10256" name="Line 53"/>
            <p:cNvSpPr>
              <a:spLocks noChangeShapeType="1"/>
            </p:cNvSpPr>
            <p:nvPr/>
          </p:nvSpPr>
          <p:spPr bwMode="auto">
            <a:xfrm flipH="1" flipV="1">
              <a:off x="4380278" y="2010899"/>
              <a:ext cx="8383" cy="468142"/>
            </a:xfrm>
            <a:prstGeom prst="line">
              <a:avLst/>
            </a:prstGeom>
            <a:noFill/>
            <a:ln w="984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7" name="ZoneTexte 33"/>
            <p:cNvSpPr txBox="1">
              <a:spLocks noChangeArrowheads="1"/>
            </p:cNvSpPr>
            <p:nvPr/>
          </p:nvSpPr>
          <p:spPr bwMode="auto">
            <a:xfrm>
              <a:off x="1115616" y="282134"/>
              <a:ext cx="288031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sz="1600" b="1"/>
                <a:t>Behavioral manifestations</a:t>
              </a:r>
            </a:p>
          </p:txBody>
        </p:sp>
        <p:sp>
          <p:nvSpPr>
            <p:cNvPr id="35" name="Chevron 34"/>
            <p:cNvSpPr/>
            <p:nvPr/>
          </p:nvSpPr>
          <p:spPr>
            <a:xfrm rot="16200000">
              <a:off x="4124572" y="-4105164"/>
              <a:ext cx="601595" cy="7778178"/>
            </a:xfrm>
            <a:prstGeom prst="chevron">
              <a:avLst>
                <a:gd name="adj" fmla="val 0"/>
              </a:avLst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3528" y="-850210"/>
              <a:ext cx="8137000" cy="9365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0260" name="Text Box 17"/>
            <p:cNvSpPr txBox="1">
              <a:spLocks noChangeArrowheads="1"/>
            </p:cNvSpPr>
            <p:nvPr/>
          </p:nvSpPr>
          <p:spPr bwMode="auto">
            <a:xfrm>
              <a:off x="5793403" y="3096670"/>
              <a:ext cx="2162973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1200"/>
                <a:t>Oxytocin </a:t>
              </a:r>
              <a:br>
                <a:rPr lang="fr-FR" sz="1200"/>
              </a:br>
              <a:r>
                <a:rPr lang="fr-FR" sz="1200"/>
                <a:t>Dopamine</a:t>
              </a:r>
              <a:br>
                <a:rPr lang="fr-FR" sz="1200"/>
              </a:br>
              <a:r>
                <a:rPr lang="fr-FR" sz="1200"/>
                <a:t>Opiods</a:t>
              </a:r>
            </a:p>
          </p:txBody>
        </p:sp>
        <p:sp>
          <p:nvSpPr>
            <p:cNvPr id="29" name="Flèche courbée vers la gauche 28"/>
            <p:cNvSpPr/>
            <p:nvPr/>
          </p:nvSpPr>
          <p:spPr>
            <a:xfrm>
              <a:off x="5796355" y="3213332"/>
              <a:ext cx="503303" cy="647627"/>
            </a:xfrm>
            <a:prstGeom prst="curvedLef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3476</TotalTime>
  <Words>38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PowerPoint Presentation</vt:lpstr>
    </vt:vector>
  </TitlesOfParts>
  <Company>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Coralie Chevallier</dc:creator>
  <cp:lastModifiedBy>Coralie</cp:lastModifiedBy>
  <cp:revision>138</cp:revision>
  <dcterms:created xsi:type="dcterms:W3CDTF">2012-02-16T15:42:44Z</dcterms:created>
  <dcterms:modified xsi:type="dcterms:W3CDTF">2012-02-24T03:47:36Z</dcterms:modified>
</cp:coreProperties>
</file>