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3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frisch:Desktop:Exp.%207%20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frisch:Desktop:3d%20culture%2011-28-11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Benjamin\Desktop\3d%20matrigel%20assay%20HTER%20GRHL2%2012-5-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>
        <c:manualLayout>
          <c:layoutTarget val="inner"/>
          <c:xMode val="edge"/>
          <c:yMode val="edge"/>
          <c:x val="0.318710948946508"/>
          <c:y val="0.157837813376776"/>
          <c:w val="0.362375501381655"/>
          <c:h val="0.679645591638324"/>
        </c:manualLayout>
      </c:layout>
      <c:barChart>
        <c:barDir val="col"/>
        <c:grouping val="clustered"/>
        <c:ser>
          <c:idx val="0"/>
          <c:order val="0"/>
          <c:tx>
            <c:v>control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Sheet1!$R$3:$R$4</c:f>
                <c:numCache>
                  <c:formatCode>General</c:formatCode>
                  <c:ptCount val="2"/>
                  <c:pt idx="0">
                    <c:v>0.0157</c:v>
                  </c:pt>
                  <c:pt idx="1">
                    <c:v>0.02</c:v>
                  </c:pt>
                </c:numCache>
              </c:numRef>
            </c:plus>
            <c:minus>
              <c:numRef>
                <c:f>Sheet1!$R$3:$R$4</c:f>
                <c:numCache>
                  <c:formatCode>General</c:formatCode>
                  <c:ptCount val="2"/>
                  <c:pt idx="0">
                    <c:v>0.0157</c:v>
                  </c:pt>
                  <c:pt idx="1">
                    <c:v>0.02</c:v>
                  </c:pt>
                </c:numCache>
              </c:numRef>
            </c:minus>
          </c:errBars>
          <c:cat>
            <c:strRef>
              <c:f>Sheet1!$U$23:$U$24</c:f>
              <c:strCache>
                <c:ptCount val="2"/>
                <c:pt idx="0">
                  <c:v>8h</c:v>
                </c:pt>
                <c:pt idx="1">
                  <c:v>24h</c:v>
                </c:pt>
              </c:strCache>
            </c:strRef>
          </c:cat>
          <c:val>
            <c:numRef>
              <c:f>Sheet1!$O$8:$O$9</c:f>
              <c:numCache>
                <c:formatCode>General</c:formatCode>
                <c:ptCount val="2"/>
                <c:pt idx="0">
                  <c:v>-0.0435833333333333</c:v>
                </c:pt>
                <c:pt idx="1">
                  <c:v>-0.0465</c:v>
                </c:pt>
              </c:numCache>
            </c:numRef>
          </c:val>
        </c:ser>
        <c:ser>
          <c:idx val="1"/>
          <c:order val="1"/>
          <c:tx>
            <c:v>LY364947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Sheet1!$S$3:$S$4</c:f>
                <c:numCache>
                  <c:formatCode>General</c:formatCode>
                  <c:ptCount val="2"/>
                  <c:pt idx="0">
                    <c:v>0.04</c:v>
                  </c:pt>
                  <c:pt idx="1">
                    <c:v>0.026</c:v>
                  </c:pt>
                </c:numCache>
              </c:numRef>
            </c:plus>
            <c:minus>
              <c:numRef>
                <c:f>Sheet1!$S$3:$S$4</c:f>
                <c:numCache>
                  <c:formatCode>General</c:formatCode>
                  <c:ptCount val="2"/>
                  <c:pt idx="0">
                    <c:v>0.04</c:v>
                  </c:pt>
                  <c:pt idx="1">
                    <c:v>0.026</c:v>
                  </c:pt>
                </c:numCache>
              </c:numRef>
            </c:minus>
          </c:errBars>
          <c:cat>
            <c:strRef>
              <c:f>Sheet1!$U$23:$U$24</c:f>
              <c:strCache>
                <c:ptCount val="2"/>
                <c:pt idx="0">
                  <c:v>8h</c:v>
                </c:pt>
                <c:pt idx="1">
                  <c:v>24h</c:v>
                </c:pt>
              </c:strCache>
            </c:strRef>
          </c:cat>
          <c:val>
            <c:numRef>
              <c:f>Sheet1!$P$8:$P$9</c:f>
              <c:numCache>
                <c:formatCode>General</c:formatCode>
                <c:ptCount val="2"/>
                <c:pt idx="0">
                  <c:v>0.24206137254902</c:v>
                </c:pt>
                <c:pt idx="1">
                  <c:v>0.240915652173913</c:v>
                </c:pt>
              </c:numCache>
            </c:numRef>
          </c:val>
        </c:ser>
        <c:axId val="474000312"/>
        <c:axId val="474003368"/>
      </c:barChart>
      <c:catAx>
        <c:axId val="474000312"/>
        <c:scaling>
          <c:orientation val="minMax"/>
        </c:scaling>
        <c:delete val="1"/>
        <c:axPos val="b"/>
        <c:majorTickMark val="none"/>
        <c:tickLblPos val="nextTo"/>
        <c:crossAx val="474003368"/>
        <c:crosses val="autoZero"/>
        <c:auto val="1"/>
        <c:lblAlgn val="ctr"/>
        <c:lblOffset val="100"/>
      </c:catAx>
      <c:valAx>
        <c:axId val="4740033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/>
                  <a:t>DNA</a:t>
                </a:r>
                <a:r>
                  <a:rPr lang="en-US" sz="1400" baseline="0" dirty="0"/>
                  <a:t> fragmentation</a:t>
                </a:r>
                <a:r>
                  <a:rPr lang="en-US" sz="1400" baseline="0" dirty="0" smtClean="0"/>
                  <a:t> </a:t>
                </a:r>
                <a:endParaRPr lang="en-US" sz="1400" dirty="0"/>
              </a:p>
            </c:rich>
          </c:tx>
          <c:layout/>
        </c:title>
        <c:numFmt formatCode="General" sourceLinked="1"/>
        <c:majorTickMark val="none"/>
        <c:tickLblPos val="nextTo"/>
        <c:crossAx val="474000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2663685723411"/>
          <c:y val="0.381396506471174"/>
          <c:w val="0.169691452254192"/>
          <c:h val="0.240587649667524"/>
        </c:manualLayout>
      </c:layout>
      <c:txPr>
        <a:bodyPr/>
        <a:lstStyle/>
        <a:p>
          <a:pPr>
            <a:defRPr sz="1200" b="1"/>
          </a:pPr>
          <a:endParaRPr lang="en-US"/>
        </a:p>
      </c:txPr>
    </c:legend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>
        <c:manualLayout>
          <c:layoutTarget val="inner"/>
          <c:xMode val="edge"/>
          <c:yMode val="edge"/>
          <c:x val="0.31035029716428"/>
          <c:y val="0.0725214823787712"/>
          <c:w val="0.37885665317072"/>
          <c:h val="0.870646237412645"/>
        </c:manualLayout>
      </c:layout>
      <c:barChart>
        <c:barDir val="col"/>
        <c:grouping val="clustered"/>
        <c:ser>
          <c:idx val="0"/>
          <c:order val="0"/>
          <c:tx>
            <c:v>sh-scr</c:v>
          </c:tx>
          <c:spPr>
            <a:solidFill>
              <a:srgbClr val="FFFFFF"/>
            </a:solidFill>
            <a:ln w="25400">
              <a:solidFill>
                <a:srgbClr val="000000"/>
              </a:solidFill>
              <a:prstDash val="solid"/>
            </a:ln>
          </c:spPr>
          <c:errBars>
            <c:errBarType val="both"/>
            <c:errValType val="cust"/>
            <c:plus>
              <c:numRef>
                <c:f>Sheet1!$O$28</c:f>
                <c:numCache>
                  <c:formatCode>General</c:formatCode>
                  <c:ptCount val="1"/>
                  <c:pt idx="0">
                    <c:v>0.554</c:v>
                  </c:pt>
                </c:numCache>
              </c:numRef>
            </c:plus>
            <c:minus>
              <c:numRef>
                <c:f>Sheet1!$O$28</c:f>
                <c:numCache>
                  <c:formatCode>General</c:formatCode>
                  <c:ptCount val="1"/>
                  <c:pt idx="0">
                    <c:v>0.554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val>
            <c:numRef>
              <c:f>Sheet1!$N$28</c:f>
              <c:numCache>
                <c:formatCode>General</c:formatCode>
                <c:ptCount val="1"/>
                <c:pt idx="0">
                  <c:v>1.6</c:v>
                </c:pt>
              </c:numCache>
            </c:numRef>
          </c:val>
        </c:ser>
        <c:ser>
          <c:idx val="1"/>
          <c:order val="1"/>
          <c:tx>
            <c:v>sh-GRHL2</c:v>
          </c:tx>
          <c:spPr>
            <a:solidFill>
              <a:srgbClr val="000000"/>
            </a:solidFill>
            <a:ln w="25400">
              <a:noFill/>
            </a:ln>
          </c:spPr>
          <c:errBars>
            <c:errBarType val="both"/>
            <c:errValType val="cust"/>
            <c:plus>
              <c:numRef>
                <c:f>Sheet1!$O$29</c:f>
                <c:numCache>
                  <c:formatCode>General</c:formatCode>
                  <c:ptCount val="1"/>
                  <c:pt idx="0">
                    <c:v>0.49</c:v>
                  </c:pt>
                </c:numCache>
              </c:numRef>
            </c:plus>
            <c:minus>
              <c:numRef>
                <c:f>Sheet1!$O$29</c:f>
                <c:numCache>
                  <c:formatCode>General</c:formatCode>
                  <c:ptCount val="1"/>
                  <c:pt idx="0">
                    <c:v>0.49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val>
            <c:numRef>
              <c:f>Sheet1!$N$29</c:f>
              <c:numCache>
                <c:formatCode>General</c:formatCode>
                <c:ptCount val="1"/>
                <c:pt idx="0">
                  <c:v>44.95</c:v>
                </c:pt>
              </c:numCache>
            </c:numRef>
          </c:val>
        </c:ser>
        <c:axId val="474215176"/>
        <c:axId val="351672568"/>
      </c:barChart>
      <c:catAx>
        <c:axId val="474215176"/>
        <c:scaling>
          <c:orientation val="minMax"/>
        </c:scaling>
        <c:delete val="1"/>
        <c:axPos val="b"/>
        <c:tickLblPos val="nextTo"/>
        <c:crossAx val="351672568"/>
        <c:crosses val="autoZero"/>
        <c:auto val="1"/>
        <c:lblAlgn val="ctr"/>
        <c:lblOffset val="100"/>
      </c:catAx>
      <c:valAx>
        <c:axId val="351672568"/>
        <c:scaling>
          <c:orientation val="minMax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% with Invasive Protrusions</a:t>
                </a:r>
              </a:p>
            </c:rich>
          </c:tx>
          <c:layout/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474215176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580080211783185"/>
          <c:y val="0.307267101687856"/>
          <c:w val="0.391031426246197"/>
          <c:h val="0.390691207679644"/>
        </c:manualLayout>
      </c:layout>
      <c:spPr>
        <a:noFill/>
        <a:ln w="25400">
          <a:noFill/>
        </a:ln>
      </c:spPr>
      <c:txPr>
        <a:bodyPr/>
        <a:lstStyle/>
        <a:p>
          <a:pPr>
            <a:defRPr sz="1400" b="1" i="0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noFill/>
      <a:prstDash val="solid"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325230311104385"/>
          <c:y val="0.177970290996505"/>
          <c:w val="0.35180360607098"/>
          <c:h val="0.684068241469816"/>
        </c:manualLayout>
      </c:layout>
      <c:barChart>
        <c:barDir val="col"/>
        <c:grouping val="clustered"/>
        <c:ser>
          <c:idx val="0"/>
          <c:order val="0"/>
          <c:tx>
            <c:v>Vector</c:v>
          </c:tx>
          <c:spPr>
            <a:solidFill>
              <a:sysClr val="windowText" lastClr="000000"/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Sheet1!$Q$12</c:f>
                <c:numCache>
                  <c:formatCode>General</c:formatCode>
                  <c:ptCount val="1"/>
                  <c:pt idx="0">
                    <c:v>3.224598166180235</c:v>
                  </c:pt>
                </c:numCache>
              </c:numRef>
            </c:plus>
            <c:minus>
              <c:numRef>
                <c:f>Sheet1!$Q$12</c:f>
                <c:numCache>
                  <c:formatCode>General</c:formatCode>
                  <c:ptCount val="1"/>
                  <c:pt idx="0">
                    <c:v>3.224598166180235</c:v>
                  </c:pt>
                </c:numCache>
              </c:numRef>
            </c:minus>
          </c:errBars>
          <c:val>
            <c:numRef>
              <c:f>Sheet1!$P$12</c:f>
              <c:numCache>
                <c:formatCode>General</c:formatCode>
                <c:ptCount val="1"/>
                <c:pt idx="0">
                  <c:v>47.69666666666646</c:v>
                </c:pt>
              </c:numCache>
            </c:numRef>
          </c:val>
        </c:ser>
        <c:ser>
          <c:idx val="1"/>
          <c:order val="1"/>
          <c:tx>
            <c:v>GRHL2</c:v>
          </c:tx>
          <c:spPr>
            <a:solidFill>
              <a:sysClr val="window" lastClr="FFFFFF"/>
            </a:solidFill>
            <a:ln>
              <a:solidFill>
                <a:sysClr val="windowText" lastClr="000000"/>
              </a:solidFill>
            </a:ln>
          </c:spPr>
          <c:errBars>
            <c:errBarType val="both"/>
            <c:errValType val="cust"/>
            <c:plus>
              <c:numRef>
                <c:f>Sheet1!$Q$13</c:f>
                <c:numCache>
                  <c:formatCode>General</c:formatCode>
                  <c:ptCount val="1"/>
                  <c:pt idx="0">
                    <c:v>1.70098010962308</c:v>
                  </c:pt>
                </c:numCache>
              </c:numRef>
            </c:plus>
            <c:minus>
              <c:numRef>
                <c:f>Sheet1!$Q$13</c:f>
                <c:numCache>
                  <c:formatCode>General</c:formatCode>
                  <c:ptCount val="1"/>
                  <c:pt idx="0">
                    <c:v>1.70098010962308</c:v>
                  </c:pt>
                </c:numCache>
              </c:numRef>
            </c:minus>
          </c:errBars>
          <c:val>
            <c:numRef>
              <c:f>Sheet1!$P$13</c:f>
              <c:numCache>
                <c:formatCode>General</c:formatCode>
                <c:ptCount val="1"/>
                <c:pt idx="0">
                  <c:v>5.46666666666667</c:v>
                </c:pt>
              </c:numCache>
            </c:numRef>
          </c:val>
        </c:ser>
        <c:axId val="474140184"/>
        <c:axId val="377669656"/>
      </c:barChart>
      <c:catAx>
        <c:axId val="474140184"/>
        <c:scaling>
          <c:orientation val="minMax"/>
        </c:scaling>
        <c:delete val="1"/>
        <c:axPos val="b"/>
        <c:tickLblPos val="none"/>
        <c:crossAx val="377669656"/>
        <c:crosses val="autoZero"/>
        <c:auto val="1"/>
        <c:lblAlgn val="ctr"/>
        <c:lblOffset val="100"/>
      </c:catAx>
      <c:valAx>
        <c:axId val="37766965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/>
                  <a:t>% With Invasive Protrusions</a:t>
                </a:r>
              </a:p>
            </c:rich>
          </c:tx>
          <c:layout>
            <c:manualLayout>
              <c:xMode val="edge"/>
              <c:yMode val="edge"/>
              <c:x val="0.0388278573060957"/>
              <c:y val="0.227877821685044"/>
            </c:manualLayout>
          </c:layout>
        </c:title>
        <c:numFmt formatCode="General" sourceLinked="1"/>
        <c:tickLblPos val="nextTo"/>
        <c:crossAx val="474140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4180873133549"/>
          <c:y val="0.350266363412011"/>
          <c:w val="0.321842281131655"/>
          <c:h val="0.270326872160796"/>
        </c:manualLayout>
      </c:layout>
      <c:txPr>
        <a:bodyPr/>
        <a:lstStyle/>
        <a:p>
          <a:pPr>
            <a:defRPr sz="1400" b="1"/>
          </a:pPr>
          <a:endParaRPr lang="en-US"/>
        </a:p>
      </c:txPr>
    </c:legend>
    <c:plotVisOnly val="1"/>
    <c:dispBlanksAs val="gap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CE68E-9710-444C-83B8-0BDD36351D3C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65558-89BE-D84C-8118-EA082F0D51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2662629-5A63-9F4E-BBD9-B11C9A90C1B5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004B1-7379-4F4E-8928-DF9703533253}" type="datetimeFigureOut">
              <a:rPr lang="en-US" smtClean="0"/>
              <a:pPr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D26AF-1462-0A43-889C-D470399DC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20" Type="http://schemas.openxmlformats.org/officeDocument/2006/relationships/image" Target="../media/image19.jpeg"/><Relationship Id="rId21" Type="http://schemas.openxmlformats.org/officeDocument/2006/relationships/image" Target="../media/image20.jpeg"/><Relationship Id="rId22" Type="http://schemas.openxmlformats.org/officeDocument/2006/relationships/image" Target="../media/image21.jpe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chart" Target="../charts/chart1.xml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chart" Target="../charts/chart3.xml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png"/><Relationship Id="rId12" Type="http://schemas.openxmlformats.org/officeDocument/2006/relationships/image" Target="../media/image36.jpeg"/><Relationship Id="rId13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7.png"/><Relationship Id="rId12" Type="http://schemas.openxmlformats.org/officeDocument/2006/relationships/image" Target="../media/image48.png"/><Relationship Id="rId13" Type="http://schemas.openxmlformats.org/officeDocument/2006/relationships/image" Target="../media/image49.png"/><Relationship Id="rId14" Type="http://schemas.openxmlformats.org/officeDocument/2006/relationships/image" Target="../media/image50.png"/><Relationship Id="rId15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image" Target="../media/image46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0.png"/><Relationship Id="rId12" Type="http://schemas.openxmlformats.org/officeDocument/2006/relationships/image" Target="../media/image61.png"/><Relationship Id="rId13" Type="http://schemas.openxmlformats.org/officeDocument/2006/relationships/image" Target="../media/image62.jpeg"/><Relationship Id="rId14" Type="http://schemas.openxmlformats.org/officeDocument/2006/relationships/image" Target="../media/image63.jpeg"/><Relationship Id="rId15" Type="http://schemas.openxmlformats.org/officeDocument/2006/relationships/image" Target="../media/image6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57.png"/><Relationship Id="rId9" Type="http://schemas.openxmlformats.org/officeDocument/2006/relationships/image" Target="../media/image58.png"/><Relationship Id="rId10" Type="http://schemas.openxmlformats.org/officeDocument/2006/relationships/image" Target="../media/image5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lum bright="-20000" contrast="35000"/>
          </a:blip>
          <a:srcRect b="6797"/>
          <a:stretch>
            <a:fillRect/>
          </a:stretch>
        </p:blipFill>
        <p:spPr>
          <a:xfrm>
            <a:off x="3676003" y="1824432"/>
            <a:ext cx="1886597" cy="24999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1891" y="6324105"/>
            <a:ext cx="111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S1. 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84091" y="4324350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ccRCC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33440" y="4324350"/>
            <a:ext cx="796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normal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2124616" y="2942241"/>
            <a:ext cx="2425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Expression </a:t>
            </a:r>
            <a:r>
              <a:rPr lang="en-US" sz="1600" b="1" dirty="0" smtClean="0"/>
              <a:t>values (GRHL2)</a:t>
            </a:r>
            <a:endParaRPr lang="en-US" sz="1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74189" y="496220"/>
            <a:ext cx="2591342" cy="2832643"/>
            <a:chOff x="6451759" y="2107766"/>
            <a:chExt cx="2591342" cy="2832643"/>
          </a:xfrm>
        </p:grpSpPr>
        <p:pic>
          <p:nvPicPr>
            <p:cNvPr id="3" name="Picture 2"/>
            <p:cNvPicPr preferRelativeResize="0"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18559" y="3886168"/>
              <a:ext cx="493776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3"/>
            <p:cNvPicPr preferRelativeResize="0"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75759" y="3886168"/>
              <a:ext cx="987552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6680359" y="3886168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pSMAD2-</a:t>
              </a:r>
              <a:endParaRPr lang="en-US" sz="1400" b="1" dirty="0">
                <a:latin typeface="+mn-lt"/>
              </a:endParaRPr>
            </a:p>
          </p:txBody>
        </p:sp>
        <p:pic>
          <p:nvPicPr>
            <p:cNvPr id="6" name="Picture 4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75759" y="4179977"/>
              <a:ext cx="987552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18559" y="4179977"/>
              <a:ext cx="493776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6816024" y="4154256"/>
              <a:ext cx="838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SMAD2-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53439" y="3239068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E-</a:t>
              </a:r>
              <a:r>
                <a:rPr lang="en-US" sz="1400" b="1" dirty="0" err="1" smtClean="0">
                  <a:latin typeface="+mn-lt"/>
                </a:rPr>
                <a:t>Cadherin</a:t>
              </a:r>
              <a:r>
                <a:rPr lang="en-US" sz="1400" b="1" dirty="0" smtClean="0">
                  <a:latin typeface="+mn-lt"/>
                </a:rPr>
                <a:t>-</a:t>
              </a:r>
              <a:endParaRPr lang="en-US" sz="1400" b="1" dirty="0">
                <a:latin typeface="+mn-lt"/>
              </a:endParaRPr>
            </a:p>
          </p:txBody>
        </p:sp>
        <p:pic>
          <p:nvPicPr>
            <p:cNvPr id="10" name="Picture 9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18559" y="3298551"/>
              <a:ext cx="493776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/>
            <p:cNvPicPr preferRelativeResize="0"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975759" y="3298551"/>
              <a:ext cx="987552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/>
            <p:cNvPicPr preferRelativeResize="0"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18559" y="3592360"/>
              <a:ext cx="493776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/>
            <p:cNvPicPr preferRelativeResize="0"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975759" y="3592360"/>
              <a:ext cx="987552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6680359" y="3532876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err="1" smtClean="0">
                  <a:latin typeface="+mn-lt"/>
                </a:rPr>
                <a:t>Vimentin</a:t>
              </a:r>
              <a:r>
                <a:rPr lang="en-US" sz="1400" b="1" dirty="0" smtClean="0">
                  <a:latin typeface="+mn-lt"/>
                </a:rPr>
                <a:t>-</a:t>
              </a:r>
              <a:endParaRPr lang="en-US" sz="1400" b="1" dirty="0">
                <a:latin typeface="+mn-lt"/>
              </a:endParaRPr>
            </a:p>
          </p:txBody>
        </p:sp>
        <p:pic>
          <p:nvPicPr>
            <p:cNvPr id="15" name="Picture 13"/>
            <p:cNvPicPr preferRelativeResize="0"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518559" y="3004743"/>
              <a:ext cx="495301" cy="281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4"/>
            <p:cNvPicPr preferRelativeResize="0"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975759" y="3004743"/>
              <a:ext cx="987552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6451759" y="2931291"/>
              <a:ext cx="1143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N-</a:t>
              </a:r>
              <a:r>
                <a:rPr lang="en-US" sz="1400" b="1" dirty="0" err="1" smtClean="0">
                  <a:latin typeface="+mn-lt"/>
                </a:rPr>
                <a:t>Cadherin</a:t>
              </a:r>
              <a:r>
                <a:rPr lang="en-US" sz="1400" b="1" dirty="0" smtClean="0">
                  <a:latin typeface="+mn-lt"/>
                </a:rPr>
                <a:t>-</a:t>
              </a:r>
              <a:endParaRPr lang="en-US" sz="1400" b="1" dirty="0">
                <a:latin typeface="+mn-lt"/>
              </a:endParaRPr>
            </a:p>
          </p:txBody>
        </p:sp>
        <p:pic>
          <p:nvPicPr>
            <p:cNvPr id="18" name="Picture 3"/>
            <p:cNvPicPr preferRelativeResize="0"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518559" y="2713804"/>
              <a:ext cx="493776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4"/>
            <p:cNvPicPr preferRelativeResize="0"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975759" y="2713804"/>
              <a:ext cx="987552" cy="282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6816024" y="2688083"/>
              <a:ext cx="762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GRHL2-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531855" y="2107766"/>
              <a:ext cx="1139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LY364947</a:t>
              </a:r>
              <a:r>
                <a:rPr lang="en-US" b="1" dirty="0" smtClean="0">
                  <a:latin typeface="+mn-lt"/>
                </a:rPr>
                <a:t>:</a:t>
              </a:r>
              <a:endParaRPr lang="en-US" b="1" dirty="0">
                <a:latin typeface="+mn-lt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52424" y="2445244"/>
              <a:ext cx="8423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+mn-lt"/>
                </a:rPr>
                <a:t>4-OHT: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94759" y="2401575"/>
              <a:ext cx="2631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n-lt"/>
                </a:rPr>
                <a:t>-</a:t>
              </a:r>
              <a:endParaRPr lang="en-US" sz="2000" b="1" dirty="0">
                <a:latin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56759" y="2401575"/>
              <a:ext cx="3124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n-lt"/>
                </a:rPr>
                <a:t>+</a:t>
              </a:r>
              <a:endParaRPr lang="en-US" sz="2000" b="1" dirty="0">
                <a:latin typeface="+mn-lt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8051959" y="2695383"/>
              <a:ext cx="914400" cy="1531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7594759" y="2107766"/>
              <a:ext cx="2631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n-lt"/>
                </a:rPr>
                <a:t>-</a:t>
              </a:r>
              <a:endParaRPr lang="en-US" sz="2000" b="1" dirty="0">
                <a:latin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51959" y="2107766"/>
              <a:ext cx="3124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n-lt"/>
                </a:rPr>
                <a:t>+</a:t>
              </a:r>
              <a:endParaRPr lang="en-US" sz="2000" b="1" dirty="0">
                <a:latin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585359" y="2107766"/>
              <a:ext cx="2631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+mn-lt"/>
                </a:rPr>
                <a:t>-</a:t>
              </a:r>
              <a:endParaRPr lang="en-US" sz="2000" b="1" dirty="0">
                <a:latin typeface="+mn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451759" y="2144904"/>
              <a:ext cx="2591342" cy="2795505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4"/>
            <p:cNvPicPr preferRelativeResize="0">
              <a:picLocks noChangeArrowheads="1"/>
            </p:cNvPicPr>
            <p:nvPr/>
          </p:nvPicPr>
          <p:blipFill>
            <a:blip r:embed="rId14"/>
            <a:srcRect b="17142"/>
            <a:stretch>
              <a:fillRect/>
            </a:stretch>
          </p:blipFill>
          <p:spPr bwMode="auto">
            <a:xfrm>
              <a:off x="8053153" y="4502260"/>
              <a:ext cx="923037" cy="283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3"/>
            <p:cNvPicPr preferRelativeResize="0">
              <a:picLocks noChangeArrowheads="1"/>
            </p:cNvPicPr>
            <p:nvPr/>
          </p:nvPicPr>
          <p:blipFill>
            <a:blip r:embed="rId15"/>
            <a:srcRect r="72340" b="21311"/>
            <a:stretch>
              <a:fillRect/>
            </a:stretch>
          </p:blipFill>
          <p:spPr bwMode="auto">
            <a:xfrm>
              <a:off x="7518558" y="4502260"/>
              <a:ext cx="521716" cy="283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2" name="Straight Connector 31"/>
            <p:cNvCxnSpPr/>
            <p:nvPr/>
          </p:nvCxnSpPr>
          <p:spPr>
            <a:xfrm rot="5400000">
              <a:off x="7891178" y="4643992"/>
              <a:ext cx="283465" cy="1588"/>
            </a:xfrm>
            <a:prstGeom prst="line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895824" y="4462033"/>
              <a:ext cx="7244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/>
                <a:t>merlin</a:t>
              </a:r>
              <a:r>
                <a:rPr lang="en-US" sz="1400" b="1" dirty="0" smtClean="0"/>
                <a:t>-</a:t>
              </a:r>
              <a:endParaRPr lang="en-US" sz="1400" b="1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rot="16200000" flipH="1">
              <a:off x="6977422" y="3731821"/>
              <a:ext cx="2091133" cy="182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3965551" y="6314533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S2</a:t>
            </a:r>
            <a:endParaRPr lang="en-US" b="1" dirty="0"/>
          </a:p>
        </p:txBody>
      </p:sp>
      <p:grpSp>
        <p:nvGrpSpPr>
          <p:cNvPr id="36" name="Group 74"/>
          <p:cNvGrpSpPr/>
          <p:nvPr/>
        </p:nvGrpSpPr>
        <p:grpSpPr>
          <a:xfrm>
            <a:off x="4493901" y="0"/>
            <a:ext cx="3976370" cy="3756660"/>
            <a:chOff x="5789930" y="344170"/>
            <a:chExt cx="3976370" cy="3756660"/>
          </a:xfrm>
        </p:grpSpPr>
        <p:graphicFrame>
          <p:nvGraphicFramePr>
            <p:cNvPr id="76" name="Chart 75"/>
            <p:cNvGraphicFramePr/>
            <p:nvPr/>
          </p:nvGraphicFramePr>
          <p:xfrm>
            <a:off x="5789930" y="344170"/>
            <a:ext cx="3976370" cy="37566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6"/>
            </a:graphicData>
          </a:graphic>
        </p:graphicFrame>
        <p:grpSp>
          <p:nvGrpSpPr>
            <p:cNvPr id="37" name="Group 17"/>
            <p:cNvGrpSpPr/>
            <p:nvPr/>
          </p:nvGrpSpPr>
          <p:grpSpPr>
            <a:xfrm>
              <a:off x="6311900" y="774700"/>
              <a:ext cx="2794000" cy="2882900"/>
              <a:chOff x="6311900" y="774700"/>
              <a:chExt cx="2794000" cy="2882900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6311900" y="825500"/>
                <a:ext cx="2794000" cy="2832100"/>
              </a:xfrm>
              <a:prstGeom prst="rect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6311900" y="774700"/>
                <a:ext cx="3978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err="1" smtClean="0"/>
                  <a:t>c</a:t>
                </a:r>
                <a:r>
                  <a:rPr lang="en-US" b="1" i="1" dirty="0" smtClean="0"/>
                  <a:t>.</a:t>
                </a:r>
                <a:endParaRPr lang="en-US" b="1" i="1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7332961" y="3136900"/>
                <a:ext cx="4451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8 </a:t>
                </a:r>
                <a:r>
                  <a:rPr lang="en-US" sz="1600" b="1" dirty="0" err="1" smtClean="0"/>
                  <a:t>h</a:t>
                </a:r>
                <a:endParaRPr lang="en-US" sz="1600" b="1" dirty="0"/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7921122" y="3136900"/>
                <a:ext cx="5491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20 </a:t>
                </a:r>
                <a:r>
                  <a:rPr lang="en-US" sz="1600" b="1" dirty="0" err="1" smtClean="0"/>
                  <a:t>h</a:t>
                </a:r>
                <a:endParaRPr lang="en-US" sz="1600" b="1" dirty="0"/>
              </a:p>
            </p:txBody>
          </p:sp>
        </p:grpSp>
      </p:grpSp>
      <p:pic>
        <p:nvPicPr>
          <p:cNvPr id="46" name="Picture 45"/>
          <p:cNvPicPr preferRelativeResize="0">
            <a:picLocks noChangeAspect="1"/>
          </p:cNvPicPr>
          <p:nvPr/>
        </p:nvPicPr>
        <p:blipFill>
          <a:blip r:embed="rId17">
            <a:lum bright="26000" contrast="35000"/>
          </a:blip>
          <a:stretch>
            <a:fillRect/>
          </a:stretch>
        </p:blipFill>
        <p:spPr>
          <a:xfrm>
            <a:off x="2492449" y="4187492"/>
            <a:ext cx="1318260" cy="12573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7" name="Picture 46"/>
          <p:cNvPicPr preferRelativeResize="0">
            <a:picLocks noChangeAspect="1"/>
          </p:cNvPicPr>
          <p:nvPr/>
        </p:nvPicPr>
        <p:blipFill>
          <a:blip r:embed="rId18">
            <a:lum bright="26000" contrast="35000"/>
          </a:blip>
          <a:stretch>
            <a:fillRect/>
          </a:stretch>
        </p:blipFill>
        <p:spPr>
          <a:xfrm>
            <a:off x="1174189" y="4187492"/>
            <a:ext cx="1318260" cy="12573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9" name="TextBox 48"/>
          <p:cNvSpPr txBox="1"/>
          <p:nvPr/>
        </p:nvSpPr>
        <p:spPr>
          <a:xfrm>
            <a:off x="1520520" y="3879714"/>
            <a:ext cx="661033" cy="30777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DMSO</a:t>
            </a:r>
            <a:endParaRPr lang="en-US" sz="1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2740353" y="3879715"/>
            <a:ext cx="884051" cy="307777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LY364947</a:t>
            </a:r>
            <a:endParaRPr lang="en-US" sz="1400" b="1" dirty="0"/>
          </a:p>
        </p:txBody>
      </p:sp>
      <p:grpSp>
        <p:nvGrpSpPr>
          <p:cNvPr id="39" name="Group 52"/>
          <p:cNvGrpSpPr/>
          <p:nvPr/>
        </p:nvGrpSpPr>
        <p:grpSpPr>
          <a:xfrm>
            <a:off x="5358946" y="4116281"/>
            <a:ext cx="2683249" cy="1644254"/>
            <a:chOff x="715518" y="1444823"/>
            <a:chExt cx="2683249" cy="1644254"/>
          </a:xfrm>
        </p:grpSpPr>
        <p:pic>
          <p:nvPicPr>
            <p:cNvPr id="54" name="Picture 53" descr="HRtwist+DMSO 40x e-cad.jpg"/>
            <p:cNvPicPr preferRelativeResize="0">
              <a:picLocks noChangeAspect="1"/>
            </p:cNvPicPr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15518" y="1752600"/>
              <a:ext cx="854964" cy="640080"/>
            </a:xfrm>
            <a:prstGeom prst="rect">
              <a:avLst/>
            </a:prstGeom>
          </p:spPr>
        </p:pic>
        <p:pic>
          <p:nvPicPr>
            <p:cNvPr id="55" name="Picture 54" descr="HRtwist+TGFB inh. 40x e-cad .jpg"/>
            <p:cNvPicPr preferRelativeResize="0">
              <a:picLocks noChangeAspect="1"/>
            </p:cNvPicPr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570482" y="1752600"/>
              <a:ext cx="854553" cy="640080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762000" y="1447800"/>
              <a:ext cx="7145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control</a:t>
              </a:r>
              <a:endParaRPr lang="en-US" sz="1400" b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570482" y="1444823"/>
              <a:ext cx="8840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LY364947</a:t>
              </a:r>
              <a:endParaRPr lang="en-US" sz="1400" b="1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425035" y="1931014"/>
              <a:ext cx="9737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E-</a:t>
              </a:r>
              <a:r>
                <a:rPr lang="en-US" sz="1400" b="1" dirty="0" err="1" smtClean="0">
                  <a:solidFill>
                    <a:srgbClr val="FF0000"/>
                  </a:solidFill>
                </a:rPr>
                <a:t>cadherin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pic>
          <p:nvPicPr>
            <p:cNvPr id="60" name="Picture 59" descr="HRtwist+DMSO 40x vimentin.jpg"/>
            <p:cNvPicPr preferRelativeResize="0">
              <a:picLocks noChangeAspect="1"/>
            </p:cNvPicPr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715518" y="2441377"/>
              <a:ext cx="856584" cy="641604"/>
            </a:xfrm>
            <a:prstGeom prst="rect">
              <a:avLst/>
            </a:prstGeom>
          </p:spPr>
        </p:pic>
        <p:pic>
          <p:nvPicPr>
            <p:cNvPr id="61" name="Picture 60" descr="HRtwist+TGFB inh. 40x vimentin.jpg"/>
            <p:cNvPicPr preferRelativeResize="0">
              <a:picLocks noChangeAspect="1"/>
            </p:cNvPicPr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1573009" y="2441377"/>
              <a:ext cx="864726" cy="647700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2454533" y="2603500"/>
              <a:ext cx="8479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srgbClr val="FF0000"/>
                  </a:solidFill>
                </a:rPr>
                <a:t>vimentin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901700" y="3879714"/>
            <a:ext cx="3225800" cy="1703021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5022251" y="4116281"/>
            <a:ext cx="3019944" cy="1801919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47654" y="1202775"/>
            <a:ext cx="106291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scrambled</a:t>
            </a:r>
          </a:p>
          <a:p>
            <a:r>
              <a:rPr lang="en-US" sz="1600" b="1" dirty="0" err="1" smtClean="0">
                <a:latin typeface="Calibri"/>
                <a:cs typeface="Calibri"/>
              </a:rPr>
              <a:t>shRNA</a:t>
            </a:r>
            <a:endParaRPr lang="en-US" sz="1600" b="1" dirty="0">
              <a:latin typeface="Calibri"/>
              <a:cs typeface="Calibri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237705" y="4526865"/>
          <a:ext cx="2641405" cy="198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346861" y="6323474"/>
            <a:ext cx="111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S3.  </a:t>
            </a:r>
            <a:endParaRPr lang="en-US" b="1" dirty="0"/>
          </a:p>
        </p:txBody>
      </p:sp>
      <p:pic>
        <p:nvPicPr>
          <p:cNvPr id="13" name="Picture 2" descr="C:\Users\Benjamin\Desktop\GRHL2 paper\GRHL2 data\3d culture matrigel hter pm and grhl2\grhl2.jpg"/>
          <p:cNvPicPr preferRelativeResize="0">
            <a:picLocks noChangeArrowheads="1"/>
          </p:cNvPicPr>
          <p:nvPr/>
        </p:nvPicPr>
        <p:blipFill>
          <a:blip r:embed="rId3">
            <a:lum bright="-17000" contrast="30000"/>
          </a:blip>
          <a:srcRect t="43868" r="49245" b="18196"/>
          <a:stretch>
            <a:fillRect/>
          </a:stretch>
        </p:blipFill>
        <p:spPr bwMode="auto">
          <a:xfrm>
            <a:off x="3552945" y="2414601"/>
            <a:ext cx="2368296" cy="211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C:\Users\Benjamin\Desktop\pmig 2.jpg"/>
          <p:cNvPicPr preferRelativeResize="0">
            <a:picLocks noChangeArrowheads="1"/>
          </p:cNvPicPr>
          <p:nvPr/>
        </p:nvPicPr>
        <p:blipFill>
          <a:blip r:embed="rId4">
            <a:lum bright="-17000" contrast="30000"/>
          </a:blip>
          <a:srcRect l="23061" t="50208" r="26183" b="11857"/>
          <a:stretch>
            <a:fillRect/>
          </a:stretch>
        </p:blipFill>
        <p:spPr bwMode="auto">
          <a:xfrm>
            <a:off x="3552945" y="260842"/>
            <a:ext cx="2368296" cy="211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027243" y="1202775"/>
            <a:ext cx="7341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vector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498236" y="3157703"/>
            <a:ext cx="7617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GRHL2</a:t>
            </a:r>
          </a:p>
          <a:p>
            <a:r>
              <a:rPr lang="en-US" sz="1600" b="1" dirty="0" err="1" smtClean="0"/>
              <a:t>shRNA</a:t>
            </a:r>
            <a:endParaRPr lang="en-US" sz="1600" b="1" dirty="0"/>
          </a:p>
        </p:txBody>
      </p:sp>
      <p:graphicFrame>
        <p:nvGraphicFramePr>
          <p:cNvPr id="18" name="Chart 17"/>
          <p:cNvGraphicFramePr>
            <a:graphicFrameLocks/>
          </p:cNvGraphicFramePr>
          <p:nvPr/>
        </p:nvGraphicFramePr>
        <p:xfrm>
          <a:off x="3410565" y="4232264"/>
          <a:ext cx="2616678" cy="2625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1" name="Picture 7" descr="C:\Users\Benjamin\Desktop\GRHL2 paper\GRHL2 data\3d culture matrigel + TGF beta 11-28-11\bwc-76-3.jpg"/>
          <p:cNvPicPr preferRelativeResize="0">
            <a:picLocks noChangeArrowheads="1"/>
          </p:cNvPicPr>
          <p:nvPr/>
        </p:nvPicPr>
        <p:blipFill>
          <a:blip r:embed="rId6">
            <a:lum bright="15000" contrast="59000"/>
          </a:blip>
          <a:srcRect l="21282" t="22965" r="31103" b="25894"/>
          <a:stretch>
            <a:fillRect/>
          </a:stretch>
        </p:blipFill>
        <p:spPr bwMode="auto">
          <a:xfrm>
            <a:off x="44372" y="2413031"/>
            <a:ext cx="2322424" cy="2113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 descr="C:\Users\Benjamin\Desktop\GRHL2 paper\GRHL2 data\3d culture matrigel + TGF beta 11-28-11\bwc-75-3.jpg"/>
          <p:cNvPicPr preferRelativeResize="0">
            <a:picLocks noChangeArrowheads="1"/>
          </p:cNvPicPr>
          <p:nvPr/>
        </p:nvPicPr>
        <p:blipFill>
          <a:blip r:embed="rId7">
            <a:lum bright="15000" contrast="59000"/>
          </a:blip>
          <a:srcRect l="20000" t="37375" r="20000"/>
          <a:stretch>
            <a:fillRect/>
          </a:stretch>
        </p:blipFill>
        <p:spPr bwMode="auto">
          <a:xfrm>
            <a:off x="44220" y="260842"/>
            <a:ext cx="2322576" cy="211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6070259" y="3157703"/>
            <a:ext cx="751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GRHL2</a:t>
            </a:r>
            <a:endParaRPr lang="en-US" sz="1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39508" y="6286500"/>
            <a:ext cx="111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S4.  </a:t>
            </a:r>
            <a:endParaRPr lang="en-US" b="1" dirty="0"/>
          </a:p>
        </p:txBody>
      </p:sp>
      <p:grpSp>
        <p:nvGrpSpPr>
          <p:cNvPr id="22" name="Group 47"/>
          <p:cNvGrpSpPr/>
          <p:nvPr/>
        </p:nvGrpSpPr>
        <p:grpSpPr>
          <a:xfrm>
            <a:off x="5398532" y="941507"/>
            <a:ext cx="3385066" cy="3328416"/>
            <a:chOff x="3200400" y="1066800"/>
            <a:chExt cx="3385066" cy="3328416"/>
          </a:xfrm>
        </p:grpSpPr>
        <p:sp>
          <p:nvSpPr>
            <p:cNvPr id="49" name="TextBox 48"/>
            <p:cNvSpPr txBox="1"/>
            <p:nvPr/>
          </p:nvSpPr>
          <p:spPr>
            <a:xfrm>
              <a:off x="3276600" y="2133600"/>
              <a:ext cx="12967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E-</a:t>
              </a:r>
              <a:r>
                <a:rPr lang="en-US" b="1" dirty="0" err="1" smtClean="0"/>
                <a:t>Cadherin</a:t>
              </a:r>
              <a:r>
                <a:rPr lang="en-US" b="1" dirty="0" smtClean="0"/>
                <a:t>-</a:t>
              </a:r>
              <a:endParaRPr lang="en-US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581400" y="1676400"/>
              <a:ext cx="886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shRNA</a:t>
              </a:r>
              <a:r>
                <a:rPr lang="en-US" b="1" dirty="0" smtClean="0"/>
                <a:t>:</a:t>
              </a:r>
              <a:endParaRPr lang="en-US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200400" y="1066800"/>
              <a:ext cx="1260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+mn-lt"/>
                </a:rPr>
                <a:t>LY364947:</a:t>
              </a:r>
              <a:endParaRPr lang="en-US" b="1" dirty="0">
                <a:latin typeface="+mn-lt"/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4419600" y="1447800"/>
              <a:ext cx="1022866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3817579" y="2438400"/>
              <a:ext cx="754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CD44-</a:t>
              </a:r>
              <a:endParaRPr lang="en-US" b="1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657600" y="2819400"/>
              <a:ext cx="884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GRHL2-</a:t>
              </a:r>
              <a:endParaRPr lang="en-US" b="1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276600" y="3200400"/>
              <a:ext cx="1313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N-</a:t>
              </a:r>
              <a:r>
                <a:rPr lang="en-US" b="1" dirty="0" err="1" smtClean="0"/>
                <a:t>cadherin</a:t>
              </a:r>
              <a:r>
                <a:rPr lang="en-US" b="1" dirty="0" smtClean="0"/>
                <a:t>-</a:t>
              </a:r>
              <a:endParaRPr lang="en-US" b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429000" y="3581400"/>
              <a:ext cx="11081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vimentin</a:t>
              </a:r>
              <a:r>
                <a:rPr lang="en-US" b="1" dirty="0" smtClean="0"/>
                <a:t>-</a:t>
              </a:r>
              <a:endParaRPr lang="en-US" b="1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810000" y="4000500"/>
              <a:ext cx="71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ZEB1-</a:t>
              </a:r>
              <a:endParaRPr lang="en-US" b="1" dirty="0"/>
            </a:p>
          </p:txBody>
        </p:sp>
        <p:pic>
          <p:nvPicPr>
            <p:cNvPr id="58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r="64706"/>
            <a:stretch>
              <a:fillRect/>
            </a:stretch>
          </p:blipFill>
          <p:spPr bwMode="auto">
            <a:xfrm>
              <a:off x="4495800" y="2133600"/>
              <a:ext cx="914400" cy="354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9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47059" r="17647"/>
            <a:stretch>
              <a:fillRect/>
            </a:stretch>
          </p:blipFill>
          <p:spPr bwMode="auto">
            <a:xfrm>
              <a:off x="5562600" y="2133600"/>
              <a:ext cx="914400" cy="354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Picture 4"/>
            <p:cNvPicPr preferRelativeResize="0">
              <a:picLocks noChangeArrowheads="1"/>
            </p:cNvPicPr>
            <p:nvPr/>
          </p:nvPicPr>
          <p:blipFill>
            <a:blip r:embed="rId3" cstate="print">
              <a:lum bright="17000" contrast="15000"/>
            </a:blip>
            <a:srcRect r="69444"/>
            <a:stretch>
              <a:fillRect/>
            </a:stretch>
          </p:blipFill>
          <p:spPr bwMode="auto">
            <a:xfrm>
              <a:off x="4495800" y="2514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4"/>
            <p:cNvPicPr preferRelativeResize="0">
              <a:picLocks noChangeArrowheads="1"/>
            </p:cNvPicPr>
            <p:nvPr/>
          </p:nvPicPr>
          <p:blipFill>
            <a:blip r:embed="rId3" cstate="print">
              <a:lum bright="17000" contrast="15000"/>
            </a:blip>
            <a:srcRect l="47222" r="22223"/>
            <a:stretch>
              <a:fillRect/>
            </a:stretch>
          </p:blipFill>
          <p:spPr bwMode="auto">
            <a:xfrm>
              <a:off x="5562600" y="2514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" name="Picture 8"/>
            <p:cNvPicPr preferRelativeResize="0">
              <a:picLocks noChangeArrowheads="1"/>
            </p:cNvPicPr>
            <p:nvPr/>
          </p:nvPicPr>
          <p:blipFill>
            <a:blip r:embed="rId4" cstate="print">
              <a:lum bright="-20000"/>
            </a:blip>
            <a:srcRect r="64912"/>
            <a:stretch>
              <a:fillRect/>
            </a:stretch>
          </p:blipFill>
          <p:spPr bwMode="auto">
            <a:xfrm>
              <a:off x="4495800" y="2895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8"/>
            <p:cNvPicPr preferRelativeResize="0">
              <a:picLocks noChangeArrowheads="1"/>
            </p:cNvPicPr>
            <p:nvPr/>
          </p:nvPicPr>
          <p:blipFill>
            <a:blip r:embed="rId4" cstate="print">
              <a:lum bright="-20000"/>
            </a:blip>
            <a:srcRect l="49707" r="18129"/>
            <a:stretch>
              <a:fillRect/>
            </a:stretch>
          </p:blipFill>
          <p:spPr bwMode="auto">
            <a:xfrm>
              <a:off x="5562600" y="2895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" name="Picture 9"/>
            <p:cNvPicPr preferRelativeResize="0">
              <a:picLocks noChangeArrowheads="1"/>
            </p:cNvPicPr>
            <p:nvPr/>
          </p:nvPicPr>
          <p:blipFill>
            <a:blip r:embed="rId5" cstate="print"/>
            <a:srcRect r="64664"/>
            <a:stretch>
              <a:fillRect/>
            </a:stretch>
          </p:blipFill>
          <p:spPr bwMode="auto">
            <a:xfrm>
              <a:off x="4495800" y="3276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" name="Picture 9"/>
            <p:cNvPicPr preferRelativeResize="0">
              <a:picLocks noChangeArrowheads="1"/>
            </p:cNvPicPr>
            <p:nvPr/>
          </p:nvPicPr>
          <p:blipFill>
            <a:blip r:embed="rId5" cstate="print"/>
            <a:srcRect l="50059" r="17550"/>
            <a:stretch>
              <a:fillRect/>
            </a:stretch>
          </p:blipFill>
          <p:spPr bwMode="auto">
            <a:xfrm>
              <a:off x="5562600" y="3276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6" name="Picture 7"/>
            <p:cNvPicPr preferRelativeResize="0">
              <a:picLocks noChangeArrowheads="1"/>
            </p:cNvPicPr>
            <p:nvPr/>
          </p:nvPicPr>
          <p:blipFill>
            <a:blip r:embed="rId6" cstate="print"/>
            <a:srcRect r="64912"/>
            <a:stretch>
              <a:fillRect/>
            </a:stretch>
          </p:blipFill>
          <p:spPr bwMode="auto">
            <a:xfrm>
              <a:off x="4495800" y="3657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" name="Picture 7"/>
            <p:cNvPicPr preferRelativeResize="0">
              <a:picLocks noChangeArrowheads="1"/>
            </p:cNvPicPr>
            <p:nvPr/>
          </p:nvPicPr>
          <p:blipFill>
            <a:blip r:embed="rId6" cstate="print"/>
            <a:srcRect l="49708" r="15204"/>
            <a:stretch>
              <a:fillRect/>
            </a:stretch>
          </p:blipFill>
          <p:spPr bwMode="auto">
            <a:xfrm>
              <a:off x="5562600" y="3657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Picture 3"/>
            <p:cNvPicPr preferRelativeResize="0">
              <a:picLocks noChangeArrowheads="1"/>
            </p:cNvPicPr>
            <p:nvPr/>
          </p:nvPicPr>
          <p:blipFill>
            <a:blip r:embed="rId7" cstate="print">
              <a:lum bright="28000" contrast="48000"/>
            </a:blip>
            <a:srcRect r="64912"/>
            <a:stretch>
              <a:fillRect/>
            </a:stretch>
          </p:blipFill>
          <p:spPr bwMode="auto">
            <a:xfrm>
              <a:off x="4495800" y="4038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Picture 3"/>
            <p:cNvPicPr preferRelativeResize="0">
              <a:picLocks noChangeArrowheads="1"/>
            </p:cNvPicPr>
            <p:nvPr/>
          </p:nvPicPr>
          <p:blipFill>
            <a:blip r:embed="rId7" cstate="print">
              <a:lum bright="28000" contrast="48000"/>
            </a:blip>
            <a:srcRect l="52632" r="18128"/>
            <a:stretch>
              <a:fillRect/>
            </a:stretch>
          </p:blipFill>
          <p:spPr bwMode="auto">
            <a:xfrm>
              <a:off x="5562600" y="4038600"/>
              <a:ext cx="914400" cy="3566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" name="TextBox 69"/>
            <p:cNvSpPr txBox="1"/>
            <p:nvPr/>
          </p:nvSpPr>
          <p:spPr>
            <a:xfrm rot="5400000">
              <a:off x="4529681" y="1718719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scr</a:t>
              </a:r>
              <a:endParaRPr lang="en-US" b="1" dirty="0"/>
            </a:p>
          </p:txBody>
        </p:sp>
        <p:sp>
          <p:nvSpPr>
            <p:cNvPr id="71" name="TextBox 70"/>
            <p:cNvSpPr txBox="1"/>
            <p:nvPr/>
          </p:nvSpPr>
          <p:spPr>
            <a:xfrm rot="5400000">
              <a:off x="4800932" y="1599868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GRHL2</a:t>
              </a:r>
              <a:endParaRPr lang="en-US" b="1" dirty="0"/>
            </a:p>
          </p:txBody>
        </p:sp>
        <p:sp>
          <p:nvSpPr>
            <p:cNvPr id="72" name="TextBox 71"/>
            <p:cNvSpPr txBox="1"/>
            <p:nvPr/>
          </p:nvSpPr>
          <p:spPr>
            <a:xfrm rot="5400000">
              <a:off x="5596481" y="1718719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scr</a:t>
              </a:r>
              <a:endParaRPr lang="en-US" b="1" dirty="0"/>
            </a:p>
          </p:txBody>
        </p:sp>
        <p:sp>
          <p:nvSpPr>
            <p:cNvPr id="73" name="TextBox 72"/>
            <p:cNvSpPr txBox="1"/>
            <p:nvPr/>
          </p:nvSpPr>
          <p:spPr>
            <a:xfrm rot="5400000">
              <a:off x="5867732" y="1599868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GRHL2</a:t>
              </a:r>
              <a:endParaRPr lang="en-US" b="1" dirty="0"/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5562600" y="1447800"/>
              <a:ext cx="1022866" cy="1588"/>
            </a:xfrm>
            <a:prstGeom prst="line">
              <a:avLst/>
            </a:prstGeom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4800600" y="1066800"/>
              <a:ext cx="255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-</a:t>
              </a:r>
              <a:endParaRPr lang="en-US" b="1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867400" y="10668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+</a:t>
              </a:r>
              <a:endParaRPr lang="en-US" b="1" dirty="0"/>
            </a:p>
          </p:txBody>
        </p:sp>
      </p:grpSp>
      <p:pic>
        <p:nvPicPr>
          <p:cNvPr id="78" name="Picture 2"/>
          <p:cNvPicPr>
            <a:picLocks noChangeAspect="1" noChangeArrowheads="1"/>
          </p:cNvPicPr>
          <p:nvPr/>
        </p:nvPicPr>
        <p:blipFill>
          <a:blip r:embed="rId8" cstate="print">
            <a:lum bright="15000" contrast="26000"/>
          </a:blip>
          <a:srcRect r="66365"/>
          <a:stretch>
            <a:fillRect/>
          </a:stretch>
        </p:blipFill>
        <p:spPr bwMode="auto">
          <a:xfrm>
            <a:off x="6693932" y="4301149"/>
            <a:ext cx="914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8" cstate="print">
            <a:lum bright="15000" contrast="26000"/>
          </a:blip>
          <a:srcRect l="50000" r="20119"/>
          <a:stretch>
            <a:fillRect/>
          </a:stretch>
        </p:blipFill>
        <p:spPr bwMode="auto">
          <a:xfrm>
            <a:off x="7760732" y="4301149"/>
            <a:ext cx="90273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TextBox 80"/>
          <p:cNvSpPr txBox="1"/>
          <p:nvPr/>
        </p:nvSpPr>
        <p:spPr>
          <a:xfrm>
            <a:off x="6131007" y="4362704"/>
            <a:ext cx="579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Akt</a:t>
            </a:r>
            <a:r>
              <a:rPr lang="en-US" b="1" dirty="0" smtClean="0"/>
              <a:t>-</a:t>
            </a:r>
            <a:endParaRPr lang="en-US" b="1" dirty="0"/>
          </a:p>
        </p:txBody>
      </p:sp>
      <p:grpSp>
        <p:nvGrpSpPr>
          <p:cNvPr id="79" name="Group 78"/>
          <p:cNvGrpSpPr/>
          <p:nvPr/>
        </p:nvGrpSpPr>
        <p:grpSpPr>
          <a:xfrm>
            <a:off x="1338202" y="3113159"/>
            <a:ext cx="3315529" cy="1424559"/>
            <a:chOff x="2159203" y="2682439"/>
            <a:chExt cx="3315529" cy="1424559"/>
          </a:xfrm>
        </p:grpSpPr>
        <p:grpSp>
          <p:nvGrpSpPr>
            <p:cNvPr id="9" name="Group 20"/>
            <p:cNvGrpSpPr/>
            <p:nvPr/>
          </p:nvGrpSpPr>
          <p:grpSpPr>
            <a:xfrm>
              <a:off x="2159203" y="2682439"/>
              <a:ext cx="3269628" cy="1424559"/>
              <a:chOff x="2611994" y="2838688"/>
              <a:chExt cx="3269628" cy="1424559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15128" y="3208020"/>
                <a:ext cx="653796" cy="662940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468199" y="3208020"/>
                <a:ext cx="653796" cy="66294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695869" y="3208020"/>
                <a:ext cx="653796" cy="662940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2829977" y="3893915"/>
                <a:ext cx="886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shRNA</a:t>
                </a:r>
                <a:r>
                  <a:rPr lang="en-US" b="1" dirty="0" smtClean="0"/>
                  <a:t>:</a:t>
                </a:r>
                <a:endParaRPr lang="en-US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780539" y="3885448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scr</a:t>
                </a:r>
                <a:endParaRPr lang="en-US" b="1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624634" y="3892307"/>
                <a:ext cx="10065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GRHL2-a</a:t>
                </a:r>
                <a:endParaRPr lang="en-US" b="1" dirty="0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4480897" y="3930229"/>
                <a:ext cx="1400725" cy="1588"/>
              </a:xfrm>
              <a:prstGeom prst="line">
                <a:avLst/>
              </a:prstGeom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/>
              <p:cNvSpPr txBox="1"/>
              <p:nvPr/>
            </p:nvSpPr>
            <p:spPr>
              <a:xfrm>
                <a:off x="2611994" y="2900243"/>
                <a:ext cx="1147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LY364947:</a:t>
                </a:r>
                <a:endParaRPr lang="en-US" b="1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894503" y="283868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-</a:t>
                </a:r>
                <a:endParaRPr lang="en-US" b="1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675639" y="2838688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-</a:t>
                </a:r>
                <a:endParaRPr lang="en-US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396479" y="283868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</p:grpSp>
        <p:sp>
          <p:nvSpPr>
            <p:cNvPr id="77" name="Rectangle 76"/>
            <p:cNvSpPr/>
            <p:nvPr/>
          </p:nvSpPr>
          <p:spPr>
            <a:xfrm>
              <a:off x="2159203" y="2694107"/>
              <a:ext cx="3315529" cy="1404424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277243" y="1041448"/>
            <a:ext cx="3575074" cy="1927257"/>
            <a:chOff x="1899658" y="755182"/>
            <a:chExt cx="3575074" cy="1927257"/>
          </a:xfrm>
        </p:grpSpPr>
        <p:grpSp>
          <p:nvGrpSpPr>
            <p:cNvPr id="21" name="Group 21"/>
            <p:cNvGrpSpPr/>
            <p:nvPr/>
          </p:nvGrpSpPr>
          <p:grpSpPr>
            <a:xfrm>
              <a:off x="1899658" y="755182"/>
              <a:ext cx="3575074" cy="1697514"/>
              <a:chOff x="2293850" y="572175"/>
              <a:chExt cx="3575074" cy="1697514"/>
            </a:xfrm>
          </p:grpSpPr>
          <p:pic>
            <p:nvPicPr>
              <p:cNvPr id="15" name="Picture 2" descr="F:\HMLER shGRHL2 TGFbeta inh\384 10x.jpg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bright="-6000" contrast="62000"/>
              </a:blip>
              <a:srcRect l="58147" t="7246" b="47162"/>
              <a:stretch>
                <a:fillRect/>
              </a:stretch>
            </p:blipFill>
            <p:spPr bwMode="auto">
              <a:xfrm>
                <a:off x="3374399" y="941507"/>
                <a:ext cx="1174750" cy="958850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F:\HMLER shGRHL2 TGFbeta inh\384 + inh 10x.jpg"/>
              <p:cNvPicPr>
                <a:picLocks noChangeAspect="1" noChangeArrowheads="1"/>
              </p:cNvPicPr>
              <p:nvPr/>
            </p:nvPicPr>
            <p:blipFill>
              <a:blip r:embed="rId13" cstate="print">
                <a:lum bright="-6000" contrast="62000"/>
              </a:blip>
              <a:srcRect l="35617" t="12983" r="22527" b="41425"/>
              <a:stretch>
                <a:fillRect/>
              </a:stretch>
            </p:blipFill>
            <p:spPr bwMode="auto">
              <a:xfrm>
                <a:off x="4577875" y="941507"/>
                <a:ext cx="1174750" cy="958850"/>
              </a:xfrm>
              <a:prstGeom prst="rect">
                <a:avLst/>
              </a:prstGeom>
              <a:noFill/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2293850" y="572175"/>
                <a:ext cx="11475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LY364947:</a:t>
                </a:r>
                <a:endParaRPr 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853824" y="572175"/>
                <a:ext cx="158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-</a:t>
                </a:r>
                <a:endParaRPr lang="en-US" b="1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065042" y="572175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441407" y="1900357"/>
                <a:ext cx="24275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smtClean="0"/>
                  <a:t>HMLER+sh-GRHL2 cells</a:t>
                </a:r>
                <a:endParaRPr lang="en-US" b="1" i="1" dirty="0"/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1899658" y="755182"/>
              <a:ext cx="3575074" cy="1927257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Rectangle 83"/>
          <p:cNvSpPr/>
          <p:nvPr/>
        </p:nvSpPr>
        <p:spPr>
          <a:xfrm>
            <a:off x="5398532" y="941507"/>
            <a:ext cx="3542268" cy="4113093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2208444" y="0"/>
            <a:ext cx="3832816" cy="3586544"/>
            <a:chOff x="1752600" y="0"/>
            <a:chExt cx="3832816" cy="3586544"/>
          </a:xfrm>
        </p:grpSpPr>
        <p:grpSp>
          <p:nvGrpSpPr>
            <p:cNvPr id="2" name="Group 66"/>
            <p:cNvGrpSpPr/>
            <p:nvPr/>
          </p:nvGrpSpPr>
          <p:grpSpPr>
            <a:xfrm>
              <a:off x="1752600" y="0"/>
              <a:ext cx="3357710" cy="3586544"/>
              <a:chOff x="1753108" y="230504"/>
              <a:chExt cx="3357710" cy="3586544"/>
            </a:xfrm>
          </p:grpSpPr>
          <p:pic>
            <p:nvPicPr>
              <p:cNvPr id="4" name="Picture 2"/>
              <p:cNvPicPr preferRelativeResize="0">
                <a:picLocks noChangeArrowheads="1"/>
              </p:cNvPicPr>
              <p:nvPr/>
            </p:nvPicPr>
            <p:blipFill>
              <a:blip r:embed="rId2" cstate="print"/>
              <a:srcRect r="48805"/>
              <a:stretch>
                <a:fillRect/>
              </a:stretch>
            </p:blipFill>
            <p:spPr bwMode="auto">
              <a:xfrm>
                <a:off x="2895600" y="1350168"/>
                <a:ext cx="1371600" cy="347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TextBox 4"/>
              <p:cNvSpPr txBox="1">
                <a:spLocks noChangeArrowheads="1"/>
              </p:cNvSpPr>
              <p:nvPr/>
            </p:nvSpPr>
            <p:spPr bwMode="auto">
              <a:xfrm>
                <a:off x="2057400" y="1328308"/>
                <a:ext cx="9144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latin typeface="Calibri" pitchFamily="34" charset="0"/>
                  </a:rPr>
                  <a:t>GRHL2-</a:t>
                </a:r>
                <a:endParaRPr lang="en-US" b="1" dirty="0">
                  <a:latin typeface="Calibri" pitchFamily="34" charset="0"/>
                </a:endParaRPr>
              </a:p>
            </p:txBody>
          </p:sp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r="48815"/>
              <a:stretch>
                <a:fillRect/>
              </a:stretch>
            </p:blipFill>
            <p:spPr bwMode="auto">
              <a:xfrm>
                <a:off x="2895600" y="969168"/>
                <a:ext cx="1371600" cy="3508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5"/>
              <p:cNvPicPr preferRelativeResize="0">
                <a:picLocks noChangeArrowheads="1"/>
              </p:cNvPicPr>
              <p:nvPr/>
            </p:nvPicPr>
            <p:blipFill>
              <a:blip r:embed="rId4" cstate="print"/>
              <a:srcRect r="48805"/>
              <a:stretch>
                <a:fillRect/>
              </a:stretch>
            </p:blipFill>
            <p:spPr bwMode="auto">
              <a:xfrm>
                <a:off x="2895600" y="3100244"/>
                <a:ext cx="1371600" cy="347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6"/>
              <p:cNvPicPr preferRelativeResize="0">
                <a:picLocks noChangeArrowheads="1"/>
              </p:cNvPicPr>
              <p:nvPr/>
            </p:nvPicPr>
            <p:blipFill>
              <a:blip r:embed="rId5" cstate="print"/>
              <a:srcRect r="48805"/>
              <a:stretch>
                <a:fillRect/>
              </a:stretch>
            </p:blipFill>
            <p:spPr bwMode="auto">
              <a:xfrm>
                <a:off x="2895600" y="2057828"/>
                <a:ext cx="1371600" cy="347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7"/>
              <p:cNvPicPr preferRelativeResize="0">
                <a:picLocks noChangeArrowheads="1"/>
              </p:cNvPicPr>
              <p:nvPr/>
            </p:nvPicPr>
            <p:blipFill>
              <a:blip r:embed="rId6" cstate="print"/>
              <a:srcRect r="48824"/>
              <a:stretch>
                <a:fillRect/>
              </a:stretch>
            </p:blipFill>
            <p:spPr bwMode="auto">
              <a:xfrm>
                <a:off x="2896108" y="1697640"/>
                <a:ext cx="1371092" cy="347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8"/>
              <p:cNvPicPr preferRelativeResize="0">
                <a:picLocks noChangeArrowheads="1"/>
              </p:cNvPicPr>
              <p:nvPr/>
            </p:nvPicPr>
            <p:blipFill>
              <a:blip r:embed="rId7" cstate="print"/>
              <a:srcRect r="48824"/>
              <a:stretch>
                <a:fillRect/>
              </a:stretch>
            </p:blipFill>
            <p:spPr bwMode="auto">
              <a:xfrm>
                <a:off x="2896108" y="2752772"/>
                <a:ext cx="1371092" cy="347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Box 11"/>
              <p:cNvSpPr txBox="1">
                <a:spLocks noChangeArrowheads="1"/>
              </p:cNvSpPr>
              <p:nvPr/>
            </p:nvSpPr>
            <p:spPr bwMode="auto">
              <a:xfrm>
                <a:off x="2209800" y="1666080"/>
                <a:ext cx="8382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err="1" smtClean="0">
                    <a:latin typeface="Calibri" pitchFamily="34" charset="0"/>
                  </a:rPr>
                  <a:t>AnkG</a:t>
                </a:r>
                <a:r>
                  <a:rPr lang="en-US" b="1" dirty="0" smtClean="0">
                    <a:latin typeface="Calibri" pitchFamily="34" charset="0"/>
                  </a:rPr>
                  <a:t>-</a:t>
                </a:r>
                <a:endParaRPr lang="en-US" b="1" dirty="0">
                  <a:latin typeface="Calibri" pitchFamily="34" charset="0"/>
                </a:endParaRPr>
              </a:p>
            </p:txBody>
          </p:sp>
          <p:sp>
            <p:nvSpPr>
              <p:cNvPr id="13" name="TextBox 12"/>
              <p:cNvSpPr txBox="1">
                <a:spLocks noChangeArrowheads="1"/>
              </p:cNvSpPr>
              <p:nvPr/>
            </p:nvSpPr>
            <p:spPr bwMode="auto">
              <a:xfrm>
                <a:off x="2209800" y="2035412"/>
                <a:ext cx="8382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E-</a:t>
                </a:r>
                <a:r>
                  <a:rPr lang="en-US" b="1" dirty="0" smtClean="0">
                    <a:latin typeface="Calibri" pitchFamily="34" charset="0"/>
                  </a:rPr>
                  <a:t>cad-</a:t>
                </a:r>
                <a:endParaRPr lang="en-US" b="1" dirty="0">
                  <a:latin typeface="Calibri" pitchFamily="34" charset="0"/>
                </a:endParaRPr>
              </a:p>
            </p:txBody>
          </p:sp>
          <p:sp>
            <p:nvSpPr>
              <p:cNvPr id="14" name="TextBox 13"/>
              <p:cNvSpPr txBox="1">
                <a:spLocks noChangeArrowheads="1"/>
              </p:cNvSpPr>
              <p:nvPr/>
            </p:nvSpPr>
            <p:spPr bwMode="auto">
              <a:xfrm>
                <a:off x="2133600" y="2730356"/>
                <a:ext cx="8382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N-</a:t>
                </a:r>
                <a:r>
                  <a:rPr lang="en-US" b="1" dirty="0" smtClean="0">
                    <a:latin typeface="Calibri" pitchFamily="34" charset="0"/>
                  </a:rPr>
                  <a:t>cad-</a:t>
                </a:r>
                <a:endParaRPr lang="en-US" b="1" dirty="0">
                  <a:latin typeface="Calibri" pitchFamily="34" charset="0"/>
                </a:endParaRPr>
              </a:p>
            </p:txBody>
          </p:sp>
          <p:sp>
            <p:nvSpPr>
              <p:cNvPr id="15" name="TextBox 14"/>
              <p:cNvSpPr txBox="1">
                <a:spLocks noChangeArrowheads="1"/>
              </p:cNvSpPr>
              <p:nvPr/>
            </p:nvSpPr>
            <p:spPr bwMode="auto">
              <a:xfrm>
                <a:off x="1753108" y="3077828"/>
                <a:ext cx="11430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 dirty="0" err="1" smtClean="0">
                    <a:latin typeface="Calibri" pitchFamily="34" charset="0"/>
                  </a:rPr>
                  <a:t>Vimentin</a:t>
                </a:r>
                <a:r>
                  <a:rPr lang="en-US" b="1" dirty="0" smtClean="0">
                    <a:latin typeface="Calibri" pitchFamily="34" charset="0"/>
                  </a:rPr>
                  <a:t>-</a:t>
                </a:r>
                <a:endParaRPr lang="en-US" b="1" dirty="0">
                  <a:latin typeface="Calibri" pitchFamily="34" charset="0"/>
                </a:endParaRPr>
              </a:p>
            </p:txBody>
          </p:sp>
          <p:sp>
            <p:nvSpPr>
              <p:cNvPr id="16" name="TextBox 15"/>
              <p:cNvSpPr txBox="1">
                <a:spLocks noChangeArrowheads="1"/>
              </p:cNvSpPr>
              <p:nvPr/>
            </p:nvSpPr>
            <p:spPr bwMode="auto">
              <a:xfrm>
                <a:off x="2286508" y="3447716"/>
                <a:ext cx="6096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err="1" smtClean="0">
                    <a:latin typeface="Calibri" pitchFamily="34" charset="0"/>
                  </a:rPr>
                  <a:t>Akt</a:t>
                </a:r>
                <a:r>
                  <a:rPr lang="en-US" b="1" dirty="0" smtClean="0">
                    <a:latin typeface="Calibri" pitchFamily="34" charset="0"/>
                  </a:rPr>
                  <a:t>-</a:t>
                </a:r>
                <a:endParaRPr lang="en-US" b="1" dirty="0">
                  <a:latin typeface="Calibri" pitchFamily="34" charset="0"/>
                </a:endParaRPr>
              </a:p>
            </p:txBody>
          </p:sp>
          <p:sp>
            <p:nvSpPr>
              <p:cNvPr id="17" name="TextBox 17"/>
              <p:cNvSpPr txBox="1">
                <a:spLocks noChangeArrowheads="1"/>
              </p:cNvSpPr>
              <p:nvPr/>
            </p:nvSpPr>
            <p:spPr bwMode="auto">
              <a:xfrm>
                <a:off x="2209800" y="958056"/>
                <a:ext cx="8382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Zeb-</a:t>
                </a:r>
                <a:r>
                  <a:rPr lang="en-US" b="1" dirty="0" smtClean="0">
                    <a:latin typeface="Calibri" pitchFamily="34" charset="0"/>
                  </a:rPr>
                  <a:t>1-</a:t>
                </a:r>
                <a:endParaRPr lang="en-US" b="1" dirty="0">
                  <a:latin typeface="Calibri" pitchFamily="34" charset="0"/>
                </a:endParaRPr>
              </a:p>
            </p:txBody>
          </p:sp>
          <p:sp>
            <p:nvSpPr>
              <p:cNvPr id="21" name="TextBox 12"/>
              <p:cNvSpPr txBox="1">
                <a:spLocks noChangeArrowheads="1"/>
              </p:cNvSpPr>
              <p:nvPr/>
            </p:nvSpPr>
            <p:spPr bwMode="auto">
              <a:xfrm>
                <a:off x="2057400" y="2383440"/>
                <a:ext cx="9144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b="1" dirty="0" smtClean="0">
                    <a:latin typeface="Calibri" pitchFamily="34" charset="0"/>
                  </a:rPr>
                  <a:t>CD44S-</a:t>
                </a:r>
                <a:endParaRPr lang="en-US" b="1" dirty="0">
                  <a:latin typeface="Calibri" pitchFamily="34" charset="0"/>
                </a:endParaRPr>
              </a:p>
            </p:txBody>
          </p:sp>
          <p:pic>
            <p:nvPicPr>
              <p:cNvPr id="24" name="Picture 2"/>
              <p:cNvPicPr preferRelativeResize="0">
                <a:picLocks noChangeArrowheads="1"/>
              </p:cNvPicPr>
              <p:nvPr/>
            </p:nvPicPr>
            <p:blipFill>
              <a:blip r:embed="rId8" cstate="print"/>
              <a:srcRect r="48824"/>
              <a:stretch>
                <a:fillRect/>
              </a:stretch>
            </p:blipFill>
            <p:spPr bwMode="auto">
              <a:xfrm>
                <a:off x="2896108" y="2405300"/>
                <a:ext cx="1371092" cy="347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3"/>
              <p:cNvPicPr preferRelativeResize="0">
                <a:picLocks noChangeArrowheads="1"/>
              </p:cNvPicPr>
              <p:nvPr/>
            </p:nvPicPr>
            <p:blipFill>
              <a:blip r:embed="rId9" cstate="print"/>
              <a:srcRect r="48824"/>
              <a:stretch>
                <a:fillRect/>
              </a:stretch>
            </p:blipFill>
            <p:spPr bwMode="auto">
              <a:xfrm>
                <a:off x="2896108" y="3447716"/>
                <a:ext cx="1371092" cy="3474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2057400" y="588724"/>
                <a:ext cx="885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GRHL2:</a:t>
                </a:r>
                <a:endParaRPr lang="en-US" b="1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129214" y="599836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-</a:t>
                </a:r>
                <a:endParaRPr lang="en-US" b="1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821068" y="599836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grpSp>
            <p:nvGrpSpPr>
              <p:cNvPr id="3" name="Group 49"/>
              <p:cNvGrpSpPr/>
              <p:nvPr/>
            </p:nvGrpSpPr>
            <p:grpSpPr>
              <a:xfrm>
                <a:off x="4355168" y="599836"/>
                <a:ext cx="755650" cy="3184240"/>
                <a:chOff x="4355168" y="599836"/>
                <a:chExt cx="755650" cy="3184240"/>
              </a:xfrm>
            </p:grpSpPr>
            <p:pic>
              <p:nvPicPr>
                <p:cNvPr id="34" name="Picture 2"/>
                <p:cNvPicPr preferRelativeResize="0">
                  <a:picLocks noChangeArrowheads="1"/>
                </p:cNvPicPr>
                <p:nvPr/>
              </p:nvPicPr>
              <p:blipFill>
                <a:blip r:embed="rId2" cstate="print"/>
                <a:srcRect l="71814"/>
                <a:stretch>
                  <a:fillRect/>
                </a:stretch>
              </p:blipFill>
              <p:spPr bwMode="auto">
                <a:xfrm>
                  <a:off x="4355168" y="1339056"/>
                  <a:ext cx="755142" cy="3474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l="71801"/>
                <a:stretch>
                  <a:fillRect/>
                </a:stretch>
              </p:blipFill>
              <p:spPr bwMode="auto">
                <a:xfrm>
                  <a:off x="4355168" y="958056"/>
                  <a:ext cx="755650" cy="3508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5"/>
                <p:cNvPicPr preferRelativeResize="0">
                  <a:picLocks noChangeArrowheads="1"/>
                </p:cNvPicPr>
                <p:nvPr/>
              </p:nvPicPr>
              <p:blipFill>
                <a:blip r:embed="rId4" cstate="print"/>
                <a:srcRect l="71814"/>
                <a:stretch>
                  <a:fillRect/>
                </a:stretch>
              </p:blipFill>
              <p:spPr bwMode="auto">
                <a:xfrm>
                  <a:off x="4355168" y="3089132"/>
                  <a:ext cx="755142" cy="3474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6"/>
                <p:cNvPicPr preferRelativeResize="0">
                  <a:picLocks noChangeArrowheads="1"/>
                </p:cNvPicPr>
                <p:nvPr/>
              </p:nvPicPr>
              <p:blipFill>
                <a:blip r:embed="rId5" cstate="print"/>
                <a:srcRect l="71815"/>
                <a:stretch>
                  <a:fillRect/>
                </a:stretch>
              </p:blipFill>
              <p:spPr bwMode="auto">
                <a:xfrm>
                  <a:off x="4355168" y="2046716"/>
                  <a:ext cx="755142" cy="3474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7"/>
                <p:cNvPicPr preferRelativeResize="0">
                  <a:picLocks noChangeArrowheads="1"/>
                </p:cNvPicPr>
                <p:nvPr/>
              </p:nvPicPr>
              <p:blipFill>
                <a:blip r:embed="rId6" cstate="print"/>
                <a:srcRect l="71796"/>
                <a:stretch>
                  <a:fillRect/>
                </a:stretch>
              </p:blipFill>
              <p:spPr bwMode="auto">
                <a:xfrm>
                  <a:off x="4355168" y="1686528"/>
                  <a:ext cx="755650" cy="3474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8"/>
                <p:cNvPicPr preferRelativeResize="0">
                  <a:picLocks noChangeArrowheads="1"/>
                </p:cNvPicPr>
                <p:nvPr/>
              </p:nvPicPr>
              <p:blipFill>
                <a:blip r:embed="rId7" cstate="print"/>
                <a:srcRect l="71796"/>
                <a:stretch>
                  <a:fillRect/>
                </a:stretch>
              </p:blipFill>
              <p:spPr bwMode="auto">
                <a:xfrm>
                  <a:off x="4355168" y="2741660"/>
                  <a:ext cx="755650" cy="3474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2"/>
                <p:cNvPicPr preferRelativeResize="0">
                  <a:picLocks noChangeArrowheads="1"/>
                </p:cNvPicPr>
                <p:nvPr/>
              </p:nvPicPr>
              <p:blipFill>
                <a:blip r:embed="rId8" cstate="print"/>
                <a:srcRect l="71795"/>
                <a:stretch>
                  <a:fillRect/>
                </a:stretch>
              </p:blipFill>
              <p:spPr bwMode="auto">
                <a:xfrm>
                  <a:off x="4355168" y="2394188"/>
                  <a:ext cx="755650" cy="3474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" name="Picture 3"/>
                <p:cNvPicPr preferRelativeResize="0">
                  <a:picLocks noChangeArrowheads="1"/>
                </p:cNvPicPr>
                <p:nvPr/>
              </p:nvPicPr>
              <p:blipFill>
                <a:blip r:embed="rId9" cstate="print"/>
                <a:srcRect l="71795"/>
                <a:stretch>
                  <a:fillRect/>
                </a:stretch>
              </p:blipFill>
              <p:spPr bwMode="auto">
                <a:xfrm>
                  <a:off x="4355168" y="3436604"/>
                  <a:ext cx="755650" cy="34747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" name="TextBox 44"/>
                <p:cNvSpPr txBox="1"/>
                <p:nvPr/>
              </p:nvSpPr>
              <p:spPr>
                <a:xfrm>
                  <a:off x="4583068" y="599836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/>
                    <a:t>+</a:t>
                  </a:r>
                  <a:endParaRPr lang="en-US" b="1" dirty="0"/>
                </a:p>
              </p:txBody>
            </p:sp>
          </p:grpSp>
          <p:sp>
            <p:nvSpPr>
              <p:cNvPr id="46" name="TextBox 45"/>
              <p:cNvSpPr txBox="1"/>
              <p:nvPr/>
            </p:nvSpPr>
            <p:spPr>
              <a:xfrm>
                <a:off x="2209800" y="230504"/>
                <a:ext cx="7176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ZEB1:</a:t>
                </a:r>
                <a:endParaRPr lang="en-US" b="1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129214" y="230504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-</a:t>
                </a:r>
                <a:endParaRPr lang="en-US" b="1" dirty="0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821068" y="230504"/>
                <a:ext cx="2553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-</a:t>
                </a:r>
                <a:endParaRPr lang="en-US" b="1" dirty="0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583068" y="230504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+</a:t>
                </a:r>
                <a:endParaRPr lang="en-US" b="1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4355168" y="969168"/>
                <a:ext cx="755142" cy="281490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895600" y="958056"/>
                <a:ext cx="1371600" cy="28371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1752600" y="0"/>
              <a:ext cx="3832816" cy="3586544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6133" y="3643376"/>
            <a:ext cx="6254333" cy="3286022"/>
            <a:chOff x="3981867" y="3414776"/>
            <a:chExt cx="6254333" cy="3286022"/>
          </a:xfrm>
        </p:grpSpPr>
        <p:sp>
          <p:nvSpPr>
            <p:cNvPr id="23" name="TextBox 22"/>
            <p:cNvSpPr txBox="1"/>
            <p:nvPr/>
          </p:nvSpPr>
          <p:spPr>
            <a:xfrm>
              <a:off x="3981867" y="6331466"/>
              <a:ext cx="105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Figure S5</a:t>
              </a:r>
              <a:endParaRPr lang="en-US" b="1" dirty="0"/>
            </a:p>
          </p:txBody>
        </p:sp>
        <p:grpSp>
          <p:nvGrpSpPr>
            <p:cNvPr id="6" name="Group 54"/>
            <p:cNvGrpSpPr/>
            <p:nvPr/>
          </p:nvGrpSpPr>
          <p:grpSpPr>
            <a:xfrm>
              <a:off x="4042373" y="3414776"/>
              <a:ext cx="5905495" cy="2868168"/>
              <a:chOff x="228600" y="533400"/>
              <a:chExt cx="5905495" cy="2868168"/>
            </a:xfrm>
          </p:grpSpPr>
          <p:pic>
            <p:nvPicPr>
              <p:cNvPr id="56" name="Picture 55"/>
              <p:cNvPicPr preferRelativeResize="0">
                <a:picLocks noChangeAspect="1"/>
              </p:cNvPicPr>
              <p:nvPr/>
            </p:nvPicPr>
            <p:blipFill>
              <a:blip r:embed="rId10">
                <a:lum bright="4000" contrast="26000"/>
              </a:blip>
              <a:stretch>
                <a:fillRect/>
              </a:stretch>
            </p:blipFill>
            <p:spPr>
              <a:xfrm>
                <a:off x="1447800" y="1066800"/>
                <a:ext cx="1485895" cy="1115568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 preferRelativeResize="0">
                <a:picLocks noChangeAspect="1"/>
              </p:cNvPicPr>
              <p:nvPr/>
            </p:nvPicPr>
            <p:blipFill>
              <a:blip r:embed="rId11">
                <a:lum bright="9000" contrast="22000"/>
              </a:blip>
              <a:stretch>
                <a:fillRect/>
              </a:stretch>
            </p:blipFill>
            <p:spPr>
              <a:xfrm>
                <a:off x="1447800" y="2286000"/>
                <a:ext cx="1485895" cy="1115568"/>
              </a:xfrm>
              <a:prstGeom prst="rect">
                <a:avLst/>
              </a:prstGeom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457200" y="1447800"/>
                <a:ext cx="10283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err="1" smtClean="0">
                    <a:solidFill>
                      <a:srgbClr val="008000"/>
                    </a:solidFill>
                  </a:rPr>
                  <a:t>vimentin</a:t>
                </a:r>
                <a:endParaRPr lang="en-US" sz="1600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28600" y="2667000"/>
                <a:ext cx="12450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</a:rPr>
                  <a:t>E-</a:t>
                </a:r>
                <a:r>
                  <a:rPr lang="en-US" sz="1600" b="1" dirty="0" err="1" smtClean="0">
                    <a:solidFill>
                      <a:srgbClr val="FF0000"/>
                    </a:solidFill>
                  </a:rPr>
                  <a:t>cadherin</a:t>
                </a:r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828800" y="762000"/>
                <a:ext cx="8005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vector</a:t>
                </a:r>
                <a:endParaRPr lang="en-US" sz="1600" b="1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352800" y="762000"/>
                <a:ext cx="8800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GRHL2</a:t>
                </a:r>
                <a:endParaRPr lang="en-US" sz="1600" b="1" dirty="0"/>
              </a:p>
            </p:txBody>
          </p:sp>
          <p:pic>
            <p:nvPicPr>
              <p:cNvPr id="62" name="Picture 61"/>
              <p:cNvPicPr preferRelativeResize="0">
                <a:picLocks noChangeAspect="1"/>
              </p:cNvPicPr>
              <p:nvPr/>
            </p:nvPicPr>
            <p:blipFill>
              <a:blip r:embed="rId12">
                <a:lum bright="4000" contrast="26000"/>
              </a:blip>
              <a:stretch>
                <a:fillRect/>
              </a:stretch>
            </p:blipFill>
            <p:spPr>
              <a:xfrm>
                <a:off x="3048000" y="1066800"/>
                <a:ext cx="1485895" cy="1115568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 preferRelativeResize="0">
                <a:picLocks noChangeAspect="1"/>
              </p:cNvPicPr>
              <p:nvPr/>
            </p:nvPicPr>
            <p:blipFill>
              <a:blip r:embed="rId13">
                <a:lum bright="9000" contrast="22000"/>
              </a:blip>
              <a:stretch>
                <a:fillRect/>
              </a:stretch>
            </p:blipFill>
            <p:spPr>
              <a:xfrm>
                <a:off x="3048000" y="2286000"/>
                <a:ext cx="1485895" cy="1115568"/>
              </a:xfrm>
              <a:prstGeom prst="rect">
                <a:avLst/>
              </a:prstGeom>
            </p:spPr>
          </p:pic>
          <p:pic>
            <p:nvPicPr>
              <p:cNvPr id="64" name="Picture 63"/>
              <p:cNvPicPr preferRelativeResize="0">
                <a:picLocks noChangeAspect="1"/>
              </p:cNvPicPr>
              <p:nvPr/>
            </p:nvPicPr>
            <p:blipFill>
              <a:blip r:embed="rId14">
                <a:lum bright="9000" contrast="22000"/>
              </a:blip>
              <a:stretch>
                <a:fillRect/>
              </a:stretch>
            </p:blipFill>
            <p:spPr>
              <a:xfrm>
                <a:off x="4648200" y="2286000"/>
                <a:ext cx="1485895" cy="1115568"/>
              </a:xfrm>
              <a:prstGeom prst="rect">
                <a:avLst/>
              </a:prstGeom>
            </p:spPr>
          </p:pic>
          <p:pic>
            <p:nvPicPr>
              <p:cNvPr id="65" name="Picture 64"/>
              <p:cNvPicPr preferRelativeResize="0">
                <a:picLocks noChangeAspect="1"/>
              </p:cNvPicPr>
              <p:nvPr/>
            </p:nvPicPr>
            <p:blipFill>
              <a:blip r:embed="rId15">
                <a:lum bright="4000" contrast="26000"/>
              </a:blip>
              <a:stretch>
                <a:fillRect/>
              </a:stretch>
            </p:blipFill>
            <p:spPr>
              <a:xfrm>
                <a:off x="4648200" y="1066800"/>
                <a:ext cx="1485895" cy="1115568"/>
              </a:xfrm>
              <a:prstGeom prst="rect">
                <a:avLst/>
              </a:prstGeom>
            </p:spPr>
          </p:pic>
          <p:sp>
            <p:nvSpPr>
              <p:cNvPr id="66" name="TextBox 65"/>
              <p:cNvSpPr txBox="1"/>
              <p:nvPr/>
            </p:nvSpPr>
            <p:spPr>
              <a:xfrm>
                <a:off x="4800600" y="533400"/>
                <a:ext cx="999893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GRHL2+</a:t>
                </a:r>
              </a:p>
              <a:p>
                <a:r>
                  <a:rPr lang="en-US" sz="1600" b="1" dirty="0" smtClean="0"/>
                  <a:t>ZEB1</a:t>
                </a:r>
                <a:endParaRPr lang="en-US" sz="1600" b="1" dirty="0"/>
              </a:p>
            </p:txBody>
          </p:sp>
        </p:grpSp>
        <p:sp>
          <p:nvSpPr>
            <p:cNvPr id="55" name="Rectangle 54"/>
            <p:cNvSpPr/>
            <p:nvPr/>
          </p:nvSpPr>
          <p:spPr>
            <a:xfrm>
              <a:off x="4042373" y="3414776"/>
              <a:ext cx="6193827" cy="291669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522950" y="648866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S6</a:t>
            </a:r>
            <a:endParaRPr lang="en-US" b="1" dirty="0"/>
          </a:p>
        </p:txBody>
      </p:sp>
      <p:grpSp>
        <p:nvGrpSpPr>
          <p:cNvPr id="49" name="Group 48"/>
          <p:cNvGrpSpPr/>
          <p:nvPr/>
        </p:nvGrpSpPr>
        <p:grpSpPr>
          <a:xfrm>
            <a:off x="536694" y="455140"/>
            <a:ext cx="3687703" cy="3396305"/>
            <a:chOff x="1557397" y="597845"/>
            <a:chExt cx="3687703" cy="3396305"/>
          </a:xfrm>
        </p:grpSpPr>
        <p:grpSp>
          <p:nvGrpSpPr>
            <p:cNvPr id="47" name="Group 46"/>
            <p:cNvGrpSpPr/>
            <p:nvPr/>
          </p:nvGrpSpPr>
          <p:grpSpPr>
            <a:xfrm>
              <a:off x="1557397" y="597845"/>
              <a:ext cx="3444865" cy="3192161"/>
              <a:chOff x="1905000" y="1454706"/>
              <a:chExt cx="3444865" cy="3192161"/>
            </a:xfrm>
          </p:grpSpPr>
          <p:sp>
            <p:nvSpPr>
              <p:cNvPr id="3074" name="TextBox 6"/>
              <p:cNvSpPr txBox="1">
                <a:spLocks noChangeArrowheads="1"/>
              </p:cNvSpPr>
              <p:nvPr/>
            </p:nvSpPr>
            <p:spPr bwMode="auto">
              <a:xfrm>
                <a:off x="2667000" y="3586163"/>
                <a:ext cx="1524000" cy="381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  <a:latin typeface="Calibri" charset="0"/>
                  </a:rPr>
                  <a:t>TRIPZ-SCR</a:t>
                </a:r>
              </a:p>
            </p:txBody>
          </p:sp>
          <p:pic>
            <p:nvPicPr>
              <p:cNvPr id="3082" name="Picture 6"/>
              <p:cNvPicPr preferRelativeResize="0">
                <a:picLocks noChangeArrowheads="1"/>
              </p:cNvPicPr>
              <p:nvPr/>
            </p:nvPicPr>
            <p:blipFill>
              <a:blip r:embed="rId3">
                <a:lum bright="-9000" contrast="20000"/>
              </a:blip>
              <a:srcRect/>
              <a:stretch>
                <a:fillRect/>
              </a:stretch>
            </p:blipFill>
            <p:spPr bwMode="auto">
              <a:xfrm>
                <a:off x="3200400" y="2635250"/>
                <a:ext cx="2130552" cy="374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83" name="Picture 7"/>
              <p:cNvPicPr preferRelativeResize="0">
                <a:picLocks noChangeArrowheads="1"/>
              </p:cNvPicPr>
              <p:nvPr/>
            </p:nvPicPr>
            <p:blipFill>
              <a:blip r:embed="rId4">
                <a:lum bright="-9000" contrast="20000"/>
              </a:blip>
              <a:srcRect/>
              <a:stretch>
                <a:fillRect/>
              </a:stretch>
            </p:blipFill>
            <p:spPr bwMode="auto">
              <a:xfrm>
                <a:off x="3200400" y="3052763"/>
                <a:ext cx="2130552" cy="374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84" name="Picture 8"/>
              <p:cNvPicPr preferRelativeResize="0">
                <a:picLocks noChangeArrowheads="1"/>
              </p:cNvPicPr>
              <p:nvPr/>
            </p:nvPicPr>
            <p:blipFill>
              <a:blip r:embed="rId5">
                <a:lum bright="-9000" contrast="20000"/>
              </a:blip>
              <a:srcRect/>
              <a:stretch>
                <a:fillRect/>
              </a:stretch>
            </p:blipFill>
            <p:spPr bwMode="auto">
              <a:xfrm>
                <a:off x="3200400" y="3459163"/>
                <a:ext cx="2130552" cy="374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85" name="Picture 9"/>
              <p:cNvPicPr preferRelativeResize="0">
                <a:picLocks noChangeArrowheads="1"/>
              </p:cNvPicPr>
              <p:nvPr/>
            </p:nvPicPr>
            <p:blipFill>
              <a:blip r:embed="rId6">
                <a:lum bright="-9000" contrast="20000"/>
              </a:blip>
              <a:srcRect/>
              <a:stretch>
                <a:fillRect/>
              </a:stretch>
            </p:blipFill>
            <p:spPr bwMode="auto">
              <a:xfrm>
                <a:off x="3200400" y="1824038"/>
                <a:ext cx="2130552" cy="374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86" name="Picture 10"/>
              <p:cNvPicPr preferRelativeResize="0">
                <a:picLocks noChangeArrowheads="1"/>
              </p:cNvPicPr>
              <p:nvPr/>
            </p:nvPicPr>
            <p:blipFill>
              <a:blip r:embed="rId7">
                <a:lum bright="-9000" contrast="20000"/>
              </a:blip>
              <a:srcRect/>
              <a:stretch>
                <a:fillRect/>
              </a:stretch>
            </p:blipFill>
            <p:spPr bwMode="auto">
              <a:xfrm>
                <a:off x="3200400" y="4271963"/>
                <a:ext cx="2130552" cy="374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89" name="TextBox 21"/>
              <p:cNvSpPr txBox="1">
                <a:spLocks noChangeArrowheads="1"/>
              </p:cNvSpPr>
              <p:nvPr/>
            </p:nvSpPr>
            <p:spPr bwMode="auto">
              <a:xfrm>
                <a:off x="2486380" y="1824038"/>
                <a:ext cx="7620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smtClean="0"/>
                  <a:t>Zeb1-</a:t>
                </a:r>
                <a:endParaRPr lang="en-US" b="1" dirty="0"/>
              </a:p>
            </p:txBody>
          </p:sp>
          <p:sp>
            <p:nvSpPr>
              <p:cNvPr id="3090" name="TextBox 23"/>
              <p:cNvSpPr txBox="1">
                <a:spLocks noChangeArrowheads="1"/>
              </p:cNvSpPr>
              <p:nvPr/>
            </p:nvSpPr>
            <p:spPr bwMode="auto">
              <a:xfrm>
                <a:off x="2495550" y="2594054"/>
                <a:ext cx="12192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err="1" smtClean="0"/>
                  <a:t>AnkG</a:t>
                </a:r>
                <a:r>
                  <a:rPr lang="en-US" b="1" dirty="0"/>
                  <a:t>-</a:t>
                </a:r>
              </a:p>
            </p:txBody>
          </p:sp>
          <p:sp>
            <p:nvSpPr>
              <p:cNvPr id="3091" name="TextBox 24"/>
              <p:cNvSpPr txBox="1">
                <a:spLocks noChangeArrowheads="1"/>
              </p:cNvSpPr>
              <p:nvPr/>
            </p:nvSpPr>
            <p:spPr bwMode="auto">
              <a:xfrm>
                <a:off x="1905000" y="3010154"/>
                <a:ext cx="1524000" cy="369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/>
                  <a:t>N-</a:t>
                </a:r>
                <a:r>
                  <a:rPr lang="en-US" b="1" dirty="0" err="1" smtClean="0"/>
                  <a:t>Cadherin</a:t>
                </a:r>
                <a:r>
                  <a:rPr lang="en-US" b="1" dirty="0"/>
                  <a:t>-</a:t>
                </a:r>
              </a:p>
            </p:txBody>
          </p:sp>
          <p:sp>
            <p:nvSpPr>
              <p:cNvPr id="3092" name="TextBox 25"/>
              <p:cNvSpPr txBox="1">
                <a:spLocks noChangeArrowheads="1"/>
              </p:cNvSpPr>
              <p:nvPr/>
            </p:nvSpPr>
            <p:spPr bwMode="auto">
              <a:xfrm>
                <a:off x="2389242" y="3459163"/>
                <a:ext cx="985838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smtClean="0"/>
                  <a:t>CD44S-</a:t>
                </a:r>
                <a:endParaRPr lang="en-US" b="1" dirty="0"/>
              </a:p>
            </p:txBody>
          </p:sp>
          <p:sp>
            <p:nvSpPr>
              <p:cNvPr id="3093" name="TextBox 26"/>
              <p:cNvSpPr txBox="1">
                <a:spLocks noChangeArrowheads="1"/>
              </p:cNvSpPr>
              <p:nvPr/>
            </p:nvSpPr>
            <p:spPr bwMode="auto">
              <a:xfrm>
                <a:off x="2155880" y="3809206"/>
                <a:ext cx="12192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err="1" smtClean="0"/>
                  <a:t>vimentin</a:t>
                </a:r>
                <a:r>
                  <a:rPr lang="en-US" b="1" dirty="0"/>
                  <a:t>-</a:t>
                </a:r>
              </a:p>
            </p:txBody>
          </p:sp>
          <p:sp>
            <p:nvSpPr>
              <p:cNvPr id="3094" name="TextBox 27"/>
              <p:cNvSpPr txBox="1">
                <a:spLocks noChangeArrowheads="1"/>
              </p:cNvSpPr>
              <p:nvPr/>
            </p:nvSpPr>
            <p:spPr bwMode="auto">
              <a:xfrm>
                <a:off x="1981200" y="2193926"/>
                <a:ext cx="14478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/>
                  <a:t>E-</a:t>
                </a:r>
                <a:r>
                  <a:rPr lang="en-US" b="1" dirty="0" err="1" smtClean="0"/>
                  <a:t>Cadherin</a:t>
                </a:r>
                <a:r>
                  <a:rPr lang="en-US" b="1" dirty="0"/>
                  <a:t>-</a:t>
                </a:r>
              </a:p>
            </p:txBody>
          </p:sp>
          <p:sp>
            <p:nvSpPr>
              <p:cNvPr id="3095" name="TextBox 29"/>
              <p:cNvSpPr txBox="1">
                <a:spLocks noChangeArrowheads="1"/>
              </p:cNvSpPr>
              <p:nvPr/>
            </p:nvSpPr>
            <p:spPr bwMode="auto">
              <a:xfrm>
                <a:off x="2662238" y="4242053"/>
                <a:ext cx="685800" cy="369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 err="1" smtClean="0"/>
                  <a:t>Akt</a:t>
                </a:r>
                <a:r>
                  <a:rPr lang="en-US" b="1" dirty="0"/>
                  <a:t>-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362200" y="1454706"/>
                <a:ext cx="886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shRNA</a:t>
                </a:r>
                <a:r>
                  <a:rPr lang="en-US" b="1" dirty="0" smtClean="0"/>
                  <a:t>:</a:t>
                </a:r>
                <a:endParaRPr lang="en-US" b="1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811704" y="1459468"/>
                <a:ext cx="7679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ZEB1a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572000" y="1459468"/>
                <a:ext cx="7778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ZEB1b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279830" y="1459468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 smtClean="0"/>
                  <a:t>scr</a:t>
                </a:r>
                <a:endParaRPr lang="en-US" b="1" dirty="0"/>
              </a:p>
            </p:txBody>
          </p:sp>
          <p:pic>
            <p:nvPicPr>
              <p:cNvPr id="45" name="Picture 38"/>
              <p:cNvPicPr preferRelativeResize="0">
                <a:picLocks noChangeArrowheads="1"/>
              </p:cNvPicPr>
              <p:nvPr/>
            </p:nvPicPr>
            <p:blipFill>
              <a:blip r:embed="rId8">
                <a:lum bright="2000"/>
              </a:blip>
              <a:srcRect/>
              <a:stretch>
                <a:fillRect/>
              </a:stretch>
            </p:blipFill>
            <p:spPr bwMode="auto">
              <a:xfrm>
                <a:off x="3200400" y="2229177"/>
                <a:ext cx="2133600" cy="374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6" name="Picture 37"/>
              <p:cNvPicPr preferRelativeResize="0">
                <a:picLocks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200400" y="3875161"/>
                <a:ext cx="2130552" cy="3749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8" name="Rectangle 47"/>
            <p:cNvSpPr/>
            <p:nvPr/>
          </p:nvSpPr>
          <p:spPr>
            <a:xfrm>
              <a:off x="1557397" y="597845"/>
              <a:ext cx="3687703" cy="3396305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258030" y="455140"/>
            <a:ext cx="4076700" cy="1407553"/>
            <a:chOff x="5067300" y="2586597"/>
            <a:chExt cx="4076700" cy="1407553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0">
              <a:lum bright="11000" contrast="11000"/>
            </a:blip>
            <a:stretch>
              <a:fillRect/>
            </a:stretch>
          </p:blipFill>
          <p:spPr>
            <a:xfrm>
              <a:off x="6276092" y="2778998"/>
              <a:ext cx="854964" cy="84582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1">
              <a:lum bright="11000" contrast="11000"/>
            </a:blip>
            <a:stretch>
              <a:fillRect/>
            </a:stretch>
          </p:blipFill>
          <p:spPr>
            <a:xfrm>
              <a:off x="7238752" y="2778998"/>
              <a:ext cx="854964" cy="84582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>
              <a:lum bright="11000" contrast="11000"/>
            </a:blip>
            <a:stretch>
              <a:fillRect/>
            </a:stretch>
          </p:blipFill>
          <p:spPr>
            <a:xfrm>
              <a:off x="8182616" y="2778998"/>
              <a:ext cx="854964" cy="84582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5410200" y="3624818"/>
              <a:ext cx="886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shRNA</a:t>
              </a:r>
              <a:r>
                <a:rPr lang="en-US" b="1" dirty="0" smtClean="0"/>
                <a:t>:</a:t>
              </a:r>
              <a:endParaRPr lang="en-US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465068" y="3624818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scr</a:t>
              </a:r>
              <a:endParaRPr lang="en-US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238752" y="3624818"/>
              <a:ext cx="7679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ZEB1a</a:t>
              </a:r>
              <a:endParaRPr lang="en-US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170020" y="3624818"/>
              <a:ext cx="777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ZEB1b</a:t>
              </a:r>
              <a:endParaRPr lang="en-US" b="1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067300" y="2586597"/>
              <a:ext cx="4076700" cy="1407553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828320" y="3890725"/>
            <a:ext cx="7268042" cy="1731962"/>
            <a:chOff x="787574" y="4718606"/>
            <a:chExt cx="7268042" cy="1731962"/>
          </a:xfrm>
        </p:grpSpPr>
        <p:pic>
          <p:nvPicPr>
            <p:cNvPr id="3078" name="Picture 2" descr="C:\Users\Benjamin\Desktop\GRHL2 data\IF 10-28-11 jpegs\4-40x.jpg"/>
            <p:cNvPicPr>
              <a:picLocks noChangeAspect="1" noChangeArrowheads="1"/>
            </p:cNvPicPr>
            <p:nvPr/>
          </p:nvPicPr>
          <p:blipFill>
            <a:blip r:embed="rId13">
              <a:lum bright="54000" contrast="74000"/>
            </a:blip>
            <a:srcRect/>
            <a:stretch>
              <a:fillRect/>
            </a:stretch>
          </p:blipFill>
          <p:spPr bwMode="auto">
            <a:xfrm>
              <a:off x="1714500" y="4756706"/>
              <a:ext cx="1595438" cy="1195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9" name="Picture 3" descr="C:\Users\Benjamin\Desktop\GRHL2 data\IF 10-28-11 jpegs\5-40x.jpg"/>
            <p:cNvPicPr>
              <a:picLocks noChangeAspect="1" noChangeArrowheads="1"/>
            </p:cNvPicPr>
            <p:nvPr/>
          </p:nvPicPr>
          <p:blipFill>
            <a:blip r:embed="rId14">
              <a:lum bright="54000" contrast="74000"/>
            </a:blip>
            <a:srcRect/>
            <a:stretch>
              <a:fillRect/>
            </a:stretch>
          </p:blipFill>
          <p:spPr bwMode="auto">
            <a:xfrm>
              <a:off x="3390900" y="4756706"/>
              <a:ext cx="1600200" cy="1198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0" name="Picture 4" descr="C:\Users\Benjamin\Desktop\GRHL2 data\IF 10-28-11 jpegs\6-40x.jpg"/>
            <p:cNvPicPr>
              <a:picLocks noChangeAspect="1" noChangeArrowheads="1"/>
            </p:cNvPicPr>
            <p:nvPr/>
          </p:nvPicPr>
          <p:blipFill>
            <a:blip r:embed="rId15">
              <a:lum bright="54000" contrast="74000"/>
            </a:blip>
            <a:srcRect/>
            <a:stretch>
              <a:fillRect/>
            </a:stretch>
          </p:blipFill>
          <p:spPr bwMode="auto">
            <a:xfrm>
              <a:off x="5067300" y="4756706"/>
              <a:ext cx="1600200" cy="1198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97" name="TextBox 31"/>
            <p:cNvSpPr txBox="1">
              <a:spLocks noChangeArrowheads="1"/>
            </p:cNvSpPr>
            <p:nvPr/>
          </p:nvSpPr>
          <p:spPr bwMode="auto">
            <a:xfrm>
              <a:off x="6819900" y="5193268"/>
              <a:ext cx="1235716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E-</a:t>
              </a:r>
              <a:r>
                <a:rPr lang="en-US" b="1" dirty="0" err="1" smtClean="0">
                  <a:solidFill>
                    <a:srgbClr val="FF0000"/>
                  </a:solidFill>
                </a:rPr>
                <a:t>cadherin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28320" y="5952093"/>
              <a:ext cx="886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shRNA</a:t>
              </a:r>
              <a:r>
                <a:rPr lang="en-US" b="1" dirty="0" smtClean="0"/>
                <a:t>:</a:t>
              </a:r>
              <a:endParaRPr lang="en-US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230465" y="5952093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scr</a:t>
              </a:r>
              <a:endParaRPr lang="en-US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65954" y="5955268"/>
              <a:ext cx="7679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ZEB1a</a:t>
              </a:r>
              <a:endParaRPr lang="en-US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02355" y="5955268"/>
              <a:ext cx="777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ZEB1b</a:t>
              </a:r>
              <a:endParaRPr lang="en-US" b="1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092956" y="5585936"/>
              <a:ext cx="649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DAPI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787574" y="4718606"/>
              <a:ext cx="7268042" cy="1731962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93239" y="1997082"/>
            <a:ext cx="2268064" cy="1404508"/>
            <a:chOff x="2697761" y="2550075"/>
            <a:chExt cx="2268064" cy="1404508"/>
          </a:xfrm>
        </p:grpSpPr>
        <p:pic>
          <p:nvPicPr>
            <p:cNvPr id="5" name="Picture 4"/>
            <p:cNvPicPr preferRelativeResize="0"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25482" y="2719352"/>
              <a:ext cx="1440343" cy="36933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5400000">
              <a:off x="3407500" y="3340313"/>
              <a:ext cx="8899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/>
                <a:t>NMuMg</a:t>
              </a:r>
              <a:endParaRPr lang="en-US" sz="1600" b="1" dirty="0"/>
            </a:p>
          </p:txBody>
        </p:sp>
        <p:sp>
          <p:nvSpPr>
            <p:cNvPr id="7" name="TextBox 6"/>
            <p:cNvSpPr txBox="1"/>
            <p:nvPr/>
          </p:nvSpPr>
          <p:spPr>
            <a:xfrm rot="5400000">
              <a:off x="4026501" y="3223337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SCP2</a:t>
              </a:r>
              <a:endParaRPr lang="en-US" sz="1600" b="1" dirty="0"/>
            </a:p>
          </p:txBody>
        </p:sp>
        <p:sp>
          <p:nvSpPr>
            <p:cNvPr id="8" name="TextBox 7"/>
            <p:cNvSpPr txBox="1"/>
            <p:nvPr/>
          </p:nvSpPr>
          <p:spPr>
            <a:xfrm rot="5400000">
              <a:off x="4485205" y="3230750"/>
              <a:ext cx="6226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EPH4</a:t>
              </a:r>
              <a:endParaRPr lang="en-US" sz="16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97761" y="2550075"/>
              <a:ext cx="8130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GRHL2-</a:t>
              </a:r>
              <a:endParaRPr lang="en-US" sz="16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62557" y="2844023"/>
              <a:ext cx="5482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 smtClean="0"/>
                <a:t>Akt</a:t>
              </a:r>
              <a:r>
                <a:rPr lang="en-US" sz="1600" b="1" dirty="0" smtClean="0"/>
                <a:t>-</a:t>
              </a:r>
              <a:endParaRPr lang="en-US" sz="1600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25482" y="2719352"/>
              <a:ext cx="1440343" cy="369332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051300" y="585470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S7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221</Words>
  <Application>Microsoft Macintosh PowerPoint</Application>
  <PresentationFormat>On-screen Show (4:3)</PresentationFormat>
  <Paragraphs>118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West Virginia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 Frisch</dc:creator>
  <cp:lastModifiedBy>Steven Frisch</cp:lastModifiedBy>
  <cp:revision>7</cp:revision>
  <dcterms:created xsi:type="dcterms:W3CDTF">2012-02-02T21:34:58Z</dcterms:created>
  <dcterms:modified xsi:type="dcterms:W3CDTF">2012-02-02T22:55:33Z</dcterms:modified>
</cp:coreProperties>
</file>