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7740650" cy="10045700"/>
  <p:notesSz cx="6669088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FF33"/>
    <a:srgbClr val="FF66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1" autoAdjust="0"/>
    <p:restoredTop sz="95276" autoAdjust="0"/>
  </p:normalViewPr>
  <p:slideViewPr>
    <p:cSldViewPr>
      <p:cViewPr>
        <p:scale>
          <a:sx n="160" d="100"/>
          <a:sy n="160" d="100"/>
        </p:scale>
        <p:origin x="-72" y="-72"/>
      </p:cViewPr>
      <p:guideLst>
        <p:guide orient="horz" pos="3164"/>
        <p:guide pos="24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6663" y="0"/>
            <a:ext cx="289083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0EE5C86-FC66-42A8-ABD5-9CE7B108FC21}" type="datetimeFigureOut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6663" y="9429750"/>
            <a:ext cx="2890837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FBA79F4-0221-4E05-8A24-79EF4DAC86B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7148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2255" tIns="46126" rIns="92255" bIns="4612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6663" y="0"/>
            <a:ext cx="2890837" cy="496888"/>
          </a:xfrm>
          <a:prstGeom prst="rect">
            <a:avLst/>
          </a:prstGeom>
        </p:spPr>
        <p:txBody>
          <a:bodyPr vert="horz" lIns="92255" tIns="46126" rIns="92255" bIns="4612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65A7EDEC-FA7F-4795-8908-1B2690AD9818}" type="datetimeFigureOut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901825" y="746125"/>
            <a:ext cx="2865438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55" tIns="46126" rIns="92255" bIns="46126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5637"/>
          </a:xfrm>
          <a:prstGeom prst="rect">
            <a:avLst/>
          </a:prstGeom>
        </p:spPr>
        <p:txBody>
          <a:bodyPr vert="horz" lIns="92255" tIns="46126" rIns="92255" bIns="46126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90838" cy="496888"/>
          </a:xfrm>
          <a:prstGeom prst="rect">
            <a:avLst/>
          </a:prstGeom>
        </p:spPr>
        <p:txBody>
          <a:bodyPr vert="horz" lIns="92255" tIns="46126" rIns="92255" bIns="4612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6663" y="9429750"/>
            <a:ext cx="2890837" cy="496888"/>
          </a:xfrm>
          <a:prstGeom prst="rect">
            <a:avLst/>
          </a:prstGeom>
        </p:spPr>
        <p:txBody>
          <a:bodyPr vert="horz" lIns="92255" tIns="46126" rIns="92255" bIns="4612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D7FED6AC-2A9A-4F6A-9BB0-5C61F9968B6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99697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FCD887-8C0B-492C-A8A1-3D786711E2B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80553" y="3120679"/>
            <a:ext cx="6579553" cy="2153314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61098" y="5692564"/>
            <a:ext cx="5418455" cy="256723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5ACBF-AF14-4C48-B7EC-E3DF42837EE5}" type="datetime1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107B8-ADE6-4A5A-825E-5CE4CC835F6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97D46-6EE6-4C3C-A782-D7DD6B112CD7}" type="datetime1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0ADD8-9D3A-44F2-9A58-6635082793B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750560" y="588325"/>
            <a:ext cx="1474217" cy="125571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27903" y="588325"/>
            <a:ext cx="4293642" cy="125571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3692-7A6C-40EA-AD49-DC8AC9A87940}" type="datetime1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D8EF6-A314-47CA-9D76-0EEBBA66ABC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52F79-C5DA-406B-AF2E-7A699C5A32F8}" type="datetime1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4D4CB-A15A-4894-973F-CE8413B606D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462" y="6455294"/>
            <a:ext cx="6579553" cy="199518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1462" y="4257797"/>
            <a:ext cx="6579553" cy="219749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BD2E6-8890-4178-8750-EEA3D0EB77ED}" type="datetime1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CEDA4-99FF-47CE-B00E-E553E0D05AC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27904" y="3434607"/>
            <a:ext cx="2883930" cy="97108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340843" y="3434607"/>
            <a:ext cx="2883930" cy="97108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A0E9B-4705-4837-9280-E8A3D27A14BB}" type="datetime1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A162C-D9A0-42D8-8C6E-AEEC9C8B655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7033" y="402294"/>
            <a:ext cx="6966585" cy="1674283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7034" y="2248656"/>
            <a:ext cx="3420131" cy="937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87034" y="3185789"/>
            <a:ext cx="3420131" cy="57879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932147" y="2248656"/>
            <a:ext cx="3421475" cy="937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932147" y="3185789"/>
            <a:ext cx="3421475" cy="57879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79725-C35D-4689-B65A-5E1FBC7A734A}" type="datetime1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82815-624E-4028-B14A-9DF569695E3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1B71D-F775-45C2-88C2-C43695D9ACBD}" type="datetime1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0A7-BEDB-4977-B942-2B56734379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7205-7B08-43E2-A3BD-BAE2F8262BC7}" type="datetime1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443D5-0F03-4531-AE6D-F74F5A2D01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7034" y="399968"/>
            <a:ext cx="2546621" cy="17021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26379" y="399974"/>
            <a:ext cx="4327238" cy="85737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7034" y="2102162"/>
            <a:ext cx="2546621" cy="68715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B6092-1D3A-4548-AE89-2207F6346412}" type="datetime1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EA599-CD26-4713-A97A-62E3E8965B5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7222" y="7031990"/>
            <a:ext cx="4644390" cy="8301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17222" y="897602"/>
            <a:ext cx="4644390" cy="602742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17222" y="7862156"/>
            <a:ext cx="4644390" cy="11789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CD5E0-05A5-4BB1-8E3C-5639A9F11E46}" type="datetime1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30C31-3B83-48F4-8DF0-C1FFEB89D60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387350" y="401638"/>
            <a:ext cx="6965950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387350" y="2344738"/>
            <a:ext cx="696595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87350" y="9310688"/>
            <a:ext cx="1806575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8FAE41-F863-40A1-BF1F-37BE2DC95C15}" type="datetime1">
              <a:rPr lang="fr-FR"/>
              <a:pPr>
                <a:defRPr/>
              </a:pPr>
              <a:t>13/12/2011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4775" y="9310688"/>
            <a:ext cx="245110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546725" y="9310688"/>
            <a:ext cx="1806575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60203C-006C-4BBB-86AF-58CAA0270AB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91A21-87CC-4FF3-8032-92717AE9C09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  <p:sp>
        <p:nvSpPr>
          <p:cNvPr id="14" name="ZoneTexte 13"/>
          <p:cNvSpPr txBox="1"/>
          <p:nvPr/>
        </p:nvSpPr>
        <p:spPr bwMode="auto">
          <a:xfrm>
            <a:off x="800100" y="1736702"/>
            <a:ext cx="307777" cy="1645958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 err="1">
                <a:latin typeface="Arial" pitchFamily="34" charset="0"/>
                <a:cs typeface="Arial" pitchFamily="34" charset="0"/>
              </a:rPr>
              <a:t>Frequency</a:t>
            </a:r>
            <a:r>
              <a:rPr lang="fr-FR" sz="800" dirty="0">
                <a:latin typeface="Arial" pitchFamily="34" charset="0"/>
                <a:cs typeface="Arial" pitchFamily="34" charset="0"/>
              </a:rPr>
              <a:t> of </a:t>
            </a:r>
            <a:r>
              <a:rPr lang="fr-FR" sz="800" dirty="0" err="1">
                <a:latin typeface="Arial" pitchFamily="34" charset="0"/>
                <a:cs typeface="Arial" pitchFamily="34" charset="0"/>
              </a:rPr>
              <a:t>Rif</a:t>
            </a:r>
            <a:r>
              <a:rPr lang="fr-FR" sz="800" baseline="30000" dirty="0" err="1">
                <a:latin typeface="Arial" pitchFamily="34" charset="0"/>
                <a:cs typeface="Arial" pitchFamily="34" charset="0"/>
              </a:rPr>
              <a:t>R</a:t>
            </a:r>
            <a:r>
              <a:rPr lang="fr-FR" sz="800" baseline="30000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800" dirty="0">
                <a:latin typeface="Arial" pitchFamily="34" charset="0"/>
                <a:cs typeface="Arial" pitchFamily="34" charset="0"/>
              </a:rPr>
              <a:t>mutants (x 10</a:t>
            </a:r>
            <a:r>
              <a:rPr lang="fr-FR" sz="800" baseline="30000" dirty="0">
                <a:latin typeface="Arial" pitchFamily="34" charset="0"/>
                <a:cs typeface="Arial" pitchFamily="34" charset="0"/>
              </a:rPr>
              <a:t>-9</a:t>
            </a:r>
            <a:r>
              <a:rPr lang="fr-FR" sz="8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5363" name="Rectangle 61"/>
          <p:cNvSpPr>
            <a:spLocks noChangeArrowheads="1"/>
          </p:cNvSpPr>
          <p:nvPr/>
        </p:nvSpPr>
        <p:spPr bwMode="auto">
          <a:xfrm rot="-3209972">
            <a:off x="2449512" y="3716338"/>
            <a:ext cx="8667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" i="1">
                <a:solidFill>
                  <a:srgbClr val="000000"/>
                </a:solidFill>
              </a:rPr>
              <a:t>pBAD24MutH</a:t>
            </a:r>
            <a:endParaRPr lang="fr-FR" sz="800" i="1"/>
          </a:p>
        </p:txBody>
      </p:sp>
      <p:sp>
        <p:nvSpPr>
          <p:cNvPr id="15364" name="Rectangle 61"/>
          <p:cNvSpPr>
            <a:spLocks noChangeArrowheads="1"/>
          </p:cNvSpPr>
          <p:nvPr/>
        </p:nvSpPr>
        <p:spPr bwMode="auto">
          <a:xfrm rot="-3209972">
            <a:off x="1447006" y="3647282"/>
            <a:ext cx="585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 i="1">
                <a:solidFill>
                  <a:srgbClr val="000000"/>
                </a:solidFill>
              </a:rPr>
              <a:t>yfp-mutL</a:t>
            </a:r>
            <a:endParaRPr lang="fr-FR" sz="800" i="1"/>
          </a:p>
        </p:txBody>
      </p:sp>
      <p:sp>
        <p:nvSpPr>
          <p:cNvPr id="15365" name="Rectangle 61"/>
          <p:cNvSpPr>
            <a:spLocks noChangeArrowheads="1"/>
          </p:cNvSpPr>
          <p:nvPr/>
        </p:nvSpPr>
        <p:spPr bwMode="auto">
          <a:xfrm rot="-3209972">
            <a:off x="1893094" y="3644107"/>
            <a:ext cx="585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 i="1">
                <a:solidFill>
                  <a:srgbClr val="000000"/>
                </a:solidFill>
              </a:rPr>
              <a:t>yfp-mutL</a:t>
            </a:r>
            <a:endParaRPr lang="fr-FR" sz="800" i="1"/>
          </a:p>
        </p:txBody>
      </p:sp>
      <p:sp>
        <p:nvSpPr>
          <p:cNvPr id="15366" name="Rectangle 61"/>
          <p:cNvSpPr>
            <a:spLocks noChangeArrowheads="1"/>
          </p:cNvSpPr>
          <p:nvPr/>
        </p:nvSpPr>
        <p:spPr bwMode="auto">
          <a:xfrm rot="-3209972">
            <a:off x="2035969" y="3699669"/>
            <a:ext cx="5699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 i="1">
                <a:solidFill>
                  <a:srgbClr val="000000"/>
                </a:solidFill>
              </a:rPr>
              <a:t>pBAD24</a:t>
            </a:r>
            <a:endParaRPr lang="fr-FR" sz="800" i="1"/>
          </a:p>
        </p:txBody>
      </p:sp>
      <p:sp>
        <p:nvSpPr>
          <p:cNvPr id="15367" name="Rectangle 61"/>
          <p:cNvSpPr>
            <a:spLocks noChangeArrowheads="1"/>
          </p:cNvSpPr>
          <p:nvPr/>
        </p:nvSpPr>
        <p:spPr bwMode="auto">
          <a:xfrm rot="-3209972">
            <a:off x="2419350" y="3662363"/>
            <a:ext cx="584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 i="1">
                <a:solidFill>
                  <a:srgbClr val="000000"/>
                </a:solidFill>
              </a:rPr>
              <a:t>yfp-mutL</a:t>
            </a:r>
            <a:endParaRPr lang="fr-FR" sz="800" i="1"/>
          </a:p>
        </p:txBody>
      </p:sp>
      <p:sp>
        <p:nvSpPr>
          <p:cNvPr id="15368" name="ZoneTexte 31"/>
          <p:cNvSpPr txBox="1">
            <a:spLocks noChangeArrowheads="1"/>
          </p:cNvSpPr>
          <p:nvPr/>
        </p:nvSpPr>
        <p:spPr bwMode="auto">
          <a:xfrm>
            <a:off x="1266825" y="3203575"/>
            <a:ext cx="241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/>
              <a:t>0</a:t>
            </a:r>
            <a:endParaRPr lang="fr-FR" sz="800" baseline="30000"/>
          </a:p>
        </p:txBody>
      </p:sp>
      <p:sp>
        <p:nvSpPr>
          <p:cNvPr id="15369" name="ZoneTexte 31"/>
          <p:cNvSpPr txBox="1">
            <a:spLocks noChangeArrowheads="1"/>
          </p:cNvSpPr>
          <p:nvPr/>
        </p:nvSpPr>
        <p:spPr bwMode="auto">
          <a:xfrm>
            <a:off x="1155700" y="2928938"/>
            <a:ext cx="357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/>
              <a:t>200</a:t>
            </a:r>
            <a:endParaRPr lang="fr-FR" sz="800" baseline="30000"/>
          </a:p>
        </p:txBody>
      </p:sp>
      <p:sp>
        <p:nvSpPr>
          <p:cNvPr id="15370" name="ZoneTexte 31"/>
          <p:cNvSpPr txBox="1">
            <a:spLocks noChangeArrowheads="1"/>
          </p:cNvSpPr>
          <p:nvPr/>
        </p:nvSpPr>
        <p:spPr bwMode="auto">
          <a:xfrm>
            <a:off x="1155700" y="2360613"/>
            <a:ext cx="357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/>
              <a:t>600</a:t>
            </a:r>
            <a:endParaRPr lang="fr-FR" sz="800" baseline="30000"/>
          </a:p>
        </p:txBody>
      </p:sp>
      <p:sp>
        <p:nvSpPr>
          <p:cNvPr id="15371" name="ZoneTexte 31"/>
          <p:cNvSpPr txBox="1">
            <a:spLocks noChangeArrowheads="1"/>
          </p:cNvSpPr>
          <p:nvPr/>
        </p:nvSpPr>
        <p:spPr bwMode="auto">
          <a:xfrm>
            <a:off x="1155700" y="2651125"/>
            <a:ext cx="357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/>
              <a:t>400</a:t>
            </a:r>
            <a:endParaRPr lang="fr-FR" sz="800" baseline="30000"/>
          </a:p>
        </p:txBody>
      </p:sp>
      <p:sp>
        <p:nvSpPr>
          <p:cNvPr id="15372" name="Rectangle 61"/>
          <p:cNvSpPr>
            <a:spLocks noChangeArrowheads="1"/>
          </p:cNvSpPr>
          <p:nvPr/>
        </p:nvSpPr>
        <p:spPr bwMode="auto">
          <a:xfrm rot="-3209972">
            <a:off x="2915444" y="3755232"/>
            <a:ext cx="10683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 i="1">
                <a:solidFill>
                  <a:srgbClr val="000000"/>
                </a:solidFill>
              </a:rPr>
              <a:t>pBAD24MutHE56A</a:t>
            </a:r>
            <a:endParaRPr lang="fr-FR" sz="800" i="1"/>
          </a:p>
        </p:txBody>
      </p:sp>
      <p:sp>
        <p:nvSpPr>
          <p:cNvPr id="15373" name="Rectangle 61"/>
          <p:cNvSpPr>
            <a:spLocks noChangeArrowheads="1"/>
          </p:cNvSpPr>
          <p:nvPr/>
        </p:nvSpPr>
        <p:spPr bwMode="auto">
          <a:xfrm rot="-3209972">
            <a:off x="2973388" y="3662363"/>
            <a:ext cx="584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 i="1">
                <a:solidFill>
                  <a:srgbClr val="000000"/>
                </a:solidFill>
              </a:rPr>
              <a:t>yfp-mutL</a:t>
            </a:r>
            <a:endParaRPr lang="fr-FR" sz="800" i="1"/>
          </a:p>
        </p:txBody>
      </p:sp>
      <p:sp>
        <p:nvSpPr>
          <p:cNvPr id="15374" name="Rectangle 18"/>
          <p:cNvSpPr>
            <a:spLocks noChangeArrowheads="1"/>
          </p:cNvSpPr>
          <p:nvPr/>
        </p:nvSpPr>
        <p:spPr bwMode="auto">
          <a:xfrm>
            <a:off x="941388" y="871538"/>
            <a:ext cx="1236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/>
              <a:t>Figure S1</a:t>
            </a:r>
            <a:endParaRPr lang="en-US"/>
          </a:p>
        </p:txBody>
      </p:sp>
      <p:sp>
        <p:nvSpPr>
          <p:cNvPr id="15375" name="ZoneTexte 19"/>
          <p:cNvSpPr txBox="1">
            <a:spLocks noChangeArrowheads="1"/>
          </p:cNvSpPr>
          <p:nvPr/>
        </p:nvSpPr>
        <p:spPr bwMode="auto">
          <a:xfrm>
            <a:off x="1084263" y="4621213"/>
            <a:ext cx="37861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 b="1"/>
              <a:t>Figure S1</a:t>
            </a:r>
            <a:r>
              <a:rPr lang="en-US" sz="1000" b="1"/>
              <a:t> </a:t>
            </a:r>
            <a:r>
              <a:rPr lang="en-US" sz="1000">
                <a:latin typeface="Times New Roman" pitchFamily="18" charset="0"/>
                <a:cs typeface="Times New Roman" pitchFamily="18" charset="0"/>
              </a:rPr>
              <a:t>The effects of overproducing wild-type MutH or mutant MutHE56A on the frequency of rifampicin resistant mutants, compared to controls. Error bars indicate the standard error of the mean.</a:t>
            </a:r>
          </a:p>
          <a:p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76" name="Image 19" descr="Data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1450" y="1736725"/>
            <a:ext cx="2216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7" name="ZoneTexte 31"/>
          <p:cNvSpPr txBox="1">
            <a:spLocks noChangeArrowheads="1"/>
          </p:cNvSpPr>
          <p:nvPr/>
        </p:nvSpPr>
        <p:spPr bwMode="auto">
          <a:xfrm>
            <a:off x="1155700" y="2087563"/>
            <a:ext cx="357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/>
              <a:t>800</a:t>
            </a:r>
            <a:endParaRPr lang="fr-FR" sz="800" baseline="30000"/>
          </a:p>
        </p:txBody>
      </p:sp>
      <p:sp>
        <p:nvSpPr>
          <p:cNvPr id="15378" name="ZoneTexte 31"/>
          <p:cNvSpPr txBox="1">
            <a:spLocks noChangeArrowheads="1"/>
          </p:cNvSpPr>
          <p:nvPr/>
        </p:nvSpPr>
        <p:spPr bwMode="auto">
          <a:xfrm>
            <a:off x="1116013" y="1808163"/>
            <a:ext cx="4143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800"/>
              <a:t>1000</a:t>
            </a:r>
            <a:endParaRPr lang="fr-FR" sz="800" baseline="30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9398</TotalTime>
  <Words>58</Words>
  <Application>Microsoft Office PowerPoint</Application>
  <PresentationFormat>Custom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Marina</dc:creator>
  <cp:lastModifiedBy>M. Bernardes Silva</cp:lastModifiedBy>
  <cp:revision>502</cp:revision>
  <dcterms:created xsi:type="dcterms:W3CDTF">2009-07-30T13:26:20Z</dcterms:created>
  <dcterms:modified xsi:type="dcterms:W3CDTF">2011-12-13T09:32:52Z</dcterms:modified>
</cp:coreProperties>
</file>