
<file path=[Content_Types].xml><?xml version="1.0" encoding="utf-8"?>
<Types xmlns="http://schemas.openxmlformats.org/package/2006/content-types">
  <Default Extension="xml" ContentType="application/xml"/>
  <Default Extension="jpeg" ContentType="image/jpeg"/>
  <Default Extension="png" ContentType="image/pn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3.xml" ContentType="application/vnd.openxmlformats-officedocument.presentationml.notesSlide+xml"/>
  <Override PartName="/ppt/charts/chart2.xml" ContentType="application/vnd.openxmlformats-officedocument.drawingml.chart+xml"/>
  <Override PartName="/ppt/charts/chart3.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6"/>
  </p:notesMasterIdLst>
  <p:sldIdLst>
    <p:sldId id="257" r:id="rId2"/>
    <p:sldId id="258" r:id="rId3"/>
    <p:sldId id="260" r:id="rId4"/>
    <p:sldId id="259" r:id="rId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ite License" initials="SL" lastIdx="0"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8273" autoAdjust="0"/>
  </p:normalViewPr>
  <p:slideViewPr>
    <p:cSldViewPr snapToGrid="0" snapToObjects="1">
      <p:cViewPr>
        <p:scale>
          <a:sx n="100" d="100"/>
          <a:sy n="100" d="100"/>
        </p:scale>
        <p:origin x="-1456" y="-8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4" Type="http://schemas.openxmlformats.org/officeDocument/2006/relationships/slide" Target="slides/slide3.xml"/><Relationship Id="rId10" Type="http://schemas.openxmlformats.org/officeDocument/2006/relationships/viewProps" Target="viewProps.xml"/><Relationship Id="rId5" Type="http://schemas.openxmlformats.org/officeDocument/2006/relationships/slide" Target="slides/slide4.xml"/><Relationship Id="rId7" Type="http://schemas.openxmlformats.org/officeDocument/2006/relationships/printerSettings" Target="printerSettings/printerSettings1.bin"/><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presProps" Target="presProps.xml"/><Relationship Id="rId3" Type="http://schemas.openxmlformats.org/officeDocument/2006/relationships/slide" Target="slides/slide2.xml"/><Relationship Id="rId6"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2" Type="http://schemas.openxmlformats.org/officeDocument/2006/relationships/oleObject" Target="Macintosh%20HD:Users:diaz:Library:Caches:TemporaryItems:Outlook%20Temp:WGM%20Rev3%20data%5b2%5d.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oleObject" Target="Macintosh%20HD:Users:diaz:Documents:Microsoft%20User%20Data:Saved%20Attachments:WT%20breakdown%5b1%5d.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Macintosh%20HD:Users:diaz:Documents:Microsoft%20User%20Data:Saved%20Attachments:WT%20breakdown%5b1%5d.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a:pPr>
            <a:r>
              <a:rPr lang="en-US"/>
              <a:t>Hprt mutations after UV</a:t>
            </a:r>
          </a:p>
        </c:rich>
      </c:tx>
      <c:layout/>
      <c:overlay val="0"/>
    </c:title>
    <c:autoTitleDeleted val="0"/>
    <c:plotArea>
      <c:layout>
        <c:manualLayout>
          <c:layoutTarget val="inner"/>
          <c:xMode val="edge"/>
          <c:yMode val="edge"/>
          <c:x val="0.115807961504812"/>
          <c:y val="0.194953894152824"/>
          <c:w val="0.684075459317586"/>
          <c:h val="0.556308380188276"/>
        </c:manualLayout>
      </c:layout>
      <c:scatterChart>
        <c:scatterStyle val="lineMarker"/>
        <c:varyColors val="0"/>
        <c:ser>
          <c:idx val="0"/>
          <c:order val="0"/>
          <c:tx>
            <c:v>WT</c:v>
          </c:tx>
          <c:spPr>
            <a:ln w="28575">
              <a:noFill/>
            </a:ln>
          </c:spPr>
          <c:trendline>
            <c:spPr>
              <a:ln>
                <a:solidFill>
                  <a:schemeClr val="accent1"/>
                </a:solidFill>
              </a:ln>
            </c:spPr>
            <c:trendlineType val="linear"/>
            <c:dispRSqr val="0"/>
            <c:dispEq val="0"/>
          </c:trendline>
          <c:xVal>
            <c:numRef>
              <c:f>Sheet1!$E$5:$E$7</c:f>
              <c:numCache>
                <c:formatCode>General</c:formatCode>
                <c:ptCount val="3"/>
                <c:pt idx="0">
                  <c:v>4.0</c:v>
                </c:pt>
                <c:pt idx="1">
                  <c:v>6.0</c:v>
                </c:pt>
                <c:pt idx="2">
                  <c:v>8.0</c:v>
                </c:pt>
              </c:numCache>
            </c:numRef>
          </c:xVal>
          <c:yVal>
            <c:numRef>
              <c:f>Sheet1!$G$5:$G$7</c:f>
              <c:numCache>
                <c:formatCode>General</c:formatCode>
                <c:ptCount val="3"/>
                <c:pt idx="0">
                  <c:v>23.0</c:v>
                </c:pt>
                <c:pt idx="1">
                  <c:v>82.0</c:v>
                </c:pt>
                <c:pt idx="2">
                  <c:v>126.0</c:v>
                </c:pt>
              </c:numCache>
            </c:numRef>
          </c:yVal>
          <c:smooth val="0"/>
        </c:ser>
        <c:ser>
          <c:idx val="1"/>
          <c:order val="1"/>
          <c:tx>
            <c:v>Rev3</c:v>
          </c:tx>
          <c:spPr>
            <a:ln w="28575">
              <a:noFill/>
            </a:ln>
          </c:spPr>
          <c:trendline>
            <c:spPr>
              <a:ln>
                <a:solidFill>
                  <a:schemeClr val="accent2"/>
                </a:solidFill>
              </a:ln>
            </c:spPr>
            <c:trendlineType val="linear"/>
            <c:dispRSqr val="0"/>
            <c:dispEq val="0"/>
          </c:trendline>
          <c:xVal>
            <c:numRef>
              <c:f>Sheet1!$E$5:$E$7</c:f>
              <c:numCache>
                <c:formatCode>General</c:formatCode>
                <c:ptCount val="3"/>
                <c:pt idx="0">
                  <c:v>4.0</c:v>
                </c:pt>
                <c:pt idx="1">
                  <c:v>6.0</c:v>
                </c:pt>
                <c:pt idx="2">
                  <c:v>8.0</c:v>
                </c:pt>
              </c:numCache>
            </c:numRef>
          </c:xVal>
          <c:yVal>
            <c:numRef>
              <c:f>Sheet1!$I$5:$I$7</c:f>
              <c:numCache>
                <c:formatCode>General</c:formatCode>
                <c:ptCount val="3"/>
                <c:pt idx="0">
                  <c:v>8.0</c:v>
                </c:pt>
                <c:pt idx="1">
                  <c:v>12.0</c:v>
                </c:pt>
                <c:pt idx="2">
                  <c:v>22.0</c:v>
                </c:pt>
              </c:numCache>
            </c:numRef>
          </c:yVal>
          <c:smooth val="0"/>
        </c:ser>
        <c:dLbls>
          <c:showLegendKey val="0"/>
          <c:showVal val="0"/>
          <c:showCatName val="0"/>
          <c:showSerName val="0"/>
          <c:showPercent val="0"/>
          <c:showBubbleSize val="0"/>
        </c:dLbls>
        <c:axId val="604154504"/>
        <c:axId val="604156280"/>
      </c:scatterChart>
      <c:valAx>
        <c:axId val="604154504"/>
        <c:scaling>
          <c:orientation val="minMax"/>
          <c:max val="12.0"/>
        </c:scaling>
        <c:delete val="0"/>
        <c:axPos val="b"/>
        <c:title>
          <c:tx>
            <c:rich>
              <a:bodyPr/>
              <a:lstStyle/>
              <a:p>
                <a:pPr>
                  <a:defRPr/>
                </a:pPr>
                <a:r>
                  <a:rPr lang="en-US"/>
                  <a:t>UV Dose (J/m^2)</a:t>
                </a:r>
              </a:p>
            </c:rich>
          </c:tx>
          <c:layout/>
          <c:overlay val="0"/>
        </c:title>
        <c:numFmt formatCode="General" sourceLinked="1"/>
        <c:majorTickMark val="out"/>
        <c:minorTickMark val="none"/>
        <c:tickLblPos val="nextTo"/>
        <c:crossAx val="604156280"/>
        <c:crosses val="autoZero"/>
        <c:crossBetween val="midCat"/>
      </c:valAx>
      <c:valAx>
        <c:axId val="604156280"/>
        <c:scaling>
          <c:orientation val="minMax"/>
        </c:scaling>
        <c:delete val="0"/>
        <c:axPos val="l"/>
        <c:majorGridlines/>
        <c:title>
          <c:tx>
            <c:rich>
              <a:bodyPr rot="-5400000" vert="horz"/>
              <a:lstStyle/>
              <a:p>
                <a:pPr>
                  <a:defRPr/>
                </a:pPr>
                <a:r>
                  <a:rPr lang="en-US"/>
                  <a:t>TGR Clones per 106 Clonable Cells</a:t>
                </a:r>
              </a:p>
            </c:rich>
          </c:tx>
          <c:layout>
            <c:manualLayout>
              <c:xMode val="edge"/>
              <c:yMode val="edge"/>
              <c:x val="0.00277777777777778"/>
              <c:y val="0.194953894152824"/>
            </c:manualLayout>
          </c:layout>
          <c:overlay val="0"/>
        </c:title>
        <c:numFmt formatCode="General" sourceLinked="1"/>
        <c:majorTickMark val="out"/>
        <c:minorTickMark val="none"/>
        <c:tickLblPos val="nextTo"/>
        <c:crossAx val="604154504"/>
        <c:crosses val="autoZero"/>
        <c:crossBetween val="midCat"/>
      </c:valAx>
    </c:plotArea>
    <c:legend>
      <c:legendPos val="r"/>
      <c:legendEntry>
        <c:idx val="2"/>
        <c:delete val="1"/>
      </c:legendEntry>
      <c:legendEntry>
        <c:idx val="3"/>
        <c:delete val="1"/>
      </c:legendEntry>
      <c:layout>
        <c:manualLayout>
          <c:xMode val="edge"/>
          <c:yMode val="edge"/>
          <c:x val="0.715199360291617"/>
          <c:y val="0.0159089270467697"/>
          <c:w val="0.179722633322986"/>
          <c:h val="0.133828669006736"/>
        </c:manualLayout>
      </c:layout>
      <c:overlay val="0"/>
      <c:txPr>
        <a:bodyPr/>
        <a:lstStyle/>
        <a:p>
          <a:pPr>
            <a:defRPr sz="900"/>
          </a:pPr>
          <a:endParaRPr lang="en-US"/>
        </a:p>
      </c:txPr>
    </c:legend>
    <c:plotVisOnly val="1"/>
    <c:dispBlanksAs val="gap"/>
    <c:showDLblsOverMax val="0"/>
  </c:chart>
  <c:txPr>
    <a:bodyPr/>
    <a:lstStyle/>
    <a:p>
      <a:pPr>
        <a:defRPr sz="800">
          <a:latin typeface="Helvetica"/>
          <a:cs typeface="Helvetica"/>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Sheet1!$P$20</c:f>
              <c:strCache>
                <c:ptCount val="1"/>
                <c:pt idx="0">
                  <c:v>wt</c:v>
                </c:pt>
              </c:strCache>
            </c:strRef>
          </c:tx>
          <c:spPr>
            <a:solidFill>
              <a:schemeClr val="tx1"/>
            </a:solidFill>
            <a:ln>
              <a:solidFill>
                <a:schemeClr val="tx1"/>
              </a:solidFill>
            </a:ln>
          </c:spPr>
          <c:invertIfNegative val="0"/>
          <c:cat>
            <c:strRef>
              <c:f>Sheet1!$N$21:$N$31</c:f>
              <c:strCache>
                <c:ptCount val="11"/>
                <c:pt idx="0">
                  <c:v>0</c:v>
                </c:pt>
                <c:pt idx="1">
                  <c:v>1</c:v>
                </c:pt>
                <c:pt idx="2">
                  <c:v>2</c:v>
                </c:pt>
                <c:pt idx="3">
                  <c:v>3</c:v>
                </c:pt>
                <c:pt idx="4">
                  <c:v>4</c:v>
                </c:pt>
                <c:pt idx="5">
                  <c:v>5</c:v>
                </c:pt>
                <c:pt idx="6">
                  <c:v>6</c:v>
                </c:pt>
                <c:pt idx="7">
                  <c:v>7</c:v>
                </c:pt>
                <c:pt idx="8">
                  <c:v>8</c:v>
                </c:pt>
                <c:pt idx="9">
                  <c:v>9</c:v>
                </c:pt>
                <c:pt idx="10">
                  <c:v>10+</c:v>
                </c:pt>
              </c:strCache>
            </c:strRef>
          </c:cat>
          <c:val>
            <c:numRef>
              <c:f>Sheet1!$P$21:$P$31</c:f>
              <c:numCache>
                <c:formatCode>General</c:formatCode>
                <c:ptCount val="11"/>
                <c:pt idx="0">
                  <c:v>3.0</c:v>
                </c:pt>
                <c:pt idx="1">
                  <c:v>9.0</c:v>
                </c:pt>
                <c:pt idx="2">
                  <c:v>12.5</c:v>
                </c:pt>
                <c:pt idx="3">
                  <c:v>25.0</c:v>
                </c:pt>
                <c:pt idx="4">
                  <c:v>16.0</c:v>
                </c:pt>
                <c:pt idx="5">
                  <c:v>12.5</c:v>
                </c:pt>
                <c:pt idx="6">
                  <c:v>6.0</c:v>
                </c:pt>
                <c:pt idx="7">
                  <c:v>12.5</c:v>
                </c:pt>
                <c:pt idx="8">
                  <c:v>0.0</c:v>
                </c:pt>
                <c:pt idx="9">
                  <c:v>3.0</c:v>
                </c:pt>
                <c:pt idx="10">
                  <c:v>0.0</c:v>
                </c:pt>
              </c:numCache>
            </c:numRef>
          </c:val>
        </c:ser>
        <c:dLbls>
          <c:showLegendKey val="0"/>
          <c:showVal val="0"/>
          <c:showCatName val="0"/>
          <c:showSerName val="0"/>
          <c:showPercent val="0"/>
          <c:showBubbleSize val="0"/>
        </c:dLbls>
        <c:gapWidth val="150"/>
        <c:axId val="604950808"/>
        <c:axId val="547894760"/>
      </c:barChart>
      <c:catAx>
        <c:axId val="604950808"/>
        <c:scaling>
          <c:orientation val="minMax"/>
        </c:scaling>
        <c:delete val="0"/>
        <c:axPos val="b"/>
        <c:majorTickMark val="out"/>
        <c:minorTickMark val="none"/>
        <c:tickLblPos val="nextTo"/>
        <c:crossAx val="547894760"/>
        <c:crosses val="autoZero"/>
        <c:auto val="1"/>
        <c:lblAlgn val="ctr"/>
        <c:lblOffset val="100"/>
        <c:noMultiLvlLbl val="0"/>
      </c:catAx>
      <c:valAx>
        <c:axId val="547894760"/>
        <c:scaling>
          <c:orientation val="minMax"/>
        </c:scaling>
        <c:delete val="0"/>
        <c:axPos val="l"/>
        <c:majorGridlines/>
        <c:numFmt formatCode="General" sourceLinked="1"/>
        <c:majorTickMark val="out"/>
        <c:minorTickMark val="none"/>
        <c:tickLblPos val="nextTo"/>
        <c:crossAx val="604950808"/>
        <c:crosses val="autoZero"/>
        <c:crossBetween val="between"/>
      </c:valAx>
    </c:plotArea>
    <c:legend>
      <c:legendPos val="r"/>
      <c:layout>
        <c:manualLayout>
          <c:xMode val="edge"/>
          <c:yMode val="edge"/>
          <c:x val="0.864994328764627"/>
          <c:y val="0.358648623067018"/>
          <c:w val="0.119234560960076"/>
          <c:h val="0.181856729854839"/>
        </c:manualLayout>
      </c:layout>
      <c:overlay val="0"/>
      <c:txPr>
        <a:bodyPr/>
        <a:lstStyle/>
        <a:p>
          <a:pPr>
            <a:defRPr sz="1400"/>
          </a:pPr>
          <a:endParaRPr lang="en-US"/>
        </a:p>
      </c:txPr>
    </c:legend>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8"/>
    </mc:Choice>
    <mc:Fallback>
      <c:style val="18"/>
    </mc:Fallback>
  </mc:AlternateContent>
  <c:chart>
    <c:autoTitleDeleted val="1"/>
    <c:plotArea>
      <c:layout/>
      <c:barChart>
        <c:barDir val="col"/>
        <c:grouping val="clustered"/>
        <c:varyColors val="0"/>
        <c:ser>
          <c:idx val="0"/>
          <c:order val="0"/>
          <c:tx>
            <c:strRef>
              <c:f>Sheet1!$O$20</c:f>
              <c:strCache>
                <c:ptCount val="1"/>
                <c:pt idx="0">
                  <c:v>cd19</c:v>
                </c:pt>
              </c:strCache>
            </c:strRef>
          </c:tx>
          <c:spPr>
            <a:solidFill>
              <a:schemeClr val="tx1"/>
            </a:solidFill>
            <a:ln>
              <a:solidFill>
                <a:schemeClr val="tx1"/>
              </a:solidFill>
            </a:ln>
          </c:spPr>
          <c:invertIfNegative val="0"/>
          <c:cat>
            <c:strRef>
              <c:f>Sheet1!$N$21:$N$31</c:f>
              <c:strCache>
                <c:ptCount val="11"/>
                <c:pt idx="0">
                  <c:v>0</c:v>
                </c:pt>
                <c:pt idx="1">
                  <c:v>1</c:v>
                </c:pt>
                <c:pt idx="2">
                  <c:v>2</c:v>
                </c:pt>
                <c:pt idx="3">
                  <c:v>3</c:v>
                </c:pt>
                <c:pt idx="4">
                  <c:v>4</c:v>
                </c:pt>
                <c:pt idx="5">
                  <c:v>5</c:v>
                </c:pt>
                <c:pt idx="6">
                  <c:v>6</c:v>
                </c:pt>
                <c:pt idx="7">
                  <c:v>7</c:v>
                </c:pt>
                <c:pt idx="8">
                  <c:v>8</c:v>
                </c:pt>
                <c:pt idx="9">
                  <c:v>9</c:v>
                </c:pt>
                <c:pt idx="10">
                  <c:v>10+</c:v>
                </c:pt>
              </c:strCache>
            </c:strRef>
          </c:cat>
          <c:val>
            <c:numRef>
              <c:f>Sheet1!$O$21:$O$31</c:f>
              <c:numCache>
                <c:formatCode>General</c:formatCode>
                <c:ptCount val="11"/>
                <c:pt idx="0">
                  <c:v>3.0</c:v>
                </c:pt>
                <c:pt idx="1">
                  <c:v>3.0</c:v>
                </c:pt>
                <c:pt idx="2">
                  <c:v>14.0</c:v>
                </c:pt>
                <c:pt idx="3">
                  <c:v>7.0</c:v>
                </c:pt>
                <c:pt idx="4">
                  <c:v>16.0</c:v>
                </c:pt>
                <c:pt idx="5">
                  <c:v>22.0</c:v>
                </c:pt>
                <c:pt idx="6">
                  <c:v>19.0</c:v>
                </c:pt>
                <c:pt idx="7">
                  <c:v>2.0</c:v>
                </c:pt>
                <c:pt idx="8">
                  <c:v>7.0</c:v>
                </c:pt>
                <c:pt idx="9">
                  <c:v>2.0</c:v>
                </c:pt>
                <c:pt idx="10">
                  <c:v>5.0</c:v>
                </c:pt>
              </c:numCache>
            </c:numRef>
          </c:val>
        </c:ser>
        <c:dLbls>
          <c:showLegendKey val="0"/>
          <c:showVal val="0"/>
          <c:showCatName val="0"/>
          <c:showSerName val="0"/>
          <c:showPercent val="0"/>
          <c:showBubbleSize val="0"/>
        </c:dLbls>
        <c:gapWidth val="150"/>
        <c:axId val="593498584"/>
        <c:axId val="554173816"/>
      </c:barChart>
      <c:catAx>
        <c:axId val="593498584"/>
        <c:scaling>
          <c:orientation val="minMax"/>
        </c:scaling>
        <c:delete val="0"/>
        <c:axPos val="b"/>
        <c:majorTickMark val="out"/>
        <c:minorTickMark val="none"/>
        <c:tickLblPos val="nextTo"/>
        <c:crossAx val="554173816"/>
        <c:crosses val="autoZero"/>
        <c:auto val="1"/>
        <c:lblAlgn val="ctr"/>
        <c:lblOffset val="100"/>
        <c:noMultiLvlLbl val="0"/>
      </c:catAx>
      <c:valAx>
        <c:axId val="554173816"/>
        <c:scaling>
          <c:orientation val="minMax"/>
        </c:scaling>
        <c:delete val="0"/>
        <c:axPos val="l"/>
        <c:majorGridlines/>
        <c:numFmt formatCode="General" sourceLinked="1"/>
        <c:majorTickMark val="out"/>
        <c:minorTickMark val="none"/>
        <c:tickLblPos val="nextTo"/>
        <c:crossAx val="593498584"/>
        <c:crosses val="autoZero"/>
        <c:crossBetween val="between"/>
      </c:valAx>
    </c:plotArea>
    <c:legend>
      <c:legendPos val="r"/>
      <c:layout/>
      <c:overlay val="0"/>
      <c:txPr>
        <a:bodyPr/>
        <a:lstStyle/>
        <a:p>
          <a:pPr>
            <a:defRPr sz="1400"/>
          </a:pPr>
          <a:endParaRPr lang="en-US"/>
        </a:p>
      </c:txPr>
    </c:legend>
    <c:plotVisOnly val="1"/>
    <c:dispBlanksAs val="gap"/>
    <c:showDLblsOverMax val="0"/>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62EE47-A492-1849-8D82-9054F847A957}" type="datetimeFigureOut">
              <a:rPr lang="en-US" smtClean="0"/>
              <a:t>3/19/12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FC0BC9-B7D2-4644-908B-6B8C234232BE}" type="slidenum">
              <a:rPr lang="en-US" smtClean="0"/>
              <a:t>‹#›</a:t>
            </a:fld>
            <a:endParaRPr lang="en-US"/>
          </a:p>
        </p:txBody>
      </p:sp>
    </p:spTree>
    <p:extLst>
      <p:ext uri="{BB962C8B-B14F-4D97-AF65-F5344CB8AC3E}">
        <p14:creationId xmlns:p14="http://schemas.microsoft.com/office/powerpoint/2010/main" val="193607920"/>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1506"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pPr eaLnBrk="1" hangingPunct="1">
              <a:spcBef>
                <a:spcPct val="0"/>
              </a:spcBef>
            </a:pPr>
            <a:endParaRPr lang="en-US">
              <a:latin typeface="Calibri" charset="0"/>
              <a:ea typeface="ＭＳ Ｐゴシック" charset="0"/>
              <a:cs typeface="ＭＳ Ｐゴシック" charset="0"/>
            </a:endParaRPr>
          </a:p>
        </p:txBody>
      </p:sp>
      <p:sp>
        <p:nvSpPr>
          <p:cNvPr id="21507"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B5E3F082-0C00-AF41-ACD3-0679263347C2}" type="slidenum">
              <a:rPr lang="en-US" sz="1200">
                <a:latin typeface="Calibri" charset="0"/>
              </a:rPr>
              <a:pPr eaLnBrk="1" hangingPunct="1"/>
              <a:t>1</a:t>
            </a:fld>
            <a:endParaRPr lang="en-US" sz="1200">
              <a:latin typeface="Calibri"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3554"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atin typeface="Calibri" charset="0"/>
                <a:ea typeface="ＭＳ Ｐゴシック" charset="0"/>
                <a:cs typeface="ＭＳ Ｐゴシック" charset="0"/>
              </a:rPr>
              <a:t>Supplementary Figure 2. Rev3L2F construct. (</a:t>
            </a:r>
            <a:r>
              <a:rPr lang="en-US" b="1">
                <a:latin typeface="Calibri" charset="0"/>
                <a:ea typeface="ＭＳ Ｐゴシック" charset="0"/>
                <a:cs typeface="ＭＳ Ｐゴシック" charset="0"/>
              </a:rPr>
              <a:t>a</a:t>
            </a:r>
            <a:r>
              <a:rPr lang="en-US">
                <a:latin typeface="Calibri" charset="0"/>
                <a:ea typeface="ＭＳ Ｐゴシック" charset="0"/>
                <a:cs typeface="ＭＳ Ｐゴシック" charset="0"/>
              </a:rPr>
              <a:t>) Schematic showing the introduction, by site directed mutagnesis, of of L 2610 F mutation into exon 25. (</a:t>
            </a:r>
            <a:r>
              <a:rPr lang="en-US" b="1">
                <a:latin typeface="Calibri" charset="0"/>
                <a:ea typeface="ＭＳ Ｐゴシック" charset="0"/>
                <a:cs typeface="ＭＳ Ｐゴシック" charset="0"/>
              </a:rPr>
              <a:t>b</a:t>
            </a:r>
            <a:r>
              <a:rPr lang="en-US">
                <a:latin typeface="Calibri" charset="0"/>
                <a:ea typeface="ＭＳ Ｐゴシック" charset="0"/>
                <a:cs typeface="ＭＳ Ｐゴシック" charset="0"/>
              </a:rPr>
              <a:t>) Rev3 conditional KO Homologous recombination. Primary ES screening was performed with 5</a:t>
            </a:r>
            <a:r>
              <a:rPr lang="ja-JP" altLang="en-US">
                <a:latin typeface="Calibri" charset="0"/>
                <a:ea typeface="ＭＳ Ｐゴシック" charset="0"/>
                <a:cs typeface="ＭＳ Ｐゴシック" charset="0"/>
              </a:rPr>
              <a:t>’</a:t>
            </a:r>
            <a:r>
              <a:rPr lang="en-US" altLang="ja-JP">
                <a:latin typeface="Calibri" charset="0"/>
                <a:ea typeface="ＭＳ Ｐゴシック" charset="0"/>
                <a:cs typeface="ＭＳ Ｐゴシック" charset="0"/>
              </a:rPr>
              <a:t> probe.  30 potential positive clones were identified for the presence of hybridization band corresponding to both the targeted allele and wildtype allele. Six clones (C9, C12, D5, D6, E11 and F2) were selected for ES clone expansion as potential positives. </a:t>
            </a:r>
            <a:endParaRPr lang="en-US">
              <a:latin typeface="Calibri" charset="0"/>
              <a:ea typeface="ＭＳ Ｐゴシック" charset="0"/>
              <a:cs typeface="ＭＳ Ｐゴシック" charset="0"/>
            </a:endParaRPr>
          </a:p>
        </p:txBody>
      </p:sp>
      <p:sp>
        <p:nvSpPr>
          <p:cNvPr id="23555"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A5BD8A91-018B-974B-9BBD-1C8C4E383166}" type="slidenum">
              <a:rPr lang="en-US" sz="1200">
                <a:latin typeface="Calibri" charset="0"/>
              </a:rPr>
              <a:pPr eaLnBrk="1" hangingPunct="1"/>
              <a:t>2</a:t>
            </a:fld>
            <a:endParaRPr lang="en-US" sz="1200">
              <a:latin typeface="Calibri"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25602"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en-US">
              <a:latin typeface="Calibri" charset="0"/>
              <a:ea typeface="ＭＳ Ｐゴシック" charset="0"/>
              <a:cs typeface="ＭＳ Ｐゴシック" charset="0"/>
            </a:endParaRPr>
          </a:p>
        </p:txBody>
      </p:sp>
      <p:sp>
        <p:nvSpPr>
          <p:cNvPr id="25603"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fld id="{DC02590E-18AF-8046-9437-85D557D2D90B}" type="slidenum">
              <a:rPr lang="en-US" sz="1200">
                <a:latin typeface="Calibri" charset="0"/>
              </a:rPr>
              <a:pPr eaLnBrk="1" hangingPunct="1"/>
              <a:t>4</a:t>
            </a:fld>
            <a:endParaRPr lang="en-US" sz="1200">
              <a:latin typeface="Calibri"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5DC0D0-FB6E-CB4C-986B-C3AD3BB8F8DD}" type="datetimeFigureOut">
              <a:rPr lang="en-US" smtClean="0"/>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FC552-5824-BA4B-AEDD-AEADC7EF5D16}" type="slidenum">
              <a:rPr lang="en-US" smtClean="0"/>
              <a:t>‹#›</a:t>
            </a:fld>
            <a:endParaRPr lang="en-US"/>
          </a:p>
        </p:txBody>
      </p:sp>
    </p:spTree>
    <p:extLst>
      <p:ext uri="{BB962C8B-B14F-4D97-AF65-F5344CB8AC3E}">
        <p14:creationId xmlns:p14="http://schemas.microsoft.com/office/powerpoint/2010/main" val="317647843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5DC0D0-FB6E-CB4C-986B-C3AD3BB8F8DD}" type="datetimeFigureOut">
              <a:rPr lang="en-US" smtClean="0"/>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FC552-5824-BA4B-AEDD-AEADC7EF5D16}" type="slidenum">
              <a:rPr lang="en-US" smtClean="0"/>
              <a:t>‹#›</a:t>
            </a:fld>
            <a:endParaRPr lang="en-US"/>
          </a:p>
        </p:txBody>
      </p:sp>
    </p:spTree>
    <p:extLst>
      <p:ext uri="{BB962C8B-B14F-4D97-AF65-F5344CB8AC3E}">
        <p14:creationId xmlns:p14="http://schemas.microsoft.com/office/powerpoint/2010/main" val="31200589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5DC0D0-FB6E-CB4C-986B-C3AD3BB8F8DD}" type="datetimeFigureOut">
              <a:rPr lang="en-US" smtClean="0"/>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FC552-5824-BA4B-AEDD-AEADC7EF5D16}" type="slidenum">
              <a:rPr lang="en-US" smtClean="0"/>
              <a:t>‹#›</a:t>
            </a:fld>
            <a:endParaRPr lang="en-US"/>
          </a:p>
        </p:txBody>
      </p:sp>
    </p:spTree>
    <p:extLst>
      <p:ext uri="{BB962C8B-B14F-4D97-AF65-F5344CB8AC3E}">
        <p14:creationId xmlns:p14="http://schemas.microsoft.com/office/powerpoint/2010/main" val="10562434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5DC0D0-FB6E-CB4C-986B-C3AD3BB8F8DD}" type="datetimeFigureOut">
              <a:rPr lang="en-US" smtClean="0"/>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FC552-5824-BA4B-AEDD-AEADC7EF5D16}" type="slidenum">
              <a:rPr lang="en-US" smtClean="0"/>
              <a:t>‹#›</a:t>
            </a:fld>
            <a:endParaRPr lang="en-US"/>
          </a:p>
        </p:txBody>
      </p:sp>
    </p:spTree>
    <p:extLst>
      <p:ext uri="{BB962C8B-B14F-4D97-AF65-F5344CB8AC3E}">
        <p14:creationId xmlns:p14="http://schemas.microsoft.com/office/powerpoint/2010/main" val="42107504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5DC0D0-FB6E-CB4C-986B-C3AD3BB8F8DD}" type="datetimeFigureOut">
              <a:rPr lang="en-US" smtClean="0"/>
              <a:t>3/19/12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3CFC552-5824-BA4B-AEDD-AEADC7EF5D16}" type="slidenum">
              <a:rPr lang="en-US" smtClean="0"/>
              <a:t>‹#›</a:t>
            </a:fld>
            <a:endParaRPr lang="en-US"/>
          </a:p>
        </p:txBody>
      </p:sp>
    </p:spTree>
    <p:extLst>
      <p:ext uri="{BB962C8B-B14F-4D97-AF65-F5344CB8AC3E}">
        <p14:creationId xmlns:p14="http://schemas.microsoft.com/office/powerpoint/2010/main" val="38736622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5DC0D0-FB6E-CB4C-986B-C3AD3BB8F8DD}" type="datetimeFigureOut">
              <a:rPr lang="en-US" smtClean="0"/>
              <a:t>3/19/12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CFC552-5824-BA4B-AEDD-AEADC7EF5D16}" type="slidenum">
              <a:rPr lang="en-US" smtClean="0"/>
              <a:t>‹#›</a:t>
            </a:fld>
            <a:endParaRPr lang="en-US"/>
          </a:p>
        </p:txBody>
      </p:sp>
    </p:spTree>
    <p:extLst>
      <p:ext uri="{BB962C8B-B14F-4D97-AF65-F5344CB8AC3E}">
        <p14:creationId xmlns:p14="http://schemas.microsoft.com/office/powerpoint/2010/main" val="33178612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5DC0D0-FB6E-CB4C-986B-C3AD3BB8F8DD}" type="datetimeFigureOut">
              <a:rPr lang="en-US" smtClean="0"/>
              <a:t>3/19/12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3CFC552-5824-BA4B-AEDD-AEADC7EF5D16}" type="slidenum">
              <a:rPr lang="en-US" smtClean="0"/>
              <a:t>‹#›</a:t>
            </a:fld>
            <a:endParaRPr lang="en-US"/>
          </a:p>
        </p:txBody>
      </p:sp>
    </p:spTree>
    <p:extLst>
      <p:ext uri="{BB962C8B-B14F-4D97-AF65-F5344CB8AC3E}">
        <p14:creationId xmlns:p14="http://schemas.microsoft.com/office/powerpoint/2010/main" val="20884933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5DC0D0-FB6E-CB4C-986B-C3AD3BB8F8DD}" type="datetimeFigureOut">
              <a:rPr lang="en-US" smtClean="0"/>
              <a:t>3/19/12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3CFC552-5824-BA4B-AEDD-AEADC7EF5D16}" type="slidenum">
              <a:rPr lang="en-US" smtClean="0"/>
              <a:t>‹#›</a:t>
            </a:fld>
            <a:endParaRPr lang="en-US"/>
          </a:p>
        </p:txBody>
      </p:sp>
    </p:spTree>
    <p:extLst>
      <p:ext uri="{BB962C8B-B14F-4D97-AF65-F5344CB8AC3E}">
        <p14:creationId xmlns:p14="http://schemas.microsoft.com/office/powerpoint/2010/main" val="42612748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5DC0D0-FB6E-CB4C-986B-C3AD3BB8F8DD}" type="datetimeFigureOut">
              <a:rPr lang="en-US" smtClean="0"/>
              <a:t>3/19/12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3CFC552-5824-BA4B-AEDD-AEADC7EF5D16}" type="slidenum">
              <a:rPr lang="en-US" smtClean="0"/>
              <a:t>‹#›</a:t>
            </a:fld>
            <a:endParaRPr lang="en-US"/>
          </a:p>
        </p:txBody>
      </p:sp>
    </p:spTree>
    <p:extLst>
      <p:ext uri="{BB962C8B-B14F-4D97-AF65-F5344CB8AC3E}">
        <p14:creationId xmlns:p14="http://schemas.microsoft.com/office/powerpoint/2010/main" val="36772364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5DC0D0-FB6E-CB4C-986B-C3AD3BB8F8DD}" type="datetimeFigureOut">
              <a:rPr lang="en-US" smtClean="0"/>
              <a:t>3/19/12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CFC552-5824-BA4B-AEDD-AEADC7EF5D16}" type="slidenum">
              <a:rPr lang="en-US" smtClean="0"/>
              <a:t>‹#›</a:t>
            </a:fld>
            <a:endParaRPr lang="en-US"/>
          </a:p>
        </p:txBody>
      </p:sp>
    </p:spTree>
    <p:extLst>
      <p:ext uri="{BB962C8B-B14F-4D97-AF65-F5344CB8AC3E}">
        <p14:creationId xmlns:p14="http://schemas.microsoft.com/office/powerpoint/2010/main" val="10227859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5DC0D0-FB6E-CB4C-986B-C3AD3BB8F8DD}" type="datetimeFigureOut">
              <a:rPr lang="en-US" smtClean="0"/>
              <a:t>3/19/12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3CFC552-5824-BA4B-AEDD-AEADC7EF5D16}" type="slidenum">
              <a:rPr lang="en-US" smtClean="0"/>
              <a:t>‹#›</a:t>
            </a:fld>
            <a:endParaRPr lang="en-US"/>
          </a:p>
        </p:txBody>
      </p:sp>
    </p:spTree>
    <p:extLst>
      <p:ext uri="{BB962C8B-B14F-4D97-AF65-F5344CB8AC3E}">
        <p14:creationId xmlns:p14="http://schemas.microsoft.com/office/powerpoint/2010/main" val="221281041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5DC0D0-FB6E-CB4C-986B-C3AD3BB8F8DD}" type="datetimeFigureOut">
              <a:rPr lang="en-US" smtClean="0"/>
              <a:t>3/19/12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CFC552-5824-BA4B-AEDD-AEADC7EF5D16}" type="slidenum">
              <a:rPr lang="en-US" smtClean="0"/>
              <a:t>‹#›</a:t>
            </a:fld>
            <a:endParaRPr lang="en-US"/>
          </a:p>
        </p:txBody>
      </p:sp>
    </p:spTree>
    <p:extLst>
      <p:ext uri="{BB962C8B-B14F-4D97-AF65-F5344CB8AC3E}">
        <p14:creationId xmlns:p14="http://schemas.microsoft.com/office/powerpoint/2010/main" val="214992199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image" Target="../media/image4.jpeg"/><Relationship Id="rId4" Type="http://schemas.openxmlformats.org/officeDocument/2006/relationships/image" Target="../media/image2.png"/><Relationship Id="rId1" Type="http://schemas.openxmlformats.org/officeDocument/2006/relationships/slideLayout" Target="../slideLayouts/slideLayout7.xml"/><Relationship Id="rId2" Type="http://schemas.openxmlformats.org/officeDocument/2006/relationships/notesSlide" Target="../notesSlides/notesSlide1.xml"/><Relationship Id="rId3" Type="http://schemas.openxmlformats.org/officeDocument/2006/relationships/image" Target="../media/image1.png"/><Relationship Id="rId5" Type="http://schemas.openxmlformats.org/officeDocument/2006/relationships/image" Target="../media/image3.png"/></Relationships>
</file>

<file path=ppt/slides/_rels/slide2.xml.rels><?xml version="1.0" encoding="UTF-8" standalone="yes"?>
<Relationships xmlns="http://schemas.openxmlformats.org/package/2006/relationships"><Relationship Id="rId4" Type="http://schemas.openxmlformats.org/officeDocument/2006/relationships/image" Target="../media/image6.jpeg"/><Relationship Id="rId5" Type="http://schemas.openxmlformats.org/officeDocument/2006/relationships/image" Target="../media/image7.png"/><Relationship Id="rId7" Type="http://schemas.openxmlformats.org/officeDocument/2006/relationships/image" Target="../media/image9.jpeg"/><Relationship Id="rId1" Type="http://schemas.openxmlformats.org/officeDocument/2006/relationships/slideLayout" Target="../slideLayouts/slideLayout7.xml"/><Relationship Id="rId2" Type="http://schemas.openxmlformats.org/officeDocument/2006/relationships/notesSlide" Target="../notesSlides/notesSlide2.xml"/><Relationship Id="rId3" Type="http://schemas.openxmlformats.org/officeDocument/2006/relationships/image" Target="../media/image5.jpeg"/><Relationship Id="rId6" Type="http://schemas.openxmlformats.org/officeDocument/2006/relationships/image" Target="../media/image8.jpeg"/></Relationships>
</file>

<file path=ppt/slides/_rels/slide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4" Type="http://schemas.openxmlformats.org/officeDocument/2006/relationships/chart" Target="../charts/chart3.xml"/><Relationship Id="rId1" Type="http://schemas.openxmlformats.org/officeDocument/2006/relationships/slideLayout" Target="../slideLayouts/slideLayout7.xml"/><Relationship Id="rId2" Type="http://schemas.openxmlformats.org/officeDocument/2006/relationships/notesSlide" Target="../notesSlides/notesSlide3.xml"/><Relationship Id="rId3"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Straight Connector 1"/>
          <p:cNvCxnSpPr/>
          <p:nvPr/>
        </p:nvCxnSpPr>
        <p:spPr>
          <a:xfrm flipV="1">
            <a:off x="150813" y="2489200"/>
            <a:ext cx="3419475" cy="1588"/>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 name="Straight Connector 2"/>
          <p:cNvCxnSpPr/>
          <p:nvPr/>
        </p:nvCxnSpPr>
        <p:spPr>
          <a:xfrm flipV="1">
            <a:off x="150813" y="1857375"/>
            <a:ext cx="3419475" cy="0"/>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Straight Connector 3"/>
          <p:cNvCxnSpPr/>
          <p:nvPr/>
        </p:nvCxnSpPr>
        <p:spPr>
          <a:xfrm flipV="1">
            <a:off x="153988" y="1227138"/>
            <a:ext cx="3416300" cy="4762"/>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0484" name="TextBox 4"/>
          <p:cNvSpPr txBox="1">
            <a:spLocks noChangeArrowheads="1"/>
          </p:cNvSpPr>
          <p:nvPr/>
        </p:nvSpPr>
        <p:spPr bwMode="auto">
          <a:xfrm>
            <a:off x="3548063" y="1697924"/>
            <a:ext cx="18272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dirty="0" err="1">
                <a:latin typeface="Helvetica"/>
                <a:cs typeface="Helvetica"/>
              </a:rPr>
              <a:t>Cre</a:t>
            </a:r>
            <a:r>
              <a:rPr lang="en-US" sz="800" dirty="0">
                <a:latin typeface="Helvetica"/>
                <a:cs typeface="Helvetica"/>
              </a:rPr>
              <a:t> electroporation and selection of neo-deleted, exon 28 intact</a:t>
            </a:r>
          </a:p>
        </p:txBody>
      </p:sp>
      <p:sp>
        <p:nvSpPr>
          <p:cNvPr id="6" name="Rectangle 5"/>
          <p:cNvSpPr/>
          <p:nvPr/>
        </p:nvSpPr>
        <p:spPr>
          <a:xfrm>
            <a:off x="219075" y="1054100"/>
            <a:ext cx="460375" cy="33813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25</a:t>
            </a:r>
            <a:endParaRPr lang="en-US" sz="800" dirty="0">
              <a:solidFill>
                <a:schemeClr val="bg1"/>
              </a:solidFill>
              <a:latin typeface="Helvetica"/>
              <a:ea typeface="ＭＳ Ｐゴシック" charset="0"/>
              <a:cs typeface="Helvetica"/>
            </a:endParaRPr>
          </a:p>
        </p:txBody>
      </p:sp>
      <p:sp>
        <p:nvSpPr>
          <p:cNvPr id="7" name="Rectangle 6"/>
          <p:cNvSpPr/>
          <p:nvPr/>
        </p:nvSpPr>
        <p:spPr>
          <a:xfrm>
            <a:off x="1130300" y="1054100"/>
            <a:ext cx="460375" cy="33655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26</a:t>
            </a:r>
            <a:endParaRPr lang="en-US" sz="800" dirty="0">
              <a:solidFill>
                <a:schemeClr val="bg1"/>
              </a:solidFill>
              <a:latin typeface="Helvetica"/>
              <a:ea typeface="ＭＳ Ｐゴシック" charset="0"/>
              <a:cs typeface="Helvetica"/>
            </a:endParaRPr>
          </a:p>
        </p:txBody>
      </p:sp>
      <p:cxnSp>
        <p:nvCxnSpPr>
          <p:cNvPr id="8" name="Straight Arrow Connector 7"/>
          <p:cNvCxnSpPr/>
          <p:nvPr/>
        </p:nvCxnSpPr>
        <p:spPr>
          <a:xfrm>
            <a:off x="708025" y="1231900"/>
            <a:ext cx="342900" cy="1588"/>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9" name="Straight Arrow Connector 8"/>
          <p:cNvCxnSpPr/>
          <p:nvPr/>
        </p:nvCxnSpPr>
        <p:spPr>
          <a:xfrm>
            <a:off x="1574800" y="1231900"/>
            <a:ext cx="342900" cy="1588"/>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sp>
        <p:nvSpPr>
          <p:cNvPr id="10" name="Rectangle 9"/>
          <p:cNvSpPr/>
          <p:nvPr/>
        </p:nvSpPr>
        <p:spPr>
          <a:xfrm>
            <a:off x="2047875" y="1057275"/>
            <a:ext cx="460375" cy="338138"/>
          </a:xfrm>
          <a:prstGeom prst="rect">
            <a:avLst/>
          </a:prstGeom>
          <a:solidFill>
            <a:schemeClr val="tx1">
              <a:lumMod val="50000"/>
              <a:lumOff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Neo</a:t>
            </a:r>
          </a:p>
        </p:txBody>
      </p:sp>
      <p:cxnSp>
        <p:nvCxnSpPr>
          <p:cNvPr id="11" name="Straight Arrow Connector 10"/>
          <p:cNvCxnSpPr/>
          <p:nvPr/>
        </p:nvCxnSpPr>
        <p:spPr>
          <a:xfrm>
            <a:off x="2505075" y="1233488"/>
            <a:ext cx="342900" cy="1587"/>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sp>
        <p:nvSpPr>
          <p:cNvPr id="12" name="Rectangle 11"/>
          <p:cNvSpPr/>
          <p:nvPr/>
        </p:nvSpPr>
        <p:spPr>
          <a:xfrm>
            <a:off x="3001963" y="1057275"/>
            <a:ext cx="460375" cy="338138"/>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27</a:t>
            </a:r>
            <a:endParaRPr lang="en-US" sz="800" dirty="0">
              <a:solidFill>
                <a:schemeClr val="bg1"/>
              </a:solidFill>
              <a:latin typeface="Helvetica"/>
              <a:ea typeface="ＭＳ Ｐゴシック" charset="0"/>
              <a:cs typeface="Helvetica"/>
            </a:endParaRPr>
          </a:p>
        </p:txBody>
      </p:sp>
      <p:sp>
        <p:nvSpPr>
          <p:cNvPr id="13" name="Rectangle 12"/>
          <p:cNvSpPr/>
          <p:nvPr/>
        </p:nvSpPr>
        <p:spPr>
          <a:xfrm>
            <a:off x="219075" y="1682750"/>
            <a:ext cx="460375" cy="33655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25</a:t>
            </a:r>
            <a:endParaRPr lang="en-US" sz="800" dirty="0">
              <a:solidFill>
                <a:schemeClr val="bg1"/>
              </a:solidFill>
              <a:latin typeface="Helvetica"/>
              <a:ea typeface="ＭＳ Ｐゴシック" charset="0"/>
              <a:cs typeface="Helvetica"/>
            </a:endParaRPr>
          </a:p>
        </p:txBody>
      </p:sp>
      <p:sp>
        <p:nvSpPr>
          <p:cNvPr id="14" name="Rectangle 13"/>
          <p:cNvSpPr/>
          <p:nvPr/>
        </p:nvSpPr>
        <p:spPr>
          <a:xfrm>
            <a:off x="1130300" y="1681163"/>
            <a:ext cx="460375" cy="338137"/>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26</a:t>
            </a:r>
            <a:endParaRPr lang="en-US" sz="800" dirty="0">
              <a:solidFill>
                <a:schemeClr val="bg1"/>
              </a:solidFill>
              <a:latin typeface="Helvetica"/>
              <a:ea typeface="ＭＳ Ｐゴシック" charset="0"/>
              <a:cs typeface="Helvetica"/>
            </a:endParaRPr>
          </a:p>
        </p:txBody>
      </p:sp>
      <p:cxnSp>
        <p:nvCxnSpPr>
          <p:cNvPr id="15" name="Straight Arrow Connector 14"/>
          <p:cNvCxnSpPr/>
          <p:nvPr/>
        </p:nvCxnSpPr>
        <p:spPr>
          <a:xfrm>
            <a:off x="708025" y="1860550"/>
            <a:ext cx="342900" cy="1588"/>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16" name="Straight Arrow Connector 15"/>
          <p:cNvCxnSpPr/>
          <p:nvPr/>
        </p:nvCxnSpPr>
        <p:spPr>
          <a:xfrm>
            <a:off x="1574800" y="1858963"/>
            <a:ext cx="342900" cy="1587"/>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sp>
        <p:nvSpPr>
          <p:cNvPr id="17" name="Rectangle 16"/>
          <p:cNvSpPr/>
          <p:nvPr/>
        </p:nvSpPr>
        <p:spPr>
          <a:xfrm>
            <a:off x="2047875" y="1681163"/>
            <a:ext cx="460375" cy="338137"/>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27</a:t>
            </a:r>
            <a:endParaRPr lang="en-US" sz="800" dirty="0">
              <a:solidFill>
                <a:schemeClr val="bg1"/>
              </a:solidFill>
              <a:latin typeface="Helvetica"/>
              <a:ea typeface="ＭＳ Ｐゴシック" charset="0"/>
              <a:cs typeface="Helvetica"/>
            </a:endParaRPr>
          </a:p>
        </p:txBody>
      </p:sp>
      <p:sp>
        <p:nvSpPr>
          <p:cNvPr id="18" name="Rectangle 17"/>
          <p:cNvSpPr/>
          <p:nvPr/>
        </p:nvSpPr>
        <p:spPr>
          <a:xfrm>
            <a:off x="219075" y="2312988"/>
            <a:ext cx="460375" cy="33655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25</a:t>
            </a:r>
            <a:endParaRPr lang="en-US" sz="800" dirty="0">
              <a:solidFill>
                <a:schemeClr val="bg1"/>
              </a:solidFill>
              <a:latin typeface="Helvetica"/>
              <a:ea typeface="ＭＳ Ｐゴシック" charset="0"/>
              <a:cs typeface="Helvetica"/>
            </a:endParaRPr>
          </a:p>
        </p:txBody>
      </p:sp>
      <p:cxnSp>
        <p:nvCxnSpPr>
          <p:cNvPr id="19" name="Straight Arrow Connector 18"/>
          <p:cNvCxnSpPr/>
          <p:nvPr/>
        </p:nvCxnSpPr>
        <p:spPr>
          <a:xfrm>
            <a:off x="708025" y="2490788"/>
            <a:ext cx="342900" cy="1587"/>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sp>
        <p:nvSpPr>
          <p:cNvPr id="20" name="Rectangle 19"/>
          <p:cNvSpPr/>
          <p:nvPr/>
        </p:nvSpPr>
        <p:spPr>
          <a:xfrm>
            <a:off x="1130300" y="2324100"/>
            <a:ext cx="460375" cy="33655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27</a:t>
            </a:r>
            <a:endParaRPr lang="en-US" sz="800" dirty="0">
              <a:solidFill>
                <a:schemeClr val="bg1"/>
              </a:solidFill>
              <a:latin typeface="Helvetica"/>
              <a:ea typeface="ＭＳ Ｐゴシック" charset="0"/>
              <a:cs typeface="Helvetica"/>
            </a:endParaRPr>
          </a:p>
        </p:txBody>
      </p:sp>
      <p:sp>
        <p:nvSpPr>
          <p:cNvPr id="20500" name="TextBox 20"/>
          <p:cNvSpPr txBox="1">
            <a:spLocks noChangeArrowheads="1"/>
          </p:cNvSpPr>
          <p:nvPr/>
        </p:nvSpPr>
        <p:spPr bwMode="auto">
          <a:xfrm>
            <a:off x="3548063" y="1127895"/>
            <a:ext cx="23733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dirty="0">
                <a:latin typeface="Helvetica"/>
                <a:cs typeface="Helvetica"/>
              </a:rPr>
              <a:t>Recombinant allele</a:t>
            </a:r>
          </a:p>
        </p:txBody>
      </p:sp>
      <p:sp>
        <p:nvSpPr>
          <p:cNvPr id="20501" name="TextBox 21"/>
          <p:cNvSpPr txBox="1">
            <a:spLocks noChangeArrowheads="1"/>
          </p:cNvSpPr>
          <p:nvPr/>
        </p:nvSpPr>
        <p:spPr bwMode="auto">
          <a:xfrm>
            <a:off x="3548063" y="2332644"/>
            <a:ext cx="193516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Following cross to cre-recombinase transgenic</a:t>
            </a:r>
          </a:p>
        </p:txBody>
      </p:sp>
      <p:cxnSp>
        <p:nvCxnSpPr>
          <p:cNvPr id="23" name="Straight Connector 22"/>
          <p:cNvCxnSpPr/>
          <p:nvPr/>
        </p:nvCxnSpPr>
        <p:spPr>
          <a:xfrm flipV="1">
            <a:off x="153988" y="628650"/>
            <a:ext cx="3416300" cy="0"/>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223838" y="452438"/>
            <a:ext cx="460375" cy="338137"/>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25</a:t>
            </a:r>
            <a:endParaRPr lang="en-US" sz="800" dirty="0">
              <a:solidFill>
                <a:schemeClr val="bg1"/>
              </a:solidFill>
              <a:latin typeface="Helvetica"/>
              <a:ea typeface="ＭＳ Ｐゴシック" charset="0"/>
              <a:cs typeface="Helvetica"/>
            </a:endParaRPr>
          </a:p>
        </p:txBody>
      </p:sp>
      <p:sp>
        <p:nvSpPr>
          <p:cNvPr id="25" name="Rectangle 24"/>
          <p:cNvSpPr/>
          <p:nvPr/>
        </p:nvSpPr>
        <p:spPr>
          <a:xfrm>
            <a:off x="1135063" y="452438"/>
            <a:ext cx="460375" cy="33655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26</a:t>
            </a:r>
            <a:endParaRPr lang="en-US" sz="800" dirty="0">
              <a:solidFill>
                <a:schemeClr val="bg1"/>
              </a:solidFill>
              <a:latin typeface="Helvetica"/>
              <a:ea typeface="ＭＳ Ｐゴシック" charset="0"/>
              <a:cs typeface="Helvetica"/>
            </a:endParaRPr>
          </a:p>
        </p:txBody>
      </p:sp>
      <p:sp>
        <p:nvSpPr>
          <p:cNvPr id="26" name="Rectangle 25"/>
          <p:cNvSpPr/>
          <p:nvPr/>
        </p:nvSpPr>
        <p:spPr>
          <a:xfrm>
            <a:off x="2052638" y="452438"/>
            <a:ext cx="460375" cy="33655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27</a:t>
            </a:r>
            <a:endParaRPr lang="en-US" sz="800" dirty="0">
              <a:solidFill>
                <a:schemeClr val="bg1"/>
              </a:solidFill>
              <a:latin typeface="Helvetica"/>
              <a:ea typeface="ＭＳ Ｐゴシック" charset="0"/>
              <a:cs typeface="Helvetica"/>
            </a:endParaRPr>
          </a:p>
        </p:txBody>
      </p:sp>
      <p:sp>
        <p:nvSpPr>
          <p:cNvPr id="20506" name="TextBox 26"/>
          <p:cNvSpPr txBox="1">
            <a:spLocks noChangeArrowheads="1"/>
          </p:cNvSpPr>
          <p:nvPr/>
        </p:nvSpPr>
        <p:spPr bwMode="auto">
          <a:xfrm>
            <a:off x="3548063" y="507183"/>
            <a:ext cx="23733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Wildtype allele</a:t>
            </a:r>
          </a:p>
        </p:txBody>
      </p:sp>
      <p:grpSp>
        <p:nvGrpSpPr>
          <p:cNvPr id="20507" name="Group 27"/>
          <p:cNvGrpSpPr>
            <a:grpSpLocks/>
          </p:cNvGrpSpPr>
          <p:nvPr/>
        </p:nvGrpSpPr>
        <p:grpSpPr bwMode="auto">
          <a:xfrm>
            <a:off x="708025" y="1914537"/>
            <a:ext cx="241723" cy="302585"/>
            <a:chOff x="510676" y="5555243"/>
            <a:chExt cx="242391" cy="301512"/>
          </a:xfrm>
        </p:grpSpPr>
        <p:sp>
          <p:nvSpPr>
            <p:cNvPr id="20574" name="TextBox 89"/>
            <p:cNvSpPr txBox="1">
              <a:spLocks noChangeArrowheads="1"/>
            </p:cNvSpPr>
            <p:nvPr/>
          </p:nvSpPr>
          <p:spPr bwMode="auto">
            <a:xfrm>
              <a:off x="510676" y="5642075"/>
              <a:ext cx="242391" cy="214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1</a:t>
              </a:r>
            </a:p>
          </p:txBody>
        </p:sp>
        <p:cxnSp>
          <p:nvCxnSpPr>
            <p:cNvPr id="91" name="Straight Arrow Connector 90"/>
            <p:cNvCxnSpPr>
              <a:cxnSpLocks noChangeAspect="1"/>
            </p:cNvCxnSpPr>
            <p:nvPr/>
          </p:nvCxnSpPr>
          <p:spPr>
            <a:xfrm rot="16200000">
              <a:off x="576364" y="5621682"/>
              <a:ext cx="132877"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20508" name="Group 28"/>
          <p:cNvGrpSpPr>
            <a:grpSpLocks/>
          </p:cNvGrpSpPr>
          <p:nvPr/>
        </p:nvGrpSpPr>
        <p:grpSpPr bwMode="auto">
          <a:xfrm>
            <a:off x="1808162" y="1914537"/>
            <a:ext cx="248786" cy="302585"/>
            <a:chOff x="510676" y="5555243"/>
            <a:chExt cx="249475" cy="301512"/>
          </a:xfrm>
        </p:grpSpPr>
        <p:sp>
          <p:nvSpPr>
            <p:cNvPr id="20572" name="TextBox 87"/>
            <p:cNvSpPr txBox="1">
              <a:spLocks noChangeArrowheads="1"/>
            </p:cNvSpPr>
            <p:nvPr/>
          </p:nvSpPr>
          <p:spPr bwMode="auto">
            <a:xfrm>
              <a:off x="510676" y="5642075"/>
              <a:ext cx="249475" cy="2146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2</a:t>
              </a:r>
            </a:p>
          </p:txBody>
        </p:sp>
        <p:cxnSp>
          <p:nvCxnSpPr>
            <p:cNvPr id="89" name="Straight Arrow Connector 88"/>
            <p:cNvCxnSpPr>
              <a:cxnSpLocks noChangeAspect="1"/>
            </p:cNvCxnSpPr>
            <p:nvPr/>
          </p:nvCxnSpPr>
          <p:spPr>
            <a:xfrm rot="16200000">
              <a:off x="576364" y="5621682"/>
              <a:ext cx="132877"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grpSp>
      <p:grpSp>
        <p:nvGrpSpPr>
          <p:cNvPr id="20509" name="Group 30"/>
          <p:cNvGrpSpPr>
            <a:grpSpLocks/>
          </p:cNvGrpSpPr>
          <p:nvPr/>
        </p:nvGrpSpPr>
        <p:grpSpPr bwMode="auto">
          <a:xfrm>
            <a:off x="87313" y="2979738"/>
            <a:ext cx="9002712" cy="1494502"/>
            <a:chOff x="0" y="4820265"/>
            <a:chExt cx="9001297" cy="1494344"/>
          </a:xfrm>
        </p:grpSpPr>
        <p:cxnSp>
          <p:nvCxnSpPr>
            <p:cNvPr id="53" name="Straight Connector 52"/>
            <p:cNvCxnSpPr/>
            <p:nvPr/>
          </p:nvCxnSpPr>
          <p:spPr>
            <a:xfrm>
              <a:off x="4845875" y="5983779"/>
              <a:ext cx="2511030" cy="1588"/>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4" name="Straight Connector 53"/>
            <p:cNvCxnSpPr/>
            <p:nvPr/>
          </p:nvCxnSpPr>
          <p:spPr>
            <a:xfrm>
              <a:off x="4845875" y="5453610"/>
              <a:ext cx="2511030" cy="1588"/>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1025364" y="5974255"/>
              <a:ext cx="2511030" cy="1588"/>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57" name="Rectangle 56"/>
            <p:cNvSpPr/>
            <p:nvPr/>
          </p:nvSpPr>
          <p:spPr>
            <a:xfrm>
              <a:off x="1542807" y="5796474"/>
              <a:ext cx="460303" cy="338102"/>
            </a:xfrm>
            <a:prstGeom prst="rect">
              <a:avLst/>
            </a:prstGeom>
            <a:solidFill>
              <a:schemeClr val="bg1">
                <a:lumMod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a:solidFill>
                    <a:schemeClr val="bg1"/>
                  </a:solidFill>
                  <a:latin typeface="Helvetica"/>
                  <a:ea typeface="ＭＳ Ｐゴシック" charset="0"/>
                  <a:cs typeface="Helvetica"/>
                </a:rPr>
                <a:t>stop</a:t>
              </a:r>
            </a:p>
          </p:txBody>
        </p:sp>
        <p:cxnSp>
          <p:nvCxnSpPr>
            <p:cNvPr id="58" name="Straight Arrow Connector 57"/>
            <p:cNvCxnSpPr/>
            <p:nvPr/>
          </p:nvCxnSpPr>
          <p:spPr>
            <a:xfrm>
              <a:off x="1061870" y="5975843"/>
              <a:ext cx="342846" cy="1587"/>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59" name="Straight Arrow Connector 58"/>
            <p:cNvCxnSpPr/>
            <p:nvPr/>
          </p:nvCxnSpPr>
          <p:spPr>
            <a:xfrm>
              <a:off x="2009459" y="5975843"/>
              <a:ext cx="342846" cy="1587"/>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sp>
          <p:nvSpPr>
            <p:cNvPr id="60" name="Rectangle 59"/>
            <p:cNvSpPr/>
            <p:nvPr/>
          </p:nvSpPr>
          <p:spPr>
            <a:xfrm>
              <a:off x="2436429" y="5796474"/>
              <a:ext cx="571410" cy="338102"/>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a:solidFill>
                    <a:schemeClr val="tx1"/>
                  </a:solidFill>
                  <a:latin typeface="Helvetica"/>
                  <a:ea typeface="ＭＳ Ｐゴシック" charset="0"/>
                  <a:cs typeface="Helvetica"/>
                </a:rPr>
                <a:t>EYFP</a:t>
              </a:r>
            </a:p>
          </p:txBody>
        </p:sp>
        <p:cxnSp>
          <p:nvCxnSpPr>
            <p:cNvPr id="61" name="Straight Arrow Connector 60"/>
            <p:cNvCxnSpPr/>
            <p:nvPr/>
          </p:nvCxnSpPr>
          <p:spPr>
            <a:xfrm>
              <a:off x="5015712" y="5980604"/>
              <a:ext cx="342846" cy="1588"/>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sp>
          <p:nvSpPr>
            <p:cNvPr id="62" name="Rectangle 61"/>
            <p:cNvSpPr/>
            <p:nvPr/>
          </p:nvSpPr>
          <p:spPr>
            <a:xfrm>
              <a:off x="6390270" y="5801236"/>
              <a:ext cx="569822" cy="336514"/>
            </a:xfrm>
            <a:prstGeom prst="rect">
              <a:avLst/>
            </a:prstGeom>
            <a:solidFill>
              <a:schemeClr val="bg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a:solidFill>
                    <a:schemeClr val="tx1"/>
                  </a:solidFill>
                  <a:latin typeface="Helvetica"/>
                  <a:ea typeface="ＭＳ Ｐゴシック" charset="0"/>
                  <a:cs typeface="Helvetica"/>
                </a:rPr>
                <a:t>EYFP</a:t>
              </a:r>
            </a:p>
          </p:txBody>
        </p:sp>
        <p:cxnSp>
          <p:nvCxnSpPr>
            <p:cNvPr id="63" name="Straight Connector 62"/>
            <p:cNvCxnSpPr/>
            <p:nvPr/>
          </p:nvCxnSpPr>
          <p:spPr>
            <a:xfrm>
              <a:off x="1025364" y="5445674"/>
              <a:ext cx="2511030" cy="1587"/>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64" name="Rectangle 63"/>
            <p:cNvSpPr/>
            <p:nvPr/>
          </p:nvSpPr>
          <p:spPr>
            <a:xfrm>
              <a:off x="1095203" y="5271067"/>
              <a:ext cx="460303" cy="336514"/>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25</a:t>
              </a:r>
              <a:endParaRPr lang="en-US" sz="800" dirty="0">
                <a:solidFill>
                  <a:schemeClr val="bg1"/>
                </a:solidFill>
                <a:latin typeface="Helvetica"/>
                <a:ea typeface="ＭＳ Ｐゴシック" charset="0"/>
                <a:cs typeface="Helvetica"/>
              </a:endParaRPr>
            </a:p>
          </p:txBody>
        </p:sp>
        <p:sp>
          <p:nvSpPr>
            <p:cNvPr id="65" name="Rectangle 64"/>
            <p:cNvSpPr/>
            <p:nvPr/>
          </p:nvSpPr>
          <p:spPr>
            <a:xfrm>
              <a:off x="2006285" y="5269480"/>
              <a:ext cx="460303" cy="338102"/>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26</a:t>
              </a:r>
              <a:endParaRPr lang="en-US" sz="800" dirty="0">
                <a:solidFill>
                  <a:schemeClr val="bg1"/>
                </a:solidFill>
                <a:latin typeface="Helvetica"/>
                <a:ea typeface="ＭＳ Ｐゴシック" charset="0"/>
                <a:cs typeface="Helvetica"/>
              </a:endParaRPr>
            </a:p>
          </p:txBody>
        </p:sp>
        <p:cxnSp>
          <p:nvCxnSpPr>
            <p:cNvPr id="66" name="Straight Arrow Connector 65"/>
            <p:cNvCxnSpPr/>
            <p:nvPr/>
          </p:nvCxnSpPr>
          <p:spPr>
            <a:xfrm>
              <a:off x="1584076" y="5448849"/>
              <a:ext cx="342846" cy="1587"/>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67" name="Straight Arrow Connector 66"/>
            <p:cNvCxnSpPr/>
            <p:nvPr/>
          </p:nvCxnSpPr>
          <p:spPr>
            <a:xfrm>
              <a:off x="2450715" y="5447261"/>
              <a:ext cx="342846" cy="1588"/>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sp>
          <p:nvSpPr>
            <p:cNvPr id="68" name="Rectangle 67"/>
            <p:cNvSpPr/>
            <p:nvPr/>
          </p:nvSpPr>
          <p:spPr>
            <a:xfrm>
              <a:off x="2923715" y="5269480"/>
              <a:ext cx="460303" cy="338102"/>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27</a:t>
              </a:r>
              <a:endParaRPr lang="en-US" sz="800" dirty="0">
                <a:solidFill>
                  <a:schemeClr val="bg1"/>
                </a:solidFill>
                <a:latin typeface="Helvetica"/>
                <a:ea typeface="ＭＳ Ｐゴシック" charset="0"/>
                <a:cs typeface="Helvetica"/>
              </a:endParaRPr>
            </a:p>
          </p:txBody>
        </p:sp>
        <p:sp>
          <p:nvSpPr>
            <p:cNvPr id="69" name="Rectangle 68"/>
            <p:cNvSpPr/>
            <p:nvPr/>
          </p:nvSpPr>
          <p:spPr>
            <a:xfrm>
              <a:off x="4925238" y="5271067"/>
              <a:ext cx="460303" cy="338101"/>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25</a:t>
              </a:r>
              <a:endParaRPr lang="en-US" sz="800" dirty="0">
                <a:solidFill>
                  <a:schemeClr val="bg1"/>
                </a:solidFill>
                <a:latin typeface="Helvetica"/>
                <a:ea typeface="ＭＳ Ｐゴシック" charset="0"/>
                <a:cs typeface="Helvetica"/>
              </a:endParaRPr>
            </a:p>
          </p:txBody>
        </p:sp>
        <p:cxnSp>
          <p:nvCxnSpPr>
            <p:cNvPr id="70" name="Straight Arrow Connector 69"/>
            <p:cNvCxnSpPr/>
            <p:nvPr/>
          </p:nvCxnSpPr>
          <p:spPr>
            <a:xfrm>
              <a:off x="5414111" y="5450435"/>
              <a:ext cx="342846" cy="1588"/>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sp>
          <p:nvSpPr>
            <p:cNvPr id="71" name="Rectangle 70"/>
            <p:cNvSpPr/>
            <p:nvPr/>
          </p:nvSpPr>
          <p:spPr>
            <a:xfrm>
              <a:off x="5836320" y="5282178"/>
              <a:ext cx="460303" cy="338102"/>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dirty="0" smtClean="0">
                  <a:solidFill>
                    <a:schemeClr val="bg1"/>
                  </a:solidFill>
                  <a:latin typeface="Helvetica"/>
                  <a:ea typeface="ＭＳ Ｐゴシック" charset="0"/>
                  <a:cs typeface="Helvetica"/>
                </a:rPr>
                <a:t>27</a:t>
              </a:r>
              <a:endParaRPr lang="en-US" sz="800" dirty="0">
                <a:solidFill>
                  <a:schemeClr val="bg1"/>
                </a:solidFill>
                <a:latin typeface="Helvetica"/>
                <a:ea typeface="ＭＳ Ｐゴシック" charset="0"/>
                <a:cs typeface="Helvetica"/>
              </a:endParaRPr>
            </a:p>
          </p:txBody>
        </p:sp>
        <p:sp>
          <p:nvSpPr>
            <p:cNvPr id="20554" name="TextBox 71"/>
            <p:cNvSpPr txBox="1">
              <a:spLocks noChangeArrowheads="1"/>
            </p:cNvSpPr>
            <p:nvPr/>
          </p:nvSpPr>
          <p:spPr bwMode="auto">
            <a:xfrm>
              <a:off x="0" y="5338551"/>
              <a:ext cx="1085228" cy="215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dirty="0">
                  <a:latin typeface="Helvetica"/>
                  <a:cs typeface="Helvetica"/>
                </a:rPr>
                <a:t>Rev3 locus</a:t>
              </a:r>
            </a:p>
          </p:txBody>
        </p:sp>
        <p:sp>
          <p:nvSpPr>
            <p:cNvPr id="20555" name="TextBox 72"/>
            <p:cNvSpPr txBox="1">
              <a:spLocks noChangeArrowheads="1"/>
            </p:cNvSpPr>
            <p:nvPr/>
          </p:nvSpPr>
          <p:spPr bwMode="auto">
            <a:xfrm>
              <a:off x="9568" y="5796351"/>
              <a:ext cx="1085228" cy="338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Gt(Rosa)26Sor locus</a:t>
              </a:r>
            </a:p>
          </p:txBody>
        </p:sp>
        <p:sp>
          <p:nvSpPr>
            <p:cNvPr id="20556" name="TextBox 73"/>
            <p:cNvSpPr txBox="1">
              <a:spLocks noChangeArrowheads="1"/>
            </p:cNvSpPr>
            <p:nvPr/>
          </p:nvSpPr>
          <p:spPr bwMode="auto">
            <a:xfrm>
              <a:off x="3659099" y="5464613"/>
              <a:ext cx="1641216" cy="215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dirty="0">
                  <a:latin typeface="Helvetica"/>
                  <a:cs typeface="Helvetica"/>
                </a:rPr>
                <a:t>CD19 promoter-driven</a:t>
              </a:r>
            </a:p>
          </p:txBody>
        </p:sp>
        <p:sp>
          <p:nvSpPr>
            <p:cNvPr id="20557" name="TextBox 74"/>
            <p:cNvSpPr txBox="1">
              <a:spLocks noChangeArrowheads="1"/>
            </p:cNvSpPr>
            <p:nvPr/>
          </p:nvSpPr>
          <p:spPr bwMode="auto">
            <a:xfrm>
              <a:off x="3543552" y="5720886"/>
              <a:ext cx="1259568" cy="338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800">
                  <a:latin typeface="Helvetica"/>
                  <a:cs typeface="Helvetica"/>
                </a:rPr>
                <a:t>Cre-recombinase expression</a:t>
              </a:r>
            </a:p>
          </p:txBody>
        </p:sp>
        <p:cxnSp>
          <p:nvCxnSpPr>
            <p:cNvPr id="76" name="Straight Arrow Connector 75"/>
            <p:cNvCxnSpPr/>
            <p:nvPr/>
          </p:nvCxnSpPr>
          <p:spPr>
            <a:xfrm>
              <a:off x="3825274" y="5732981"/>
              <a:ext cx="680930"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77" name="Oval 76"/>
            <p:cNvSpPr>
              <a:spLocks noChangeArrowheads="1"/>
            </p:cNvSpPr>
            <p:nvPr/>
          </p:nvSpPr>
          <p:spPr bwMode="auto">
            <a:xfrm>
              <a:off x="8001954" y="5277465"/>
              <a:ext cx="685800" cy="685800"/>
            </a:xfrm>
            <a:prstGeom prst="ellipse">
              <a:avLst/>
            </a:prstGeom>
            <a:solidFill>
              <a:schemeClr val="bg1">
                <a:lumMod val="50000"/>
              </a:schemeClr>
            </a:solidFill>
            <a:ln w="9525">
              <a:solidFill>
                <a:schemeClr val="tx1"/>
              </a:solidFill>
              <a:round/>
              <a:headEnd/>
              <a:tailEnd/>
            </a:ln>
            <a:effectLst>
              <a:glow rad="101600">
                <a:schemeClr val="bg1">
                  <a:lumMod val="65000"/>
                  <a:alpha val="75000"/>
                </a:schemeClr>
              </a:glow>
            </a:effectLst>
          </p:spPr>
          <p:txBody>
            <a:bodyPr wrap="none" anchor="ctr"/>
            <a:lstStyle>
              <a:lvl1pPr eaLnBrk="0" hangingPunct="0">
                <a:defRPr sz="2400">
                  <a:solidFill>
                    <a:schemeClr val="tx1"/>
                  </a:solidFill>
                  <a:latin typeface="Arial" charset="0"/>
                  <a:ea typeface="ＭＳ Ｐゴシック" charset="0"/>
                  <a:cs typeface="ＭＳ Ｐゴシック" charset="0"/>
                </a:defRPr>
              </a:lvl1pPr>
              <a:lvl2pPr marL="37931725" indent="-37474525" eaLnBrk="0" hangingPunct="0">
                <a:defRPr sz="2400">
                  <a:solidFill>
                    <a:schemeClr val="tx1"/>
                  </a:solidFill>
                  <a:latin typeface="Arial" charset="0"/>
                  <a:ea typeface="ＭＳ Ｐゴシック" charset="0"/>
                </a:defRPr>
              </a:lvl2pPr>
              <a:lvl3pPr eaLnBrk="0" hangingPunct="0">
                <a:defRPr sz="2400">
                  <a:solidFill>
                    <a:schemeClr val="tx1"/>
                  </a:solidFill>
                  <a:latin typeface="Arial" charset="0"/>
                  <a:ea typeface="ＭＳ Ｐゴシック" charset="0"/>
                </a:defRPr>
              </a:lvl3pPr>
              <a:lvl4pPr eaLnBrk="0" hangingPunct="0">
                <a:defRPr sz="2400">
                  <a:solidFill>
                    <a:schemeClr val="tx1"/>
                  </a:solidFill>
                  <a:latin typeface="Arial" charset="0"/>
                  <a:ea typeface="ＭＳ Ｐゴシック" charset="0"/>
                </a:defRPr>
              </a:lvl4pPr>
              <a:lvl5pPr eaLnBrk="0" hangingPunct="0">
                <a:defRPr sz="2400">
                  <a:solidFill>
                    <a:schemeClr val="tx1"/>
                  </a:solidFill>
                  <a:latin typeface="Arial" charset="0"/>
                  <a:ea typeface="ＭＳ Ｐゴシック" charset="0"/>
                </a:defRPr>
              </a:lvl5pPr>
              <a:lvl6pPr marL="457200" eaLnBrk="0" fontAlgn="base" hangingPunct="0">
                <a:spcBef>
                  <a:spcPct val="0"/>
                </a:spcBef>
                <a:spcAft>
                  <a:spcPct val="0"/>
                </a:spcAft>
                <a:defRPr sz="2400">
                  <a:solidFill>
                    <a:schemeClr val="tx1"/>
                  </a:solidFill>
                  <a:latin typeface="Arial" charset="0"/>
                  <a:ea typeface="ＭＳ Ｐゴシック" charset="0"/>
                </a:defRPr>
              </a:lvl6pPr>
              <a:lvl7pPr marL="914400" eaLnBrk="0" fontAlgn="base" hangingPunct="0">
                <a:spcBef>
                  <a:spcPct val="0"/>
                </a:spcBef>
                <a:spcAft>
                  <a:spcPct val="0"/>
                </a:spcAft>
                <a:defRPr sz="2400">
                  <a:solidFill>
                    <a:schemeClr val="tx1"/>
                  </a:solidFill>
                  <a:latin typeface="Arial" charset="0"/>
                  <a:ea typeface="ＭＳ Ｐゴシック" charset="0"/>
                </a:defRPr>
              </a:lvl7pPr>
              <a:lvl8pPr marL="1371600" eaLnBrk="0" fontAlgn="base" hangingPunct="0">
                <a:spcBef>
                  <a:spcPct val="0"/>
                </a:spcBef>
                <a:spcAft>
                  <a:spcPct val="0"/>
                </a:spcAft>
                <a:defRPr sz="2400">
                  <a:solidFill>
                    <a:schemeClr val="tx1"/>
                  </a:solidFill>
                  <a:latin typeface="Arial" charset="0"/>
                  <a:ea typeface="ＭＳ Ｐゴシック" charset="0"/>
                </a:defRPr>
              </a:lvl8pPr>
              <a:lvl9pPr marL="18288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defRPr/>
              </a:pPr>
              <a:endParaRPr lang="en-US" sz="800" smtClean="0">
                <a:latin typeface="Helvetica"/>
                <a:cs typeface="Helvetica"/>
              </a:endParaRPr>
            </a:p>
          </p:txBody>
        </p:sp>
        <p:sp>
          <p:nvSpPr>
            <p:cNvPr id="20562" name="Line 24"/>
            <p:cNvSpPr>
              <a:spLocks noChangeShapeType="1"/>
            </p:cNvSpPr>
            <p:nvPr/>
          </p:nvSpPr>
          <p:spPr bwMode="auto">
            <a:xfrm>
              <a:off x="8306754" y="4972665"/>
              <a:ext cx="0" cy="304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800">
                <a:latin typeface="Helvetica"/>
                <a:cs typeface="Helvetica"/>
              </a:endParaRPr>
            </a:p>
          </p:txBody>
        </p:sp>
        <p:sp>
          <p:nvSpPr>
            <p:cNvPr id="20563" name="Line 25"/>
            <p:cNvSpPr>
              <a:spLocks noChangeShapeType="1"/>
            </p:cNvSpPr>
            <p:nvPr/>
          </p:nvSpPr>
          <p:spPr bwMode="auto">
            <a:xfrm>
              <a:off x="8154354" y="4820265"/>
              <a:ext cx="152400" cy="152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800">
                <a:latin typeface="Helvetica"/>
                <a:cs typeface="Helvetica"/>
              </a:endParaRPr>
            </a:p>
          </p:txBody>
        </p:sp>
        <p:sp>
          <p:nvSpPr>
            <p:cNvPr id="20564" name="Line 26"/>
            <p:cNvSpPr>
              <a:spLocks noChangeShapeType="1"/>
            </p:cNvSpPr>
            <p:nvPr/>
          </p:nvSpPr>
          <p:spPr bwMode="auto">
            <a:xfrm>
              <a:off x="8382954" y="4972665"/>
              <a:ext cx="0" cy="3048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800">
                <a:latin typeface="Helvetica"/>
                <a:cs typeface="Helvetica"/>
              </a:endParaRPr>
            </a:p>
          </p:txBody>
        </p:sp>
        <p:sp>
          <p:nvSpPr>
            <p:cNvPr id="20565" name="Line 27"/>
            <p:cNvSpPr>
              <a:spLocks noChangeShapeType="1"/>
            </p:cNvSpPr>
            <p:nvPr/>
          </p:nvSpPr>
          <p:spPr bwMode="auto">
            <a:xfrm flipH="1">
              <a:off x="8382954" y="4820265"/>
              <a:ext cx="152400" cy="15240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800">
                <a:latin typeface="Helvetica"/>
                <a:cs typeface="Helvetica"/>
              </a:endParaRPr>
            </a:p>
          </p:txBody>
        </p:sp>
        <p:sp>
          <p:nvSpPr>
            <p:cNvPr id="82" name="Line 28"/>
            <p:cNvSpPr>
              <a:spLocks noChangeShapeType="1"/>
            </p:cNvSpPr>
            <p:nvPr/>
          </p:nvSpPr>
          <p:spPr bwMode="auto">
            <a:xfrm flipH="1">
              <a:off x="8394967" y="4896457"/>
              <a:ext cx="139678" cy="152384"/>
            </a:xfrm>
            <a:prstGeom prst="line">
              <a:avLst/>
            </a:prstGeom>
            <a:noFill/>
            <a:ln w="28575">
              <a:solidFill>
                <a:schemeClr val="tx1">
                  <a:lumMod val="50000"/>
                  <a:lumOff val="50000"/>
                </a:schemeClr>
              </a:solidFill>
              <a:round/>
              <a:headEnd/>
              <a:tailEnd/>
            </a:ln>
            <a:effectLst/>
            <a:extLst/>
          </p:spPr>
          <p:txBody>
            <a:bodyPr wrap="none"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endParaRPr lang="en-US" sz="800">
                <a:latin typeface="Helvetica"/>
                <a:cs typeface="Helvetica"/>
              </a:endParaRPr>
            </a:p>
          </p:txBody>
        </p:sp>
        <p:sp>
          <p:nvSpPr>
            <p:cNvPr id="83" name="Line 29"/>
            <p:cNvSpPr>
              <a:spLocks noChangeShapeType="1"/>
            </p:cNvSpPr>
            <p:nvPr/>
          </p:nvSpPr>
          <p:spPr bwMode="auto">
            <a:xfrm>
              <a:off x="8141007" y="4896457"/>
              <a:ext cx="152376" cy="152384"/>
            </a:xfrm>
            <a:prstGeom prst="line">
              <a:avLst/>
            </a:prstGeom>
            <a:noFill/>
            <a:ln w="28575">
              <a:solidFill>
                <a:schemeClr val="tx1">
                  <a:lumMod val="50000"/>
                  <a:lumOff val="50000"/>
                </a:schemeClr>
              </a:solidFill>
              <a:round/>
              <a:headEnd/>
              <a:tailEnd/>
            </a:ln>
            <a:effectLst/>
            <a:extLst/>
          </p:spPr>
          <p:txBody>
            <a:bodyPr wrap="none" anchor="ctr"/>
            <a:ls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endParaRPr lang="en-US" sz="800">
                <a:latin typeface="Helvetica"/>
                <a:cs typeface="Helvetica"/>
              </a:endParaRPr>
            </a:p>
          </p:txBody>
        </p:sp>
        <p:sp>
          <p:nvSpPr>
            <p:cNvPr id="84" name="AutoShape 30"/>
            <p:cNvSpPr>
              <a:spLocks noChangeArrowheads="1"/>
            </p:cNvSpPr>
            <p:nvPr/>
          </p:nvSpPr>
          <p:spPr bwMode="auto">
            <a:xfrm>
              <a:off x="8458457" y="5201225"/>
              <a:ext cx="76188" cy="152384"/>
            </a:xfrm>
            <a:prstGeom prst="roundRect">
              <a:avLst>
                <a:gd name="adj" fmla="val 16667"/>
              </a:avLst>
            </a:prstGeom>
            <a:solidFill>
              <a:schemeClr val="bg1">
                <a:lumMod val="95000"/>
              </a:schemeClr>
            </a:solidFill>
            <a:ln w="9525">
              <a:solidFill>
                <a:schemeClr val="tx1"/>
              </a:solidFill>
              <a:round/>
              <a:headEnd/>
              <a:tailEnd/>
            </a:ln>
            <a:effectLst/>
          </p:spPr>
          <p:txBody>
            <a:bodyPr wrap="none" anchor="ctr"/>
            <a:lstStyle/>
            <a:p>
              <a:pPr>
                <a:defRPr/>
              </a:pPr>
              <a:endParaRPr lang="en-US" sz="800">
                <a:latin typeface="Helvetica"/>
                <a:cs typeface="Helvetica"/>
              </a:endParaRPr>
            </a:p>
          </p:txBody>
        </p:sp>
        <p:sp>
          <p:nvSpPr>
            <p:cNvPr id="85" name="AutoShape 31"/>
            <p:cNvSpPr>
              <a:spLocks noChangeArrowheads="1"/>
            </p:cNvSpPr>
            <p:nvPr/>
          </p:nvSpPr>
          <p:spPr bwMode="auto">
            <a:xfrm>
              <a:off x="8382269" y="5201225"/>
              <a:ext cx="76188" cy="152384"/>
            </a:xfrm>
            <a:prstGeom prst="roundRect">
              <a:avLst>
                <a:gd name="adj" fmla="val 16667"/>
              </a:avLst>
            </a:prstGeom>
            <a:solidFill>
              <a:schemeClr val="bg1">
                <a:lumMod val="75000"/>
              </a:schemeClr>
            </a:solidFill>
            <a:ln w="9525">
              <a:solidFill>
                <a:schemeClr val="tx2"/>
              </a:solidFill>
              <a:round/>
              <a:headEnd/>
              <a:tailEnd/>
            </a:ln>
            <a:effectLst/>
          </p:spPr>
          <p:txBody>
            <a:bodyPr wrap="none" anchor="ctr"/>
            <a:lstStyle/>
            <a:p>
              <a:pPr>
                <a:defRPr/>
              </a:pPr>
              <a:endParaRPr lang="en-US" sz="800">
                <a:latin typeface="Helvetica"/>
                <a:cs typeface="Helvetica"/>
              </a:endParaRPr>
            </a:p>
          </p:txBody>
        </p:sp>
        <p:cxnSp>
          <p:nvCxnSpPr>
            <p:cNvPr id="86" name="Straight Arrow Connector 85"/>
            <p:cNvCxnSpPr/>
            <p:nvPr/>
          </p:nvCxnSpPr>
          <p:spPr>
            <a:xfrm>
              <a:off x="7466426" y="5709171"/>
              <a:ext cx="346021" cy="0"/>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0571" name="TextBox 86"/>
            <p:cNvSpPr txBox="1">
              <a:spLocks noChangeArrowheads="1"/>
            </p:cNvSpPr>
            <p:nvPr/>
          </p:nvSpPr>
          <p:spPr bwMode="auto">
            <a:xfrm>
              <a:off x="7741729" y="5976091"/>
              <a:ext cx="1259568" cy="3385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800" dirty="0">
                  <a:latin typeface="Helvetica"/>
                  <a:cs typeface="Helvetica"/>
                </a:rPr>
                <a:t>YFP+ Rev3KO</a:t>
              </a:r>
            </a:p>
            <a:p>
              <a:pPr algn="ctr" eaLnBrk="1" hangingPunct="1"/>
              <a:r>
                <a:rPr lang="en-US" sz="800" dirty="0">
                  <a:latin typeface="Helvetica"/>
                  <a:cs typeface="Helvetica"/>
                </a:rPr>
                <a:t>B cells</a:t>
              </a:r>
            </a:p>
          </p:txBody>
        </p:sp>
      </p:grpSp>
      <p:pic>
        <p:nvPicPr>
          <p:cNvPr id="20510" name="Picture 35"/>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870700" y="5253571"/>
            <a:ext cx="1287463" cy="1100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11" name="TextBox 36"/>
          <p:cNvSpPr txBox="1">
            <a:spLocks noChangeArrowheads="1"/>
          </p:cNvSpPr>
          <p:nvPr/>
        </p:nvSpPr>
        <p:spPr bwMode="auto">
          <a:xfrm>
            <a:off x="8142288" y="5255159"/>
            <a:ext cx="62378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600bp Wt</a:t>
            </a:r>
          </a:p>
        </p:txBody>
      </p:sp>
      <p:sp>
        <p:nvSpPr>
          <p:cNvPr id="20512" name="TextBox 37"/>
          <p:cNvSpPr txBox="1">
            <a:spLocks noChangeArrowheads="1"/>
          </p:cNvSpPr>
          <p:nvPr/>
        </p:nvSpPr>
        <p:spPr bwMode="auto">
          <a:xfrm>
            <a:off x="8158163" y="6028271"/>
            <a:ext cx="78740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320bp Mutant</a:t>
            </a:r>
          </a:p>
        </p:txBody>
      </p:sp>
      <p:sp>
        <p:nvSpPr>
          <p:cNvPr id="20513" name="TextBox 47"/>
          <p:cNvSpPr txBox="1">
            <a:spLocks noChangeArrowheads="1"/>
          </p:cNvSpPr>
          <p:nvPr/>
        </p:nvSpPr>
        <p:spPr bwMode="auto">
          <a:xfrm>
            <a:off x="6926263" y="4977346"/>
            <a:ext cx="28725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wt</a:t>
            </a:r>
          </a:p>
        </p:txBody>
      </p:sp>
      <p:sp>
        <p:nvSpPr>
          <p:cNvPr id="20514" name="TextBox 48"/>
          <p:cNvSpPr txBox="1">
            <a:spLocks noChangeArrowheads="1"/>
          </p:cNvSpPr>
          <p:nvPr/>
        </p:nvSpPr>
        <p:spPr bwMode="auto">
          <a:xfrm>
            <a:off x="7278688" y="4977346"/>
            <a:ext cx="40267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M/wt</a:t>
            </a:r>
          </a:p>
        </p:txBody>
      </p:sp>
      <p:sp>
        <p:nvSpPr>
          <p:cNvPr id="20515" name="TextBox 49"/>
          <p:cNvSpPr txBox="1">
            <a:spLocks noChangeArrowheads="1"/>
          </p:cNvSpPr>
          <p:nvPr/>
        </p:nvSpPr>
        <p:spPr bwMode="auto">
          <a:xfrm>
            <a:off x="7732713" y="4985284"/>
            <a:ext cx="38409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M/M</a:t>
            </a:r>
          </a:p>
        </p:txBody>
      </p:sp>
      <p:sp>
        <p:nvSpPr>
          <p:cNvPr id="20516" name="TextBox 51"/>
          <p:cNvSpPr txBox="1">
            <a:spLocks noChangeArrowheads="1"/>
          </p:cNvSpPr>
          <p:nvPr/>
        </p:nvSpPr>
        <p:spPr bwMode="auto">
          <a:xfrm rot="-5400000">
            <a:off x="6321791" y="5616106"/>
            <a:ext cx="6866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800">
                <a:latin typeface="Helvetica"/>
                <a:cs typeface="Helvetica"/>
              </a:rPr>
              <a:t>YFP</a:t>
            </a:r>
          </a:p>
          <a:p>
            <a:pPr algn="ctr" eaLnBrk="1" hangingPunct="1"/>
            <a:r>
              <a:rPr lang="en-US" sz="800">
                <a:latin typeface="Helvetica"/>
                <a:cs typeface="Helvetica"/>
              </a:rPr>
              <a:t>genotyping</a:t>
            </a:r>
          </a:p>
        </p:txBody>
      </p:sp>
      <p:sp>
        <p:nvSpPr>
          <p:cNvPr id="20517" name="TextBox 16"/>
          <p:cNvSpPr txBox="1">
            <a:spLocks noChangeArrowheads="1"/>
          </p:cNvSpPr>
          <p:nvPr/>
        </p:nvSpPr>
        <p:spPr bwMode="auto">
          <a:xfrm>
            <a:off x="90488" y="12700"/>
            <a:ext cx="428625"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Helvetica"/>
                <a:cs typeface="Helvetica"/>
              </a:rPr>
              <a:t>A.</a:t>
            </a:r>
          </a:p>
        </p:txBody>
      </p:sp>
      <p:sp>
        <p:nvSpPr>
          <p:cNvPr id="20518" name="TextBox 17"/>
          <p:cNvSpPr txBox="1">
            <a:spLocks noChangeArrowheads="1"/>
          </p:cNvSpPr>
          <p:nvPr/>
        </p:nvSpPr>
        <p:spPr bwMode="auto">
          <a:xfrm>
            <a:off x="69850" y="2854325"/>
            <a:ext cx="4027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Helvetica"/>
                <a:cs typeface="Helvetica"/>
              </a:rPr>
              <a:t>B.</a:t>
            </a:r>
          </a:p>
        </p:txBody>
      </p:sp>
      <p:sp>
        <p:nvSpPr>
          <p:cNvPr id="20519" name="TextBox 17"/>
          <p:cNvSpPr txBox="1">
            <a:spLocks noChangeArrowheads="1"/>
          </p:cNvSpPr>
          <p:nvPr/>
        </p:nvSpPr>
        <p:spPr bwMode="auto">
          <a:xfrm>
            <a:off x="84138" y="4513796"/>
            <a:ext cx="4154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Helvetica"/>
                <a:cs typeface="Helvetica"/>
              </a:rPr>
              <a:t>C.</a:t>
            </a:r>
          </a:p>
        </p:txBody>
      </p:sp>
      <p:grpSp>
        <p:nvGrpSpPr>
          <p:cNvPr id="20520" name="Group 20"/>
          <p:cNvGrpSpPr>
            <a:grpSpLocks/>
          </p:cNvGrpSpPr>
          <p:nvPr/>
        </p:nvGrpSpPr>
        <p:grpSpPr bwMode="auto">
          <a:xfrm>
            <a:off x="442913" y="4478871"/>
            <a:ext cx="2909887" cy="2009775"/>
            <a:chOff x="585788" y="4616574"/>
            <a:chExt cx="3045635" cy="2175686"/>
          </a:xfrm>
        </p:grpSpPr>
        <p:sp>
          <p:nvSpPr>
            <p:cNvPr id="20529" name="Text Box 55"/>
            <p:cNvSpPr txBox="1">
              <a:spLocks noChangeArrowheads="1"/>
            </p:cNvSpPr>
            <p:nvPr/>
          </p:nvSpPr>
          <p:spPr bwMode="auto">
            <a:xfrm>
              <a:off x="2376489" y="5335623"/>
              <a:ext cx="1254934" cy="3931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lnSpc>
                  <a:spcPct val="120000"/>
                </a:lnSpc>
              </a:pPr>
              <a:r>
                <a:rPr lang="en-US" sz="800">
                  <a:latin typeface="Helvetica"/>
                  <a:cs typeface="Helvetica"/>
                </a:rPr>
                <a:t>floxed = 1630bp</a:t>
              </a:r>
            </a:p>
            <a:p>
              <a:pPr eaLnBrk="1" hangingPunct="1"/>
              <a:r>
                <a:rPr lang="en-US" sz="800">
                  <a:latin typeface="Helvetica"/>
                  <a:cs typeface="Helvetica"/>
                </a:rPr>
                <a:t>Wt = 1330bp</a:t>
              </a:r>
            </a:p>
          </p:txBody>
        </p:sp>
        <p:sp>
          <p:nvSpPr>
            <p:cNvPr id="20530" name="Text Box 57"/>
            <p:cNvSpPr txBox="1">
              <a:spLocks noChangeArrowheads="1"/>
            </p:cNvSpPr>
            <p:nvPr/>
          </p:nvSpPr>
          <p:spPr bwMode="auto">
            <a:xfrm>
              <a:off x="2376488" y="6335060"/>
              <a:ext cx="1119187" cy="23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del = 632bp</a:t>
              </a:r>
            </a:p>
          </p:txBody>
        </p:sp>
        <p:pic>
          <p:nvPicPr>
            <p:cNvPr id="20531" name="Picture 64"/>
            <p:cNvPicPr>
              <a:picLocks noChangeAspect="1" noChangeArrowheads="1"/>
            </p:cNvPicPr>
            <p:nvPr/>
          </p:nvPicPr>
          <p:blipFill>
            <a:blip r:embed="rId4">
              <a:extLst>
                <a:ext uri="{28A0092B-C50C-407E-A947-70E740481C1C}">
                  <a14:useLocalDpi xmlns:a14="http://schemas.microsoft.com/office/drawing/2010/main" val="0"/>
                </a:ext>
              </a:extLst>
            </a:blip>
            <a:srcRect l="13850" t="43404" r="26680" b="8333"/>
            <a:stretch>
              <a:fillRect/>
            </a:stretch>
          </p:blipFill>
          <p:spPr bwMode="auto">
            <a:xfrm>
              <a:off x="585788" y="5027308"/>
              <a:ext cx="1854299" cy="17649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32" name="TextBox 31"/>
            <p:cNvSpPr txBox="1">
              <a:spLocks noChangeArrowheads="1"/>
            </p:cNvSpPr>
            <p:nvPr/>
          </p:nvSpPr>
          <p:spPr bwMode="auto">
            <a:xfrm>
              <a:off x="1031082" y="4718174"/>
              <a:ext cx="396083" cy="23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F/wt</a:t>
              </a:r>
            </a:p>
          </p:txBody>
        </p:sp>
        <p:sp>
          <p:nvSpPr>
            <p:cNvPr id="20533" name="TextBox 32"/>
            <p:cNvSpPr txBox="1">
              <a:spLocks noChangeArrowheads="1"/>
            </p:cNvSpPr>
            <p:nvPr/>
          </p:nvSpPr>
          <p:spPr bwMode="auto">
            <a:xfrm>
              <a:off x="1547020" y="4718174"/>
              <a:ext cx="354348" cy="23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F/F</a:t>
              </a:r>
            </a:p>
          </p:txBody>
        </p:sp>
        <p:sp>
          <p:nvSpPr>
            <p:cNvPr id="20534" name="TextBox 31"/>
            <p:cNvSpPr txBox="1">
              <a:spLocks noChangeArrowheads="1"/>
            </p:cNvSpPr>
            <p:nvPr/>
          </p:nvSpPr>
          <p:spPr bwMode="auto">
            <a:xfrm>
              <a:off x="624682" y="4705474"/>
              <a:ext cx="330492" cy="2332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 wt</a:t>
              </a:r>
            </a:p>
          </p:txBody>
        </p:sp>
        <p:sp>
          <p:nvSpPr>
            <p:cNvPr id="20535" name="TextBox 32"/>
            <p:cNvSpPr txBox="1">
              <a:spLocks noChangeArrowheads="1"/>
            </p:cNvSpPr>
            <p:nvPr/>
          </p:nvSpPr>
          <p:spPr bwMode="auto">
            <a:xfrm>
              <a:off x="1915320" y="4616574"/>
              <a:ext cx="461726" cy="3665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F/wt</a:t>
              </a:r>
            </a:p>
            <a:p>
              <a:pPr eaLnBrk="1" hangingPunct="1"/>
              <a:r>
                <a:rPr lang="en-US" sz="800">
                  <a:latin typeface="Helvetica"/>
                  <a:cs typeface="Helvetica"/>
                </a:rPr>
                <a:t> Cre+</a:t>
              </a:r>
            </a:p>
          </p:txBody>
        </p:sp>
      </p:grpSp>
      <p:pic>
        <p:nvPicPr>
          <p:cNvPr id="20521" name="Picture 41"/>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738563" y="5274209"/>
            <a:ext cx="1808162" cy="1101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522" name="TextBox 42"/>
          <p:cNvSpPr txBox="1">
            <a:spLocks noChangeArrowheads="1"/>
          </p:cNvSpPr>
          <p:nvPr/>
        </p:nvSpPr>
        <p:spPr bwMode="auto">
          <a:xfrm>
            <a:off x="5516563" y="5548846"/>
            <a:ext cx="62378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950bp Wt</a:t>
            </a:r>
          </a:p>
        </p:txBody>
      </p:sp>
      <p:sp>
        <p:nvSpPr>
          <p:cNvPr id="20523" name="TextBox 44"/>
          <p:cNvSpPr txBox="1">
            <a:spLocks noChangeArrowheads="1"/>
          </p:cNvSpPr>
          <p:nvPr/>
        </p:nvSpPr>
        <p:spPr bwMode="auto">
          <a:xfrm>
            <a:off x="3848100" y="4959884"/>
            <a:ext cx="28725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wt</a:t>
            </a:r>
          </a:p>
        </p:txBody>
      </p:sp>
      <p:sp>
        <p:nvSpPr>
          <p:cNvPr id="20524" name="TextBox 45"/>
          <p:cNvSpPr txBox="1">
            <a:spLocks noChangeArrowheads="1"/>
          </p:cNvSpPr>
          <p:nvPr/>
        </p:nvSpPr>
        <p:spPr bwMode="auto">
          <a:xfrm>
            <a:off x="4381500" y="4959884"/>
            <a:ext cx="37842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T/wt</a:t>
            </a:r>
          </a:p>
        </p:txBody>
      </p:sp>
      <p:sp>
        <p:nvSpPr>
          <p:cNvPr id="20525" name="TextBox 46"/>
          <p:cNvSpPr txBox="1">
            <a:spLocks noChangeArrowheads="1"/>
          </p:cNvSpPr>
          <p:nvPr/>
        </p:nvSpPr>
        <p:spPr bwMode="auto">
          <a:xfrm>
            <a:off x="5010150" y="4997984"/>
            <a:ext cx="338554"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T/T</a:t>
            </a:r>
          </a:p>
        </p:txBody>
      </p:sp>
      <p:sp>
        <p:nvSpPr>
          <p:cNvPr id="20526" name="TextBox 50"/>
          <p:cNvSpPr txBox="1">
            <a:spLocks noChangeArrowheads="1"/>
          </p:cNvSpPr>
          <p:nvPr/>
        </p:nvSpPr>
        <p:spPr bwMode="auto">
          <a:xfrm rot="-5400000">
            <a:off x="3200766" y="5725644"/>
            <a:ext cx="686656"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800">
                <a:latin typeface="Helvetica"/>
                <a:cs typeface="Helvetica"/>
              </a:rPr>
              <a:t>CD19</a:t>
            </a:r>
          </a:p>
          <a:p>
            <a:pPr algn="ctr" eaLnBrk="1" hangingPunct="1"/>
            <a:r>
              <a:rPr lang="en-US" sz="800">
                <a:latin typeface="Helvetica"/>
                <a:cs typeface="Helvetica"/>
              </a:rPr>
              <a:t>genotyping</a:t>
            </a:r>
          </a:p>
        </p:txBody>
      </p:sp>
      <p:sp>
        <p:nvSpPr>
          <p:cNvPr id="20527" name="TextBox 17"/>
          <p:cNvSpPr txBox="1">
            <a:spLocks noChangeArrowheads="1"/>
          </p:cNvSpPr>
          <p:nvPr/>
        </p:nvSpPr>
        <p:spPr bwMode="auto">
          <a:xfrm>
            <a:off x="3184525" y="4513796"/>
            <a:ext cx="4154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Helvetica"/>
                <a:cs typeface="Helvetica"/>
              </a:rPr>
              <a:t>D.</a:t>
            </a:r>
          </a:p>
        </p:txBody>
      </p:sp>
      <p:sp>
        <p:nvSpPr>
          <p:cNvPr id="20528" name="TextBox 17"/>
          <p:cNvSpPr txBox="1">
            <a:spLocks noChangeArrowheads="1"/>
          </p:cNvSpPr>
          <p:nvPr/>
        </p:nvSpPr>
        <p:spPr bwMode="auto">
          <a:xfrm>
            <a:off x="6242050" y="4513796"/>
            <a:ext cx="4027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a:latin typeface="Helvetica"/>
                <a:cs typeface="Helvetica"/>
              </a:rPr>
              <a:t>E.</a:t>
            </a:r>
          </a:p>
        </p:txBody>
      </p:sp>
      <p:sp>
        <p:nvSpPr>
          <p:cNvPr id="95" name="TextBox 94"/>
          <p:cNvSpPr txBox="1"/>
          <p:nvPr/>
        </p:nvSpPr>
        <p:spPr>
          <a:xfrm>
            <a:off x="7296602" y="6511927"/>
            <a:ext cx="1216900" cy="215444"/>
          </a:xfrm>
          <a:prstGeom prst="rect">
            <a:avLst/>
          </a:prstGeom>
          <a:noFill/>
        </p:spPr>
        <p:txBody>
          <a:bodyPr wrap="none">
            <a:spAutoFit/>
          </a:bodyPr>
          <a:lstStyle/>
          <a:p>
            <a:pPr>
              <a:defRPr/>
            </a:pPr>
            <a:r>
              <a:rPr lang="en-US" sz="800" dirty="0" smtClean="0">
                <a:solidFill>
                  <a:schemeClr val="tx1">
                    <a:lumMod val="75000"/>
                    <a:lumOff val="25000"/>
                  </a:schemeClr>
                </a:solidFill>
                <a:latin typeface="Helvetica"/>
                <a:cs typeface="Helvetica"/>
              </a:rPr>
              <a:t>Supplemental Figure </a:t>
            </a:r>
            <a:r>
              <a:rPr lang="en-US" sz="800" dirty="0">
                <a:solidFill>
                  <a:schemeClr val="tx1">
                    <a:lumMod val="75000"/>
                    <a:lumOff val="25000"/>
                  </a:schemeClr>
                </a:solidFill>
                <a:latin typeface="Helvetica"/>
                <a:cs typeface="Helvetica"/>
              </a:rPr>
              <a:t>1</a:t>
            </a:r>
          </a:p>
        </p:txBody>
      </p:sp>
      <p:sp>
        <p:nvSpPr>
          <p:cNvPr id="97" name="TextBox 17"/>
          <p:cNvSpPr txBox="1">
            <a:spLocks noChangeArrowheads="1"/>
          </p:cNvSpPr>
          <p:nvPr/>
        </p:nvSpPr>
        <p:spPr bwMode="auto">
          <a:xfrm>
            <a:off x="4891188" y="227197"/>
            <a:ext cx="364215"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Helvetica"/>
                <a:cs typeface="Helvetica"/>
              </a:rPr>
              <a:t>F</a:t>
            </a:r>
            <a:r>
              <a:rPr lang="en-US" sz="1800" dirty="0" smtClean="0">
                <a:latin typeface="Helvetica"/>
                <a:cs typeface="Helvetica"/>
              </a:rPr>
              <a:t>.</a:t>
            </a:r>
            <a:endParaRPr lang="en-US" sz="1800" dirty="0">
              <a:latin typeface="Helvetica"/>
              <a:cs typeface="Helvetica"/>
            </a:endParaRPr>
          </a:p>
        </p:txBody>
      </p:sp>
      <p:grpSp>
        <p:nvGrpSpPr>
          <p:cNvPr id="98" name="Group 14"/>
          <p:cNvGrpSpPr>
            <a:grpSpLocks/>
          </p:cNvGrpSpPr>
          <p:nvPr/>
        </p:nvGrpSpPr>
        <p:grpSpPr bwMode="auto">
          <a:xfrm>
            <a:off x="5142983" y="747790"/>
            <a:ext cx="3998003" cy="1465912"/>
            <a:chOff x="301452" y="4616568"/>
            <a:chExt cx="5166578" cy="2002527"/>
          </a:xfrm>
        </p:grpSpPr>
        <p:sp>
          <p:nvSpPr>
            <p:cNvPr id="100" name="TextBox 25"/>
            <p:cNvSpPr txBox="1">
              <a:spLocks noChangeArrowheads="1"/>
            </p:cNvSpPr>
            <p:nvPr/>
          </p:nvSpPr>
          <p:spPr bwMode="auto">
            <a:xfrm>
              <a:off x="3481317" y="4902707"/>
              <a:ext cx="388877" cy="5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a:t>
              </a:r>
            </a:p>
          </p:txBody>
        </p:sp>
        <p:pic>
          <p:nvPicPr>
            <p:cNvPr id="101" name="Picture 26"/>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01452" y="5405664"/>
              <a:ext cx="4786513" cy="12134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 name="TextBox 27"/>
            <p:cNvSpPr txBox="1">
              <a:spLocks noChangeArrowheads="1"/>
            </p:cNvSpPr>
            <p:nvPr/>
          </p:nvSpPr>
          <p:spPr bwMode="auto">
            <a:xfrm>
              <a:off x="1988251" y="4902707"/>
              <a:ext cx="388877" cy="5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a:t>
              </a:r>
            </a:p>
          </p:txBody>
        </p:sp>
        <p:sp>
          <p:nvSpPr>
            <p:cNvPr id="103" name="TextBox 28"/>
            <p:cNvSpPr txBox="1">
              <a:spLocks noChangeArrowheads="1"/>
            </p:cNvSpPr>
            <p:nvPr/>
          </p:nvSpPr>
          <p:spPr bwMode="auto">
            <a:xfrm>
              <a:off x="1563218" y="4902707"/>
              <a:ext cx="408928" cy="5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Δ/Δ</a:t>
              </a:r>
            </a:p>
          </p:txBody>
        </p:sp>
        <p:sp>
          <p:nvSpPr>
            <p:cNvPr id="104" name="TextBox 29"/>
            <p:cNvSpPr txBox="1">
              <a:spLocks noChangeArrowheads="1"/>
            </p:cNvSpPr>
            <p:nvPr/>
          </p:nvSpPr>
          <p:spPr bwMode="auto">
            <a:xfrm>
              <a:off x="1166263" y="4902707"/>
              <a:ext cx="408928" cy="5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Δ/Δ</a:t>
              </a:r>
            </a:p>
          </p:txBody>
        </p:sp>
        <p:sp>
          <p:nvSpPr>
            <p:cNvPr id="105" name="TextBox 30"/>
            <p:cNvSpPr txBox="1">
              <a:spLocks noChangeArrowheads="1"/>
            </p:cNvSpPr>
            <p:nvPr/>
          </p:nvSpPr>
          <p:spPr bwMode="auto">
            <a:xfrm>
              <a:off x="781222" y="4902707"/>
              <a:ext cx="400192" cy="5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dirty="0" err="1">
                  <a:latin typeface="Helvetica"/>
                  <a:cs typeface="Helvetica"/>
                </a:rPr>
                <a:t>Δ</a:t>
              </a:r>
              <a:r>
                <a:rPr lang="en-US" sz="1000" dirty="0">
                  <a:latin typeface="Helvetica"/>
                  <a:cs typeface="Helvetica"/>
                </a:rPr>
                <a:t>/+</a:t>
              </a:r>
            </a:p>
          </p:txBody>
        </p:sp>
        <p:sp>
          <p:nvSpPr>
            <p:cNvPr id="106" name="TextBox 31"/>
            <p:cNvSpPr txBox="1">
              <a:spLocks noChangeArrowheads="1"/>
            </p:cNvSpPr>
            <p:nvPr/>
          </p:nvSpPr>
          <p:spPr bwMode="auto">
            <a:xfrm>
              <a:off x="343977" y="4902707"/>
              <a:ext cx="388877" cy="5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a:t>
              </a:r>
            </a:p>
          </p:txBody>
        </p:sp>
        <p:sp>
          <p:nvSpPr>
            <p:cNvPr id="107" name="TextBox 32"/>
            <p:cNvSpPr txBox="1">
              <a:spLocks noChangeArrowheads="1"/>
            </p:cNvSpPr>
            <p:nvPr/>
          </p:nvSpPr>
          <p:spPr bwMode="auto">
            <a:xfrm>
              <a:off x="819552" y="4616568"/>
              <a:ext cx="970442" cy="336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GAPDH</a:t>
              </a:r>
            </a:p>
          </p:txBody>
        </p:sp>
        <p:sp>
          <p:nvSpPr>
            <p:cNvPr id="108" name="TextBox 33"/>
            <p:cNvSpPr txBox="1">
              <a:spLocks noChangeArrowheads="1"/>
            </p:cNvSpPr>
            <p:nvPr/>
          </p:nvSpPr>
          <p:spPr bwMode="auto">
            <a:xfrm>
              <a:off x="2227141" y="4616568"/>
              <a:ext cx="1526774" cy="336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mutant Rev3</a:t>
              </a:r>
            </a:p>
          </p:txBody>
        </p:sp>
        <p:sp>
          <p:nvSpPr>
            <p:cNvPr id="109" name="TextBox 34"/>
            <p:cNvSpPr txBox="1">
              <a:spLocks noChangeArrowheads="1"/>
            </p:cNvSpPr>
            <p:nvPr/>
          </p:nvSpPr>
          <p:spPr bwMode="auto">
            <a:xfrm>
              <a:off x="3730598" y="4617441"/>
              <a:ext cx="1737432" cy="33635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wild-type Rev3</a:t>
              </a:r>
            </a:p>
          </p:txBody>
        </p:sp>
        <p:sp>
          <p:nvSpPr>
            <p:cNvPr id="110" name="TextBox 35"/>
            <p:cNvSpPr txBox="1">
              <a:spLocks noChangeArrowheads="1"/>
            </p:cNvSpPr>
            <p:nvPr/>
          </p:nvSpPr>
          <p:spPr bwMode="auto">
            <a:xfrm>
              <a:off x="2302727" y="4902707"/>
              <a:ext cx="400192" cy="5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Δ/+</a:t>
              </a:r>
            </a:p>
          </p:txBody>
        </p:sp>
        <p:sp>
          <p:nvSpPr>
            <p:cNvPr id="111" name="TextBox 36"/>
            <p:cNvSpPr txBox="1">
              <a:spLocks noChangeArrowheads="1"/>
            </p:cNvSpPr>
            <p:nvPr/>
          </p:nvSpPr>
          <p:spPr bwMode="auto">
            <a:xfrm>
              <a:off x="3870195" y="4902707"/>
              <a:ext cx="400192" cy="5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Δ/+</a:t>
              </a:r>
            </a:p>
          </p:txBody>
        </p:sp>
        <p:sp>
          <p:nvSpPr>
            <p:cNvPr id="112" name="TextBox 37"/>
            <p:cNvSpPr txBox="1">
              <a:spLocks noChangeArrowheads="1"/>
            </p:cNvSpPr>
            <p:nvPr/>
          </p:nvSpPr>
          <p:spPr bwMode="auto">
            <a:xfrm>
              <a:off x="3072389" y="4902707"/>
              <a:ext cx="408928" cy="5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Δ/Δ</a:t>
              </a:r>
            </a:p>
          </p:txBody>
        </p:sp>
        <p:sp>
          <p:nvSpPr>
            <p:cNvPr id="113" name="TextBox 38"/>
            <p:cNvSpPr txBox="1">
              <a:spLocks noChangeArrowheads="1"/>
            </p:cNvSpPr>
            <p:nvPr/>
          </p:nvSpPr>
          <p:spPr bwMode="auto">
            <a:xfrm>
              <a:off x="2675433" y="4902707"/>
              <a:ext cx="408928" cy="5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Δ/Δ</a:t>
              </a:r>
            </a:p>
          </p:txBody>
        </p:sp>
        <p:sp>
          <p:nvSpPr>
            <p:cNvPr id="114" name="TextBox 39"/>
            <p:cNvSpPr txBox="1">
              <a:spLocks noChangeArrowheads="1"/>
            </p:cNvSpPr>
            <p:nvPr/>
          </p:nvSpPr>
          <p:spPr bwMode="auto">
            <a:xfrm>
              <a:off x="4624988" y="4902707"/>
              <a:ext cx="408928" cy="5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dirty="0" err="1">
                  <a:latin typeface="Helvetica"/>
                  <a:cs typeface="Helvetica"/>
                </a:rPr>
                <a:t>Δ</a:t>
              </a:r>
              <a:r>
                <a:rPr lang="en-US" sz="1000" dirty="0">
                  <a:latin typeface="Helvetica"/>
                  <a:cs typeface="Helvetica"/>
                </a:rPr>
                <a:t>/</a:t>
              </a:r>
              <a:r>
                <a:rPr lang="en-US" sz="1000" dirty="0" err="1">
                  <a:latin typeface="Helvetica"/>
                  <a:cs typeface="Helvetica"/>
                </a:rPr>
                <a:t>Δ</a:t>
              </a:r>
              <a:endParaRPr lang="en-US" sz="1000" dirty="0">
                <a:latin typeface="Helvetica"/>
                <a:cs typeface="Helvetica"/>
              </a:endParaRPr>
            </a:p>
          </p:txBody>
        </p:sp>
        <p:sp>
          <p:nvSpPr>
            <p:cNvPr id="115" name="TextBox 40"/>
            <p:cNvSpPr txBox="1">
              <a:spLocks noChangeArrowheads="1"/>
            </p:cNvSpPr>
            <p:nvPr/>
          </p:nvSpPr>
          <p:spPr bwMode="auto">
            <a:xfrm>
              <a:off x="4228033" y="4902707"/>
              <a:ext cx="408928" cy="546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dirty="0" err="1">
                  <a:latin typeface="Helvetica"/>
                  <a:cs typeface="Helvetica"/>
                </a:rPr>
                <a:t>Δ</a:t>
              </a:r>
              <a:r>
                <a:rPr lang="en-US" sz="1000" dirty="0">
                  <a:latin typeface="Helvetica"/>
                  <a:cs typeface="Helvetica"/>
                </a:rPr>
                <a:t>/</a:t>
              </a:r>
              <a:r>
                <a:rPr lang="en-US" sz="1000" dirty="0" err="1">
                  <a:latin typeface="Helvetica"/>
                  <a:cs typeface="Helvetica"/>
                </a:rPr>
                <a:t>Δ</a:t>
              </a:r>
              <a:endParaRPr lang="en-US" sz="1000" dirty="0">
                <a:latin typeface="Helvetica"/>
                <a:cs typeface="Helvetica"/>
              </a:endParaRPr>
            </a:p>
          </p:txBody>
        </p:sp>
      </p:grpSp>
      <p:sp>
        <p:nvSpPr>
          <p:cNvPr id="99" name="TextBox 16"/>
          <p:cNvSpPr txBox="1">
            <a:spLocks noChangeArrowheads="1"/>
          </p:cNvSpPr>
          <p:nvPr/>
        </p:nvSpPr>
        <p:spPr bwMode="auto">
          <a:xfrm>
            <a:off x="6107171" y="473676"/>
            <a:ext cx="245592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WT Rev3 transcripts absent in Rev3 KO</a:t>
            </a:r>
          </a:p>
        </p:txBody>
      </p:sp>
    </p:spTree>
    <p:extLst>
      <p:ext uri="{BB962C8B-B14F-4D97-AF65-F5344CB8AC3E}">
        <p14:creationId xmlns:p14="http://schemas.microsoft.com/office/powerpoint/2010/main" val="299146019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59" name="TextBox 107"/>
          <p:cNvSpPr txBox="1">
            <a:spLocks noChangeArrowheads="1"/>
          </p:cNvSpPr>
          <p:nvPr/>
        </p:nvSpPr>
        <p:spPr bwMode="auto">
          <a:xfrm>
            <a:off x="4575014" y="511860"/>
            <a:ext cx="237172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dirty="0" err="1">
                <a:latin typeface="Helvetica"/>
                <a:cs typeface="Helvetica"/>
              </a:rPr>
              <a:t>Wildtype</a:t>
            </a:r>
            <a:r>
              <a:rPr lang="en-US" sz="800" dirty="0">
                <a:latin typeface="Helvetica"/>
                <a:cs typeface="Helvetica"/>
              </a:rPr>
              <a:t> allele</a:t>
            </a:r>
          </a:p>
        </p:txBody>
      </p:sp>
      <p:sp>
        <p:nvSpPr>
          <p:cNvPr id="22564" name="TextBox 112"/>
          <p:cNvSpPr txBox="1">
            <a:spLocks noChangeArrowheads="1"/>
          </p:cNvSpPr>
          <p:nvPr/>
        </p:nvSpPr>
        <p:spPr bwMode="auto">
          <a:xfrm>
            <a:off x="268288" y="1649413"/>
            <a:ext cx="10652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800">
                <a:latin typeface="Helvetica"/>
                <a:cs typeface="Helvetica"/>
              </a:rPr>
              <a:t>NotI</a:t>
            </a:r>
          </a:p>
        </p:txBody>
      </p:sp>
      <p:grpSp>
        <p:nvGrpSpPr>
          <p:cNvPr id="2" name="Group 1"/>
          <p:cNvGrpSpPr/>
          <p:nvPr/>
        </p:nvGrpSpPr>
        <p:grpSpPr>
          <a:xfrm>
            <a:off x="211138" y="447675"/>
            <a:ext cx="5689600" cy="2709862"/>
            <a:chOff x="800100" y="442913"/>
            <a:chExt cx="5689600" cy="2709862"/>
          </a:xfrm>
        </p:grpSpPr>
        <p:cxnSp>
          <p:nvCxnSpPr>
            <p:cNvPr id="78" name="Straight Connector 77"/>
            <p:cNvCxnSpPr/>
            <p:nvPr/>
          </p:nvCxnSpPr>
          <p:spPr>
            <a:xfrm>
              <a:off x="1724025" y="579438"/>
              <a:ext cx="3328988" cy="1587"/>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79" name="Rectangle 78"/>
            <p:cNvSpPr/>
            <p:nvPr/>
          </p:nvSpPr>
          <p:spPr>
            <a:xfrm>
              <a:off x="1930400" y="442913"/>
              <a:ext cx="406400" cy="29845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23</a:t>
              </a:r>
            </a:p>
          </p:txBody>
        </p:sp>
        <p:sp>
          <p:nvSpPr>
            <p:cNvPr id="80" name="Rectangle 79"/>
            <p:cNvSpPr/>
            <p:nvPr/>
          </p:nvSpPr>
          <p:spPr>
            <a:xfrm>
              <a:off x="2509838" y="442913"/>
              <a:ext cx="406400" cy="296862"/>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24</a:t>
              </a:r>
            </a:p>
          </p:txBody>
        </p:sp>
        <p:sp>
          <p:nvSpPr>
            <p:cNvPr id="81" name="Rectangle 80"/>
            <p:cNvSpPr/>
            <p:nvPr/>
          </p:nvSpPr>
          <p:spPr>
            <a:xfrm>
              <a:off x="3084513" y="442913"/>
              <a:ext cx="406400" cy="298450"/>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25</a:t>
              </a:r>
            </a:p>
          </p:txBody>
        </p:sp>
        <p:sp>
          <p:nvSpPr>
            <p:cNvPr id="82" name="Rectangle 81"/>
            <p:cNvSpPr/>
            <p:nvPr/>
          </p:nvSpPr>
          <p:spPr>
            <a:xfrm>
              <a:off x="3643313" y="447675"/>
              <a:ext cx="404812" cy="29686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26</a:t>
              </a:r>
            </a:p>
          </p:txBody>
        </p:sp>
        <p:sp>
          <p:nvSpPr>
            <p:cNvPr id="83" name="Rectangle 82"/>
            <p:cNvSpPr/>
            <p:nvPr/>
          </p:nvSpPr>
          <p:spPr>
            <a:xfrm>
              <a:off x="4513263" y="447675"/>
              <a:ext cx="404812" cy="29686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27</a:t>
              </a:r>
            </a:p>
          </p:txBody>
        </p:sp>
        <p:cxnSp>
          <p:nvCxnSpPr>
            <p:cNvPr id="84" name="Straight Connector 83"/>
            <p:cNvCxnSpPr/>
            <p:nvPr/>
          </p:nvCxnSpPr>
          <p:spPr>
            <a:xfrm>
              <a:off x="800100" y="1936750"/>
              <a:ext cx="2146300" cy="1588"/>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5" name="Rectangle 84"/>
            <p:cNvSpPr/>
            <p:nvPr/>
          </p:nvSpPr>
          <p:spPr>
            <a:xfrm>
              <a:off x="1020763" y="1790700"/>
              <a:ext cx="406400" cy="29686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23</a:t>
              </a:r>
            </a:p>
          </p:txBody>
        </p:sp>
        <p:sp>
          <p:nvSpPr>
            <p:cNvPr id="86" name="Rectangle 85"/>
            <p:cNvSpPr/>
            <p:nvPr/>
          </p:nvSpPr>
          <p:spPr>
            <a:xfrm>
              <a:off x="1600200" y="1789113"/>
              <a:ext cx="406400" cy="296862"/>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24</a:t>
              </a:r>
            </a:p>
          </p:txBody>
        </p:sp>
        <p:sp>
          <p:nvSpPr>
            <p:cNvPr id="87" name="Rectangle 86"/>
            <p:cNvSpPr/>
            <p:nvPr/>
          </p:nvSpPr>
          <p:spPr>
            <a:xfrm>
              <a:off x="2174875" y="1790700"/>
              <a:ext cx="404813" cy="29686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25</a:t>
              </a:r>
            </a:p>
          </p:txBody>
        </p:sp>
        <p:cxnSp>
          <p:nvCxnSpPr>
            <p:cNvPr id="88" name="Straight Connector 87"/>
            <p:cNvCxnSpPr/>
            <p:nvPr/>
          </p:nvCxnSpPr>
          <p:spPr>
            <a:xfrm>
              <a:off x="3865563" y="1933575"/>
              <a:ext cx="2146300" cy="3175"/>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89" name="Rectangle 88"/>
            <p:cNvSpPr/>
            <p:nvPr/>
          </p:nvSpPr>
          <p:spPr>
            <a:xfrm>
              <a:off x="4283075" y="1787525"/>
              <a:ext cx="406400" cy="29686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26</a:t>
              </a:r>
            </a:p>
          </p:txBody>
        </p:sp>
        <p:sp>
          <p:nvSpPr>
            <p:cNvPr id="90" name="Rectangle 89"/>
            <p:cNvSpPr/>
            <p:nvPr/>
          </p:nvSpPr>
          <p:spPr>
            <a:xfrm>
              <a:off x="5221288" y="1787525"/>
              <a:ext cx="406400" cy="296863"/>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27</a:t>
              </a:r>
            </a:p>
          </p:txBody>
        </p:sp>
        <p:sp>
          <p:nvSpPr>
            <p:cNvPr id="22542" name="TextBox 90"/>
            <p:cNvSpPr txBox="1">
              <a:spLocks noChangeArrowheads="1"/>
            </p:cNvSpPr>
            <p:nvPr/>
          </p:nvSpPr>
          <p:spPr bwMode="auto">
            <a:xfrm rot="-5400000">
              <a:off x="2041123" y="1271021"/>
              <a:ext cx="53261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L2610F</a:t>
              </a:r>
            </a:p>
          </p:txBody>
        </p:sp>
        <p:cxnSp>
          <p:nvCxnSpPr>
            <p:cNvPr id="92" name="Straight Arrow Connector 91"/>
            <p:cNvCxnSpPr/>
            <p:nvPr/>
          </p:nvCxnSpPr>
          <p:spPr>
            <a:xfrm>
              <a:off x="2320925" y="1593850"/>
              <a:ext cx="0" cy="195263"/>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3" name="Straight Arrow Connector 92"/>
            <p:cNvCxnSpPr/>
            <p:nvPr/>
          </p:nvCxnSpPr>
          <p:spPr>
            <a:xfrm flipH="1">
              <a:off x="1725613" y="827088"/>
              <a:ext cx="280987" cy="569912"/>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4" name="Straight Arrow Connector 93"/>
            <p:cNvCxnSpPr/>
            <p:nvPr/>
          </p:nvCxnSpPr>
          <p:spPr>
            <a:xfrm>
              <a:off x="4689475" y="820738"/>
              <a:ext cx="384175" cy="566737"/>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95" name="Straight Connector 94"/>
            <p:cNvCxnSpPr/>
            <p:nvPr/>
          </p:nvCxnSpPr>
          <p:spPr>
            <a:xfrm>
              <a:off x="800100" y="2984500"/>
              <a:ext cx="5211763" cy="1588"/>
            </a:xfrm>
            <a:prstGeom prst="line">
              <a:avLst/>
            </a:prstGeom>
            <a:ln w="508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96" name="Rectangle 95"/>
            <p:cNvSpPr/>
            <p:nvPr/>
          </p:nvSpPr>
          <p:spPr>
            <a:xfrm>
              <a:off x="1020763" y="2836863"/>
              <a:ext cx="406400" cy="296862"/>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23</a:t>
              </a:r>
            </a:p>
          </p:txBody>
        </p:sp>
        <p:sp>
          <p:nvSpPr>
            <p:cNvPr id="97" name="Rectangle 96"/>
            <p:cNvSpPr/>
            <p:nvPr/>
          </p:nvSpPr>
          <p:spPr>
            <a:xfrm>
              <a:off x="1600200" y="2836863"/>
              <a:ext cx="406400" cy="296862"/>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24</a:t>
              </a:r>
            </a:p>
          </p:txBody>
        </p:sp>
        <p:sp>
          <p:nvSpPr>
            <p:cNvPr id="98" name="Rectangle 97"/>
            <p:cNvSpPr/>
            <p:nvPr/>
          </p:nvSpPr>
          <p:spPr>
            <a:xfrm>
              <a:off x="2174875" y="2836863"/>
              <a:ext cx="404813" cy="296862"/>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25</a:t>
              </a:r>
            </a:p>
          </p:txBody>
        </p:sp>
        <p:sp>
          <p:nvSpPr>
            <p:cNvPr id="99" name="Rectangle 98"/>
            <p:cNvSpPr/>
            <p:nvPr/>
          </p:nvSpPr>
          <p:spPr>
            <a:xfrm>
              <a:off x="4283075" y="2836863"/>
              <a:ext cx="406400" cy="296862"/>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26</a:t>
              </a:r>
            </a:p>
          </p:txBody>
        </p:sp>
        <p:sp>
          <p:nvSpPr>
            <p:cNvPr id="100" name="Rectangle 99"/>
            <p:cNvSpPr/>
            <p:nvPr/>
          </p:nvSpPr>
          <p:spPr>
            <a:xfrm>
              <a:off x="5221288" y="2836863"/>
              <a:ext cx="406400" cy="296862"/>
            </a:xfrm>
            <a:prstGeom prst="rect">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27</a:t>
              </a:r>
            </a:p>
          </p:txBody>
        </p:sp>
        <p:sp>
          <p:nvSpPr>
            <p:cNvPr id="22552" name="TextBox 100"/>
            <p:cNvSpPr txBox="1">
              <a:spLocks noChangeArrowheads="1"/>
            </p:cNvSpPr>
            <p:nvPr/>
          </p:nvSpPr>
          <p:spPr bwMode="auto">
            <a:xfrm rot="-5400000">
              <a:off x="2041122" y="2326709"/>
              <a:ext cx="53261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L2610F</a:t>
              </a:r>
            </a:p>
          </p:txBody>
        </p:sp>
        <p:cxnSp>
          <p:nvCxnSpPr>
            <p:cNvPr id="102" name="Straight Arrow Connector 101"/>
            <p:cNvCxnSpPr/>
            <p:nvPr/>
          </p:nvCxnSpPr>
          <p:spPr>
            <a:xfrm>
              <a:off x="2320925" y="2649538"/>
              <a:ext cx="0" cy="195262"/>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3" name="Straight Arrow Connector 102"/>
            <p:cNvCxnSpPr/>
            <p:nvPr/>
          </p:nvCxnSpPr>
          <p:spPr>
            <a:xfrm>
              <a:off x="2713038" y="2984500"/>
              <a:ext cx="342900" cy="1588"/>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sp>
          <p:nvSpPr>
            <p:cNvPr id="104" name="Rectangle 103"/>
            <p:cNvSpPr/>
            <p:nvPr/>
          </p:nvSpPr>
          <p:spPr>
            <a:xfrm>
              <a:off x="3248025" y="2816225"/>
              <a:ext cx="460375" cy="336550"/>
            </a:xfrm>
            <a:prstGeom prst="rect">
              <a:avLst/>
            </a:prstGeom>
            <a:solidFill>
              <a:schemeClr val="tx1">
                <a:lumMod val="50000"/>
                <a:lumOff val="50000"/>
              </a:schemeClr>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r>
                <a:rPr lang="en-US" sz="800">
                  <a:solidFill>
                    <a:schemeClr val="bg1"/>
                  </a:solidFill>
                  <a:latin typeface="Helvetica"/>
                  <a:ea typeface="ＭＳ Ｐゴシック" charset="0"/>
                  <a:cs typeface="Helvetica"/>
                </a:rPr>
                <a:t>Neo</a:t>
              </a:r>
            </a:p>
          </p:txBody>
        </p:sp>
        <p:cxnSp>
          <p:nvCxnSpPr>
            <p:cNvPr id="105" name="Straight Arrow Connector 104"/>
            <p:cNvCxnSpPr/>
            <p:nvPr/>
          </p:nvCxnSpPr>
          <p:spPr>
            <a:xfrm>
              <a:off x="3705225" y="2984500"/>
              <a:ext cx="342900" cy="1588"/>
            </a:xfrm>
            <a:prstGeom prst="straightConnector1">
              <a:avLst/>
            </a:prstGeom>
            <a:ln w="38100">
              <a:solidFill>
                <a:schemeClr val="tx1"/>
              </a:solidFill>
              <a:tailEnd type="triangle" w="lg" len="med"/>
            </a:ln>
            <a:effectLst/>
          </p:spPr>
          <p:style>
            <a:lnRef idx="2">
              <a:schemeClr val="accent1"/>
            </a:lnRef>
            <a:fillRef idx="0">
              <a:schemeClr val="accent1"/>
            </a:fillRef>
            <a:effectRef idx="1">
              <a:schemeClr val="accent1"/>
            </a:effectRef>
            <a:fontRef idx="minor">
              <a:schemeClr val="tx1"/>
            </a:fontRef>
          </p:style>
        </p:cxnSp>
        <p:cxnSp>
          <p:nvCxnSpPr>
            <p:cNvPr id="106" name="Straight Arrow Connector 105"/>
            <p:cNvCxnSpPr/>
            <p:nvPr/>
          </p:nvCxnSpPr>
          <p:spPr>
            <a:xfrm>
              <a:off x="1803400" y="2166938"/>
              <a:ext cx="0" cy="574675"/>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p:nvPr/>
          </p:nvCxnSpPr>
          <p:spPr>
            <a:xfrm>
              <a:off x="4533900" y="2166938"/>
              <a:ext cx="0" cy="574675"/>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22560" name="TextBox 108"/>
            <p:cNvSpPr txBox="1">
              <a:spLocks noChangeArrowheads="1"/>
            </p:cNvSpPr>
            <p:nvPr/>
          </p:nvSpPr>
          <p:spPr bwMode="auto">
            <a:xfrm>
              <a:off x="885825" y="638175"/>
              <a:ext cx="106521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800">
                  <a:latin typeface="Helvetica"/>
                  <a:cs typeface="Helvetica"/>
                </a:rPr>
                <a:t>PCR</a:t>
              </a:r>
            </a:p>
            <a:p>
              <a:pPr algn="ctr" eaLnBrk="1" hangingPunct="1"/>
              <a:r>
                <a:rPr lang="en-US" sz="800">
                  <a:latin typeface="Helvetica"/>
                  <a:cs typeface="Helvetica"/>
                </a:rPr>
                <a:t>Mutagenesis</a:t>
              </a:r>
            </a:p>
          </p:txBody>
        </p:sp>
        <p:sp>
          <p:nvSpPr>
            <p:cNvPr id="22561" name="TextBox 109"/>
            <p:cNvSpPr txBox="1">
              <a:spLocks noChangeArrowheads="1"/>
            </p:cNvSpPr>
            <p:nvPr/>
          </p:nvSpPr>
          <p:spPr bwMode="auto">
            <a:xfrm>
              <a:off x="4459288" y="704850"/>
              <a:ext cx="10652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800">
                  <a:latin typeface="Helvetica"/>
                  <a:cs typeface="Helvetica"/>
                </a:rPr>
                <a:t>PCR</a:t>
              </a:r>
            </a:p>
          </p:txBody>
        </p:sp>
        <p:sp>
          <p:nvSpPr>
            <p:cNvPr id="22562" name="TextBox 110"/>
            <p:cNvSpPr txBox="1">
              <a:spLocks noChangeArrowheads="1"/>
            </p:cNvSpPr>
            <p:nvPr/>
          </p:nvSpPr>
          <p:spPr bwMode="auto">
            <a:xfrm>
              <a:off x="1055688" y="2205038"/>
              <a:ext cx="10652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800">
                  <a:latin typeface="Helvetica"/>
                  <a:cs typeface="Helvetica"/>
                </a:rPr>
                <a:t>+NotI</a:t>
              </a:r>
            </a:p>
            <a:p>
              <a:pPr algn="ctr" eaLnBrk="1" hangingPunct="1"/>
              <a:r>
                <a:rPr lang="en-US" sz="800">
                  <a:latin typeface="Helvetica"/>
                  <a:cs typeface="Helvetica"/>
                </a:rPr>
                <a:t>+SacII</a:t>
              </a:r>
            </a:p>
          </p:txBody>
        </p:sp>
        <p:sp>
          <p:nvSpPr>
            <p:cNvPr id="22563" name="TextBox 111"/>
            <p:cNvSpPr txBox="1">
              <a:spLocks noChangeArrowheads="1"/>
            </p:cNvSpPr>
            <p:nvPr/>
          </p:nvSpPr>
          <p:spPr bwMode="auto">
            <a:xfrm>
              <a:off x="4222750" y="2203450"/>
              <a:ext cx="106521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800">
                  <a:latin typeface="Helvetica"/>
                  <a:cs typeface="Helvetica"/>
                </a:rPr>
                <a:t>+AscI</a:t>
              </a:r>
            </a:p>
            <a:p>
              <a:pPr algn="ctr" eaLnBrk="1" hangingPunct="1"/>
              <a:r>
                <a:rPr lang="en-US" sz="800">
                  <a:latin typeface="Helvetica"/>
                  <a:cs typeface="Helvetica"/>
                </a:rPr>
                <a:t>+NruI</a:t>
              </a:r>
            </a:p>
          </p:txBody>
        </p:sp>
        <p:sp>
          <p:nvSpPr>
            <p:cNvPr id="22565" name="TextBox 113"/>
            <p:cNvSpPr txBox="1">
              <a:spLocks noChangeArrowheads="1"/>
            </p:cNvSpPr>
            <p:nvPr/>
          </p:nvSpPr>
          <p:spPr bwMode="auto">
            <a:xfrm>
              <a:off x="2370138" y="1533525"/>
              <a:ext cx="1063625"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800">
                  <a:latin typeface="Helvetica"/>
                  <a:cs typeface="Helvetica"/>
                </a:rPr>
                <a:t>HindIII</a:t>
              </a:r>
            </a:p>
            <a:p>
              <a:pPr algn="ctr" eaLnBrk="1" hangingPunct="1"/>
              <a:r>
                <a:rPr lang="en-US" sz="800">
                  <a:latin typeface="Helvetica"/>
                  <a:cs typeface="Helvetica"/>
                </a:rPr>
                <a:t>SacII</a:t>
              </a:r>
            </a:p>
          </p:txBody>
        </p:sp>
        <p:sp>
          <p:nvSpPr>
            <p:cNvPr id="22566" name="TextBox 114"/>
            <p:cNvSpPr txBox="1">
              <a:spLocks noChangeArrowheads="1"/>
            </p:cNvSpPr>
            <p:nvPr/>
          </p:nvSpPr>
          <p:spPr bwMode="auto">
            <a:xfrm>
              <a:off x="3373438" y="1658938"/>
              <a:ext cx="106521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800">
                  <a:latin typeface="Helvetica"/>
                  <a:cs typeface="Helvetica"/>
                </a:rPr>
                <a:t>AscI</a:t>
              </a:r>
            </a:p>
          </p:txBody>
        </p:sp>
        <p:sp>
          <p:nvSpPr>
            <p:cNvPr id="22567" name="TextBox 115"/>
            <p:cNvSpPr txBox="1">
              <a:spLocks noChangeArrowheads="1"/>
            </p:cNvSpPr>
            <p:nvPr/>
          </p:nvSpPr>
          <p:spPr bwMode="auto">
            <a:xfrm>
              <a:off x="5426075" y="1657350"/>
              <a:ext cx="106362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algn="ctr" eaLnBrk="1" hangingPunct="1"/>
              <a:r>
                <a:rPr lang="en-US" sz="800" dirty="0" err="1">
                  <a:latin typeface="Helvetica"/>
                  <a:cs typeface="Helvetica"/>
                </a:rPr>
                <a:t>NruI</a:t>
              </a:r>
              <a:endParaRPr lang="en-US" sz="800" dirty="0">
                <a:latin typeface="Helvetica"/>
                <a:cs typeface="Helvetica"/>
              </a:endParaRPr>
            </a:p>
          </p:txBody>
        </p:sp>
      </p:grpSp>
      <p:sp>
        <p:nvSpPr>
          <p:cNvPr id="22568" name="TextBox 17"/>
          <p:cNvSpPr txBox="1">
            <a:spLocks noChangeArrowheads="1"/>
          </p:cNvSpPr>
          <p:nvPr/>
        </p:nvSpPr>
        <p:spPr bwMode="auto">
          <a:xfrm>
            <a:off x="212725" y="73025"/>
            <a:ext cx="4027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Helvetica"/>
                <a:cs typeface="Helvetica"/>
              </a:rPr>
              <a:t>A.</a:t>
            </a:r>
          </a:p>
        </p:txBody>
      </p:sp>
      <p:pic>
        <p:nvPicPr>
          <p:cNvPr id="22570" name="Picture 24" descr="RepNIEHS29"/>
          <p:cNvPicPr>
            <a:picLocks noChangeAspect="1" noChangeArrowheads="1"/>
          </p:cNvPicPr>
          <p:nvPr/>
        </p:nvPicPr>
        <p:blipFill>
          <a:blip r:embed="rId3">
            <a:extLst>
              <a:ext uri="{28A0092B-C50C-407E-A947-70E740481C1C}">
                <a14:useLocalDpi xmlns:a14="http://schemas.microsoft.com/office/drawing/2010/main" val="0"/>
              </a:ext>
            </a:extLst>
          </a:blip>
          <a:srcRect l="15929" t="56430" r="15929" b="17421"/>
          <a:stretch>
            <a:fillRect/>
          </a:stretch>
        </p:blipFill>
        <p:spPr bwMode="auto">
          <a:xfrm>
            <a:off x="441325" y="4868013"/>
            <a:ext cx="3201988" cy="1590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71" name="Text Box 25"/>
          <p:cNvSpPr txBox="1">
            <a:spLocks noChangeArrowheads="1"/>
          </p:cNvSpPr>
          <p:nvPr/>
        </p:nvSpPr>
        <p:spPr bwMode="auto">
          <a:xfrm>
            <a:off x="338138" y="4437800"/>
            <a:ext cx="2326278"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Confirmation of mutation in Neo-deleted clones</a:t>
            </a:r>
          </a:p>
        </p:txBody>
      </p:sp>
      <p:sp>
        <p:nvSpPr>
          <p:cNvPr id="22572" name="Text Box 29"/>
          <p:cNvSpPr txBox="1">
            <a:spLocks noChangeArrowheads="1"/>
          </p:cNvSpPr>
          <p:nvPr/>
        </p:nvSpPr>
        <p:spPr bwMode="auto">
          <a:xfrm>
            <a:off x="1417638" y="4672750"/>
            <a:ext cx="1107996"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Leu CTA to PheTTC</a:t>
            </a:r>
          </a:p>
        </p:txBody>
      </p:sp>
      <p:sp>
        <p:nvSpPr>
          <p:cNvPr id="22573" name="Rectangle 30"/>
          <p:cNvSpPr>
            <a:spLocks noChangeArrowheads="1"/>
          </p:cNvSpPr>
          <p:nvPr/>
        </p:nvSpPr>
        <p:spPr bwMode="auto">
          <a:xfrm>
            <a:off x="309563" y="3962400"/>
            <a:ext cx="3746500" cy="2070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en-US" sz="800">
              <a:solidFill>
                <a:srgbClr val="FF0000"/>
              </a:solidFill>
              <a:latin typeface="Helvetica"/>
              <a:cs typeface="Helvetica"/>
            </a:endParaRPr>
          </a:p>
        </p:txBody>
      </p:sp>
      <p:grpSp>
        <p:nvGrpSpPr>
          <p:cNvPr id="22574" name="Group 19"/>
          <p:cNvGrpSpPr>
            <a:grpSpLocks/>
          </p:cNvGrpSpPr>
          <p:nvPr/>
        </p:nvGrpSpPr>
        <p:grpSpPr bwMode="auto">
          <a:xfrm>
            <a:off x="4019550" y="4164013"/>
            <a:ext cx="4997450" cy="2197100"/>
            <a:chOff x="3189" y="1021"/>
            <a:chExt cx="2566" cy="1231"/>
          </a:xfrm>
        </p:grpSpPr>
        <p:grpSp>
          <p:nvGrpSpPr>
            <p:cNvPr id="22575" name="Group 18"/>
            <p:cNvGrpSpPr>
              <a:grpSpLocks/>
            </p:cNvGrpSpPr>
            <p:nvPr/>
          </p:nvGrpSpPr>
          <p:grpSpPr bwMode="auto">
            <a:xfrm>
              <a:off x="3189" y="1021"/>
              <a:ext cx="2566" cy="1231"/>
              <a:chOff x="3189" y="1021"/>
              <a:chExt cx="2566" cy="1231"/>
            </a:xfrm>
          </p:grpSpPr>
          <p:grpSp>
            <p:nvGrpSpPr>
              <p:cNvPr id="22577" name="Group 14"/>
              <p:cNvGrpSpPr>
                <a:grpSpLocks/>
              </p:cNvGrpSpPr>
              <p:nvPr/>
            </p:nvGrpSpPr>
            <p:grpSpPr bwMode="auto">
              <a:xfrm>
                <a:off x="3189" y="1021"/>
                <a:ext cx="2566" cy="1231"/>
                <a:chOff x="3155" y="975"/>
                <a:chExt cx="2676" cy="1292"/>
              </a:xfrm>
            </p:grpSpPr>
            <p:pic>
              <p:nvPicPr>
                <p:cNvPr id="22579" name="Picture 9" descr="RepNIEHS29"/>
                <p:cNvPicPr>
                  <a:picLocks noChangeAspect="1" noChangeArrowheads="1"/>
                </p:cNvPicPr>
                <p:nvPr/>
              </p:nvPicPr>
              <p:blipFill>
                <a:blip r:embed="rId4">
                  <a:extLst>
                    <a:ext uri="{28A0092B-C50C-407E-A947-70E740481C1C}">
                      <a14:useLocalDpi xmlns:a14="http://schemas.microsoft.com/office/drawing/2010/main" val="0"/>
                    </a:ext>
                  </a:extLst>
                </a:blip>
                <a:srcRect l="8928" t="48289" r="16933" b="30579"/>
                <a:stretch>
                  <a:fillRect/>
                </a:stretch>
              </p:blipFill>
              <p:spPr bwMode="auto">
                <a:xfrm>
                  <a:off x="3155" y="1281"/>
                  <a:ext cx="2676" cy="9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80" name="Line 10"/>
                <p:cNvSpPr>
                  <a:spLocks noChangeShapeType="1"/>
                </p:cNvSpPr>
                <p:nvPr/>
              </p:nvSpPr>
              <p:spPr bwMode="auto">
                <a:xfrm>
                  <a:off x="5272" y="1132"/>
                  <a:ext cx="0" cy="140"/>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800">
                    <a:latin typeface="Helvetica"/>
                    <a:cs typeface="Helvetica"/>
                  </a:endParaRPr>
                </a:p>
              </p:txBody>
            </p:sp>
            <p:sp>
              <p:nvSpPr>
                <p:cNvPr id="22581" name="Line 11"/>
                <p:cNvSpPr>
                  <a:spLocks noChangeShapeType="1"/>
                </p:cNvSpPr>
                <p:nvPr/>
              </p:nvSpPr>
              <p:spPr bwMode="auto">
                <a:xfrm>
                  <a:off x="5676" y="1136"/>
                  <a:ext cx="0" cy="140"/>
                </a:xfrm>
                <a:prstGeom prst="line">
                  <a:avLst/>
                </a:prstGeom>
                <a:noFill/>
                <a:ln w="9525">
                  <a:solidFill>
                    <a:schemeClr val="tx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800">
                    <a:latin typeface="Helvetica"/>
                    <a:cs typeface="Helvetica"/>
                  </a:endParaRPr>
                </a:p>
              </p:txBody>
            </p:sp>
            <p:sp>
              <p:nvSpPr>
                <p:cNvPr id="22582" name="Text Box 12"/>
                <p:cNvSpPr txBox="1">
                  <a:spLocks noChangeArrowheads="1"/>
                </p:cNvSpPr>
                <p:nvPr/>
              </p:nvSpPr>
              <p:spPr bwMode="auto">
                <a:xfrm>
                  <a:off x="5178" y="975"/>
                  <a:ext cx="184"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Het</a:t>
                  </a:r>
                </a:p>
              </p:txBody>
            </p:sp>
            <p:sp>
              <p:nvSpPr>
                <p:cNvPr id="22583" name="Text Box 13"/>
                <p:cNvSpPr txBox="1">
                  <a:spLocks noChangeArrowheads="1"/>
                </p:cNvSpPr>
                <p:nvPr/>
              </p:nvSpPr>
              <p:spPr bwMode="auto">
                <a:xfrm>
                  <a:off x="5578" y="977"/>
                  <a:ext cx="184"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Het</a:t>
                  </a:r>
                </a:p>
              </p:txBody>
            </p:sp>
          </p:grpSp>
          <p:sp>
            <p:nvSpPr>
              <p:cNvPr id="22578" name="Rectangle 17"/>
              <p:cNvSpPr>
                <a:spLocks noChangeArrowheads="1"/>
              </p:cNvSpPr>
              <p:nvPr/>
            </p:nvSpPr>
            <p:spPr bwMode="auto">
              <a:xfrm>
                <a:off x="4692" y="1056"/>
                <a:ext cx="336" cy="9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en-US" sz="800">
                  <a:latin typeface="Helvetica"/>
                  <a:cs typeface="Helvetica"/>
                </a:endParaRPr>
              </a:p>
            </p:txBody>
          </p:sp>
        </p:grpSp>
        <p:sp>
          <p:nvSpPr>
            <p:cNvPr id="22576" name="Text Box 16"/>
            <p:cNvSpPr txBox="1">
              <a:spLocks noChangeArrowheads="1"/>
            </p:cNvSpPr>
            <p:nvPr/>
          </p:nvSpPr>
          <p:spPr bwMode="auto">
            <a:xfrm>
              <a:off x="3788" y="1095"/>
              <a:ext cx="268" cy="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Mut ES</a:t>
              </a:r>
            </a:p>
            <a:p>
              <a:pPr eaLnBrk="1" hangingPunct="1"/>
              <a:r>
                <a:rPr lang="en-US" sz="800">
                  <a:latin typeface="Helvetica"/>
                  <a:cs typeface="Helvetica"/>
                </a:rPr>
                <a:t>  cells</a:t>
              </a:r>
            </a:p>
          </p:txBody>
        </p:sp>
      </p:grpSp>
      <p:sp>
        <p:nvSpPr>
          <p:cNvPr id="57" name="TextBox 56"/>
          <p:cNvSpPr txBox="1"/>
          <p:nvPr/>
        </p:nvSpPr>
        <p:spPr>
          <a:xfrm>
            <a:off x="7296602" y="6511927"/>
            <a:ext cx="1223412" cy="215444"/>
          </a:xfrm>
          <a:prstGeom prst="rect">
            <a:avLst/>
          </a:prstGeom>
          <a:noFill/>
        </p:spPr>
        <p:txBody>
          <a:bodyPr wrap="none">
            <a:spAutoFit/>
          </a:bodyPr>
          <a:lstStyle/>
          <a:p>
            <a:pPr>
              <a:defRPr/>
            </a:pPr>
            <a:r>
              <a:rPr lang="en-US" sz="800" dirty="0" smtClean="0">
                <a:solidFill>
                  <a:schemeClr val="tx1">
                    <a:lumMod val="75000"/>
                    <a:lumOff val="25000"/>
                  </a:schemeClr>
                </a:solidFill>
                <a:latin typeface="Helvetica"/>
                <a:cs typeface="Helvetica"/>
              </a:rPr>
              <a:t>Supplemental Figure 2</a:t>
            </a:r>
            <a:endParaRPr lang="en-US" sz="800" dirty="0">
              <a:solidFill>
                <a:schemeClr val="tx1">
                  <a:lumMod val="75000"/>
                  <a:lumOff val="25000"/>
                </a:schemeClr>
              </a:solidFill>
              <a:latin typeface="Helvetica"/>
              <a:cs typeface="Helvetica"/>
            </a:endParaRPr>
          </a:p>
        </p:txBody>
      </p:sp>
      <p:grpSp>
        <p:nvGrpSpPr>
          <p:cNvPr id="59" name="Group 58"/>
          <p:cNvGrpSpPr/>
          <p:nvPr/>
        </p:nvGrpSpPr>
        <p:grpSpPr>
          <a:xfrm>
            <a:off x="5505741" y="13157"/>
            <a:ext cx="3581721" cy="4141946"/>
            <a:chOff x="571500" y="80963"/>
            <a:chExt cx="3581721" cy="4141946"/>
          </a:xfrm>
        </p:grpSpPr>
        <p:sp>
          <p:nvSpPr>
            <p:cNvPr id="60" name="TextBox 17"/>
            <p:cNvSpPr txBox="1">
              <a:spLocks noChangeArrowheads="1"/>
            </p:cNvSpPr>
            <p:nvPr/>
          </p:nvSpPr>
          <p:spPr bwMode="auto">
            <a:xfrm>
              <a:off x="571500" y="80963"/>
              <a:ext cx="4154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Helvetica"/>
                  <a:cs typeface="Helvetica"/>
                </a:rPr>
                <a:t>D</a:t>
              </a:r>
              <a:r>
                <a:rPr lang="en-US" sz="1800" dirty="0" smtClean="0">
                  <a:latin typeface="Helvetica"/>
                  <a:cs typeface="Helvetica"/>
                </a:rPr>
                <a:t>.</a:t>
              </a:r>
              <a:endParaRPr lang="en-US" sz="1800" dirty="0">
                <a:latin typeface="Helvetica"/>
                <a:cs typeface="Helvetica"/>
              </a:endParaRPr>
            </a:p>
          </p:txBody>
        </p:sp>
        <p:sp>
          <p:nvSpPr>
            <p:cNvPr id="61" name="Line 33"/>
            <p:cNvSpPr>
              <a:spLocks noChangeShapeType="1"/>
            </p:cNvSpPr>
            <p:nvPr/>
          </p:nvSpPr>
          <p:spPr bwMode="auto">
            <a:xfrm>
              <a:off x="2740025" y="700088"/>
              <a:ext cx="5778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000">
                <a:latin typeface="Helvetica"/>
                <a:cs typeface="Helvetica"/>
              </a:endParaRPr>
            </a:p>
          </p:txBody>
        </p:sp>
        <p:sp>
          <p:nvSpPr>
            <p:cNvPr id="62" name="Line 34"/>
            <p:cNvSpPr>
              <a:spLocks noChangeShapeType="1"/>
            </p:cNvSpPr>
            <p:nvPr/>
          </p:nvSpPr>
          <p:spPr bwMode="auto">
            <a:xfrm>
              <a:off x="2066925" y="700088"/>
              <a:ext cx="5778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000">
                <a:latin typeface="Helvetica"/>
                <a:cs typeface="Helvetica"/>
              </a:endParaRPr>
            </a:p>
          </p:txBody>
        </p:sp>
        <p:sp>
          <p:nvSpPr>
            <p:cNvPr id="63" name="Text Box 36"/>
            <p:cNvSpPr txBox="1">
              <a:spLocks noChangeArrowheads="1"/>
            </p:cNvSpPr>
            <p:nvPr/>
          </p:nvSpPr>
          <p:spPr bwMode="auto">
            <a:xfrm>
              <a:off x="1676400" y="447675"/>
              <a:ext cx="24878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c</a:t>
              </a:r>
            </a:p>
          </p:txBody>
        </p:sp>
        <p:grpSp>
          <p:nvGrpSpPr>
            <p:cNvPr id="64" name="Group 48"/>
            <p:cNvGrpSpPr>
              <a:grpSpLocks/>
            </p:cNvGrpSpPr>
            <p:nvPr/>
          </p:nvGrpSpPr>
          <p:grpSpPr bwMode="auto">
            <a:xfrm>
              <a:off x="917575" y="441326"/>
              <a:ext cx="2851150" cy="1731963"/>
              <a:chOff x="2120" y="1793"/>
              <a:chExt cx="1796" cy="1091"/>
            </a:xfrm>
          </p:grpSpPr>
          <p:pic>
            <p:nvPicPr>
              <p:cNvPr id="108" name="Picture 31" descr="PCR Rev312 wt 34 8-17-9"/>
              <p:cNvPicPr>
                <a:picLocks noChangeAspect="1" noChangeArrowheads="1"/>
              </p:cNvPicPr>
              <p:nvPr/>
            </p:nvPicPr>
            <p:blipFill>
              <a:blip r:embed="rId5">
                <a:extLst>
                  <a:ext uri="{28A0092B-C50C-407E-A947-70E740481C1C}">
                    <a14:useLocalDpi xmlns:a14="http://schemas.microsoft.com/office/drawing/2010/main" val="0"/>
                  </a:ext>
                </a:extLst>
              </a:blip>
              <a:srcRect l="15041" r="34036" b="59677"/>
              <a:stretch>
                <a:fillRect/>
              </a:stretch>
            </p:blipFill>
            <p:spPr bwMode="auto">
              <a:xfrm>
                <a:off x="2372" y="1984"/>
                <a:ext cx="1544" cy="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 name="Text Box 32"/>
              <p:cNvSpPr txBox="1">
                <a:spLocks noChangeArrowheads="1"/>
              </p:cNvSpPr>
              <p:nvPr/>
            </p:nvSpPr>
            <p:spPr bwMode="auto">
              <a:xfrm>
                <a:off x="2830" y="1793"/>
                <a:ext cx="361"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smtClean="0">
                    <a:latin typeface="Helvetica"/>
                    <a:cs typeface="Helvetica"/>
                  </a:rPr>
                  <a:t>F4</a:t>
                </a:r>
                <a:r>
                  <a:rPr lang="en-US" sz="1400" baseline="30000" dirty="0" smtClean="0">
                    <a:latin typeface="Helvetica"/>
                    <a:cs typeface="Helvetica"/>
                  </a:rPr>
                  <a:t>F F</a:t>
                </a:r>
                <a:endParaRPr lang="en-US" sz="1400" dirty="0">
                  <a:latin typeface="Helvetica"/>
                  <a:cs typeface="Helvetica"/>
                </a:endParaRPr>
              </a:p>
            </p:txBody>
          </p:sp>
          <p:sp>
            <p:nvSpPr>
              <p:cNvPr id="110" name="Text Box 35"/>
              <p:cNvSpPr txBox="1">
                <a:spLocks noChangeArrowheads="1"/>
              </p:cNvSpPr>
              <p:nvPr/>
            </p:nvSpPr>
            <p:spPr bwMode="auto">
              <a:xfrm>
                <a:off x="3282" y="1812"/>
                <a:ext cx="382" cy="1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smtClean="0">
                    <a:latin typeface="Helvetica"/>
                    <a:cs typeface="Helvetica"/>
                  </a:rPr>
                  <a:t>F5</a:t>
                </a:r>
                <a:r>
                  <a:rPr lang="en-US" sz="1400" baseline="30000" dirty="0" smtClean="0">
                    <a:latin typeface="Helvetica"/>
                    <a:cs typeface="Helvetica"/>
                  </a:rPr>
                  <a:t>LL</a:t>
                </a:r>
                <a:endParaRPr lang="en-US" sz="1400" dirty="0">
                  <a:latin typeface="Helvetica"/>
                  <a:cs typeface="Helvetica"/>
                </a:endParaRPr>
              </a:p>
            </p:txBody>
          </p:sp>
          <p:grpSp>
            <p:nvGrpSpPr>
              <p:cNvPr id="111" name="Group 43"/>
              <p:cNvGrpSpPr>
                <a:grpSpLocks/>
              </p:cNvGrpSpPr>
              <p:nvPr/>
            </p:nvGrpSpPr>
            <p:grpSpPr bwMode="auto">
              <a:xfrm>
                <a:off x="2120" y="2275"/>
                <a:ext cx="260" cy="409"/>
                <a:chOff x="2120" y="2275"/>
                <a:chExt cx="260" cy="409"/>
              </a:xfrm>
            </p:grpSpPr>
            <p:sp>
              <p:nvSpPr>
                <p:cNvPr id="112" name="Line 37"/>
                <p:cNvSpPr>
                  <a:spLocks noChangeShapeType="1"/>
                </p:cNvSpPr>
                <p:nvPr/>
              </p:nvSpPr>
              <p:spPr bwMode="auto">
                <a:xfrm flipH="1">
                  <a:off x="2332" y="2364"/>
                  <a:ext cx="3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000">
                    <a:latin typeface="Helvetica"/>
                    <a:cs typeface="Helvetica"/>
                  </a:endParaRPr>
                </a:p>
              </p:txBody>
            </p:sp>
            <p:sp>
              <p:nvSpPr>
                <p:cNvPr id="113" name="Line 38"/>
                <p:cNvSpPr>
                  <a:spLocks noChangeShapeType="1"/>
                </p:cNvSpPr>
                <p:nvPr/>
              </p:nvSpPr>
              <p:spPr bwMode="auto">
                <a:xfrm flipH="1">
                  <a:off x="2336" y="2460"/>
                  <a:ext cx="3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000">
                    <a:latin typeface="Helvetica"/>
                    <a:cs typeface="Helvetica"/>
                  </a:endParaRPr>
                </a:p>
              </p:txBody>
            </p:sp>
            <p:sp>
              <p:nvSpPr>
                <p:cNvPr id="114" name="Line 39"/>
                <p:cNvSpPr>
                  <a:spLocks noChangeShapeType="1"/>
                </p:cNvSpPr>
                <p:nvPr/>
              </p:nvSpPr>
              <p:spPr bwMode="auto">
                <a:xfrm flipH="1">
                  <a:off x="2336" y="2612"/>
                  <a:ext cx="36"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000">
                    <a:latin typeface="Helvetica"/>
                    <a:cs typeface="Helvetica"/>
                  </a:endParaRPr>
                </a:p>
              </p:txBody>
            </p:sp>
            <p:sp>
              <p:nvSpPr>
                <p:cNvPr id="115" name="Text Box 40"/>
                <p:cNvSpPr txBox="1">
                  <a:spLocks noChangeArrowheads="1"/>
                </p:cNvSpPr>
                <p:nvPr/>
              </p:nvSpPr>
              <p:spPr bwMode="auto">
                <a:xfrm>
                  <a:off x="2120" y="2275"/>
                  <a:ext cx="25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600</a:t>
                  </a:r>
                </a:p>
              </p:txBody>
            </p:sp>
            <p:sp>
              <p:nvSpPr>
                <p:cNvPr id="116" name="Text Box 41"/>
                <p:cNvSpPr txBox="1">
                  <a:spLocks noChangeArrowheads="1"/>
                </p:cNvSpPr>
                <p:nvPr/>
              </p:nvSpPr>
              <p:spPr bwMode="auto">
                <a:xfrm>
                  <a:off x="2127" y="2370"/>
                  <a:ext cx="25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400</a:t>
                  </a:r>
                </a:p>
              </p:txBody>
            </p:sp>
            <p:sp>
              <p:nvSpPr>
                <p:cNvPr id="117" name="Text Box 42"/>
                <p:cNvSpPr txBox="1">
                  <a:spLocks noChangeArrowheads="1"/>
                </p:cNvSpPr>
                <p:nvPr/>
              </p:nvSpPr>
              <p:spPr bwMode="auto">
                <a:xfrm>
                  <a:off x="2129" y="2529"/>
                  <a:ext cx="25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200</a:t>
                  </a:r>
                </a:p>
              </p:txBody>
            </p:sp>
          </p:grpSp>
        </p:grpSp>
        <p:grpSp>
          <p:nvGrpSpPr>
            <p:cNvPr id="65" name="Group 70"/>
            <p:cNvGrpSpPr>
              <a:grpSpLocks/>
            </p:cNvGrpSpPr>
            <p:nvPr/>
          </p:nvGrpSpPr>
          <p:grpSpPr bwMode="auto">
            <a:xfrm>
              <a:off x="2641600" y="2201862"/>
              <a:ext cx="1323975" cy="1984374"/>
              <a:chOff x="2630" y="2974"/>
              <a:chExt cx="834" cy="1250"/>
            </a:xfrm>
          </p:grpSpPr>
          <p:grpSp>
            <p:nvGrpSpPr>
              <p:cNvPr id="75" name="Group 53"/>
              <p:cNvGrpSpPr>
                <a:grpSpLocks/>
              </p:cNvGrpSpPr>
              <p:nvPr/>
            </p:nvGrpSpPr>
            <p:grpSpPr bwMode="auto">
              <a:xfrm>
                <a:off x="2630" y="2974"/>
                <a:ext cx="834" cy="1151"/>
                <a:chOff x="3678" y="2974"/>
                <a:chExt cx="834" cy="1151"/>
              </a:xfrm>
            </p:grpSpPr>
            <p:pic>
              <p:nvPicPr>
                <p:cNvPr id="91" name="Picture 51" descr="Trace_ 51KB-rev3-16_05"/>
                <p:cNvPicPr>
                  <a:picLocks noChangeAspect="1" noChangeArrowheads="1"/>
                </p:cNvPicPr>
                <p:nvPr/>
              </p:nvPicPr>
              <p:blipFill>
                <a:blip r:embed="rId6">
                  <a:extLst>
                    <a:ext uri="{28A0092B-C50C-407E-A947-70E740481C1C}">
                      <a14:useLocalDpi xmlns:a14="http://schemas.microsoft.com/office/drawing/2010/main" val="0"/>
                    </a:ext>
                  </a:extLst>
                </a:blip>
                <a:srcRect l="9229" t="14076" r="59663" b="51158"/>
                <a:stretch>
                  <a:fillRect/>
                </a:stretch>
              </p:blipFill>
              <p:spPr bwMode="auto">
                <a:xfrm>
                  <a:off x="3678" y="2974"/>
                  <a:ext cx="834" cy="10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1" name="Text Box 52"/>
                <p:cNvSpPr txBox="1">
                  <a:spLocks noChangeArrowheads="1"/>
                </p:cNvSpPr>
                <p:nvPr/>
              </p:nvSpPr>
              <p:spPr bwMode="auto">
                <a:xfrm>
                  <a:off x="3730" y="3970"/>
                  <a:ext cx="148"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solidFill>
                        <a:srgbClr val="008040"/>
                      </a:solidFill>
                      <a:latin typeface="Helvetica"/>
                      <a:cs typeface="Helvetica"/>
                    </a:rPr>
                    <a:t>A</a:t>
                  </a:r>
                </a:p>
              </p:txBody>
            </p:sp>
          </p:grpSp>
          <p:sp>
            <p:nvSpPr>
              <p:cNvPr id="76" name="Line 57"/>
              <p:cNvSpPr>
                <a:spLocks noChangeShapeType="1"/>
              </p:cNvSpPr>
              <p:nvPr/>
            </p:nvSpPr>
            <p:spPr bwMode="auto">
              <a:xfrm>
                <a:off x="2820" y="4103"/>
                <a:ext cx="268"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000">
                  <a:latin typeface="Helvetica"/>
                  <a:cs typeface="Helvetica"/>
                </a:endParaRPr>
              </a:p>
            </p:txBody>
          </p:sp>
          <p:sp>
            <p:nvSpPr>
              <p:cNvPr id="77" name="Text Box 59"/>
              <p:cNvSpPr txBox="1">
                <a:spLocks noChangeArrowheads="1"/>
              </p:cNvSpPr>
              <p:nvPr/>
            </p:nvSpPr>
            <p:spPr bwMode="auto">
              <a:xfrm>
                <a:off x="2798" y="4069"/>
                <a:ext cx="251"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Leu</a:t>
                </a:r>
              </a:p>
            </p:txBody>
          </p:sp>
        </p:grpSp>
        <p:sp>
          <p:nvSpPr>
            <p:cNvPr id="66" name="Line 58"/>
            <p:cNvSpPr>
              <a:spLocks noChangeShapeType="1"/>
            </p:cNvSpPr>
            <p:nvPr/>
          </p:nvSpPr>
          <p:spPr bwMode="auto">
            <a:xfrm>
              <a:off x="1371600" y="4025900"/>
              <a:ext cx="4699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000">
                <a:latin typeface="Helvetica"/>
                <a:cs typeface="Helvetica"/>
              </a:endParaRPr>
            </a:p>
          </p:txBody>
        </p:sp>
        <p:pic>
          <p:nvPicPr>
            <p:cNvPr id="67" name="Picture 46" descr="Trace_ 45KB-rev3-10_10"/>
            <p:cNvPicPr>
              <a:picLocks noChangeAspect="1" noChangeArrowheads="1"/>
            </p:cNvPicPr>
            <p:nvPr/>
          </p:nvPicPr>
          <p:blipFill>
            <a:blip r:embed="rId7">
              <a:extLst>
                <a:ext uri="{28A0092B-C50C-407E-A947-70E740481C1C}">
                  <a14:useLocalDpi xmlns:a14="http://schemas.microsoft.com/office/drawing/2010/main" val="0"/>
                </a:ext>
              </a:extLst>
            </a:blip>
            <a:srcRect l="5731" t="20416" r="65350" b="48050"/>
            <a:stretch>
              <a:fillRect/>
            </a:stretch>
          </p:blipFill>
          <p:spPr bwMode="auto">
            <a:xfrm>
              <a:off x="1127125" y="2355850"/>
              <a:ext cx="1209675" cy="1706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8" name="Text Box 47"/>
            <p:cNvSpPr txBox="1">
              <a:spLocks noChangeArrowheads="1"/>
            </p:cNvSpPr>
            <p:nvPr/>
          </p:nvSpPr>
          <p:spPr bwMode="auto">
            <a:xfrm>
              <a:off x="1216025" y="3817938"/>
              <a:ext cx="23495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solidFill>
                    <a:srgbClr val="008040"/>
                  </a:solidFill>
                  <a:latin typeface="Helvetica"/>
                  <a:cs typeface="Helvetica"/>
                </a:rPr>
                <a:t>A</a:t>
              </a:r>
            </a:p>
          </p:txBody>
        </p:sp>
        <p:sp>
          <p:nvSpPr>
            <p:cNvPr id="69" name="Line 63"/>
            <p:cNvSpPr>
              <a:spLocks noChangeShapeType="1"/>
            </p:cNvSpPr>
            <p:nvPr/>
          </p:nvSpPr>
          <p:spPr bwMode="auto">
            <a:xfrm>
              <a:off x="1847850" y="2459038"/>
              <a:ext cx="0" cy="3048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000">
                <a:latin typeface="Helvetica"/>
                <a:cs typeface="Helvetica"/>
              </a:endParaRPr>
            </a:p>
          </p:txBody>
        </p:sp>
        <p:sp>
          <p:nvSpPr>
            <p:cNvPr id="70" name="Line 64"/>
            <p:cNvSpPr>
              <a:spLocks noChangeShapeType="1"/>
            </p:cNvSpPr>
            <p:nvPr/>
          </p:nvSpPr>
          <p:spPr bwMode="auto">
            <a:xfrm>
              <a:off x="1447800" y="2446338"/>
              <a:ext cx="0" cy="304800"/>
            </a:xfrm>
            <a:prstGeom prst="line">
              <a:avLst/>
            </a:prstGeom>
            <a:noFill/>
            <a:ln w="9525">
              <a:solidFill>
                <a:srgbClr val="FF0000"/>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sz="1000">
                <a:latin typeface="Helvetica"/>
                <a:cs typeface="Helvetica"/>
              </a:endParaRPr>
            </a:p>
          </p:txBody>
        </p:sp>
        <p:sp>
          <p:nvSpPr>
            <p:cNvPr id="71" name="Text Box 60"/>
            <p:cNvSpPr txBox="1">
              <a:spLocks noChangeArrowheads="1"/>
            </p:cNvSpPr>
            <p:nvPr/>
          </p:nvSpPr>
          <p:spPr bwMode="auto">
            <a:xfrm>
              <a:off x="1406525" y="3976688"/>
              <a:ext cx="412843"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Phe</a:t>
              </a:r>
            </a:p>
          </p:txBody>
        </p:sp>
        <p:sp>
          <p:nvSpPr>
            <p:cNvPr id="72" name="Line 68"/>
            <p:cNvSpPr>
              <a:spLocks noChangeShapeType="1"/>
            </p:cNvSpPr>
            <p:nvPr/>
          </p:nvSpPr>
          <p:spPr bwMode="auto">
            <a:xfrm>
              <a:off x="1416050" y="4025900"/>
              <a:ext cx="50165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sz="1000">
                <a:latin typeface="Helvetica"/>
                <a:cs typeface="Helvetica"/>
              </a:endParaRPr>
            </a:p>
          </p:txBody>
        </p:sp>
        <p:sp>
          <p:nvSpPr>
            <p:cNvPr id="73" name="TextBox 86"/>
            <p:cNvSpPr txBox="1">
              <a:spLocks noChangeArrowheads="1"/>
            </p:cNvSpPr>
            <p:nvPr/>
          </p:nvSpPr>
          <p:spPr bwMode="auto">
            <a:xfrm>
              <a:off x="1882775" y="2247900"/>
              <a:ext cx="18466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endParaRPr lang="en-US" sz="1000">
                <a:latin typeface="Helvetica"/>
                <a:cs typeface="Helvetica"/>
              </a:endParaRPr>
            </a:p>
          </p:txBody>
        </p:sp>
        <p:sp>
          <p:nvSpPr>
            <p:cNvPr id="74" name="TextBox 16"/>
            <p:cNvSpPr txBox="1">
              <a:spLocks noChangeArrowheads="1"/>
            </p:cNvSpPr>
            <p:nvPr/>
          </p:nvSpPr>
          <p:spPr bwMode="auto">
            <a:xfrm>
              <a:off x="936625" y="195263"/>
              <a:ext cx="3216596"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000">
                  <a:latin typeface="Helvetica"/>
                  <a:cs typeface="Helvetica"/>
                </a:rPr>
                <a:t>L to F mutation confirmation via PCR and sequencing</a:t>
              </a:r>
            </a:p>
          </p:txBody>
        </p:sp>
      </p:grpSp>
      <p:sp>
        <p:nvSpPr>
          <p:cNvPr id="118" name="TextBox 17"/>
          <p:cNvSpPr txBox="1">
            <a:spLocks noChangeArrowheads="1"/>
          </p:cNvSpPr>
          <p:nvPr/>
        </p:nvSpPr>
        <p:spPr bwMode="auto">
          <a:xfrm>
            <a:off x="211138" y="4021351"/>
            <a:ext cx="402762"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Helvetica"/>
                <a:cs typeface="Helvetica"/>
              </a:rPr>
              <a:t>B.</a:t>
            </a:r>
          </a:p>
        </p:txBody>
      </p:sp>
      <p:sp>
        <p:nvSpPr>
          <p:cNvPr id="119" name="TextBox 17"/>
          <p:cNvSpPr txBox="1">
            <a:spLocks noChangeArrowheads="1"/>
          </p:cNvSpPr>
          <p:nvPr/>
        </p:nvSpPr>
        <p:spPr bwMode="auto">
          <a:xfrm>
            <a:off x="3743557" y="4021351"/>
            <a:ext cx="415498" cy="3693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800" dirty="0">
                <a:latin typeface="Helvetica"/>
                <a:cs typeface="Helvetica"/>
              </a:rPr>
              <a:t>C</a:t>
            </a:r>
            <a:r>
              <a:rPr lang="en-US" sz="1800" dirty="0" smtClean="0">
                <a:latin typeface="Helvetica"/>
                <a:cs typeface="Helvetica"/>
              </a:rPr>
              <a:t>.</a:t>
            </a:r>
            <a:endParaRPr lang="en-US" sz="1800" dirty="0">
              <a:latin typeface="Helvetica"/>
              <a:cs typeface="Helvetica"/>
            </a:endParaRPr>
          </a:p>
        </p:txBody>
      </p:sp>
    </p:spTree>
    <p:extLst>
      <p:ext uri="{BB962C8B-B14F-4D97-AF65-F5344CB8AC3E}">
        <p14:creationId xmlns:p14="http://schemas.microsoft.com/office/powerpoint/2010/main" val="208408171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1"/>
          <p:cNvSpPr>
            <a:spLocks noChangeArrowheads="1"/>
          </p:cNvSpPr>
          <p:nvPr/>
        </p:nvSpPr>
        <p:spPr bwMode="auto">
          <a:xfrm>
            <a:off x="244475" y="1544638"/>
            <a:ext cx="2871788" cy="193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a:latin typeface="Courier New" charset="0"/>
              </a:rPr>
              <a:t>       </a:t>
            </a:r>
          </a:p>
          <a:p>
            <a:r>
              <a:rPr lang="en-US" sz="1000">
                <a:latin typeface="Courier New" charset="0"/>
              </a:rPr>
              <a:t>       Rev3 Ki target domain</a:t>
            </a:r>
          </a:p>
          <a:p>
            <a:endParaRPr lang="en-US" sz="1000">
              <a:latin typeface="Courier New" charset="0"/>
            </a:endParaRPr>
          </a:p>
          <a:p>
            <a:r>
              <a:rPr lang="en-US" sz="1000">
                <a:latin typeface="Courier New" charset="0"/>
              </a:rPr>
              <a:t>HUMAN         LDFQ</a:t>
            </a:r>
            <a:r>
              <a:rPr lang="en-US" sz="1000" u="sng">
                <a:latin typeface="Courier New" charset="0"/>
              </a:rPr>
              <a:t>S</a:t>
            </a:r>
            <a:r>
              <a:rPr lang="en-US" sz="1000" b="1" i="1" u="sng">
                <a:latin typeface="Courier New" charset="0"/>
              </a:rPr>
              <a:t>L</a:t>
            </a:r>
            <a:r>
              <a:rPr lang="en-US" sz="1000" u="sng">
                <a:latin typeface="Courier New" charset="0"/>
              </a:rPr>
              <a:t>YPSI</a:t>
            </a:r>
            <a:r>
              <a:rPr lang="en-US" sz="1000">
                <a:latin typeface="Courier New" charset="0"/>
              </a:rPr>
              <a:t>VIAYNYCFST</a:t>
            </a:r>
          </a:p>
          <a:p>
            <a:r>
              <a:rPr lang="en-US" sz="1000">
                <a:latin typeface="Courier New" charset="0"/>
              </a:rPr>
              <a:t>mouse         LDFQ</a:t>
            </a:r>
            <a:r>
              <a:rPr lang="en-US" sz="1000" u="sng">
                <a:latin typeface="Courier New" charset="0"/>
              </a:rPr>
              <a:t>S</a:t>
            </a:r>
            <a:r>
              <a:rPr lang="en-US" sz="1000" b="1" i="1" u="sng">
                <a:latin typeface="Courier New" charset="0"/>
              </a:rPr>
              <a:t>L</a:t>
            </a:r>
            <a:r>
              <a:rPr lang="en-US" sz="1000" u="sng">
                <a:latin typeface="Courier New" charset="0"/>
              </a:rPr>
              <a:t>YPSI</a:t>
            </a:r>
            <a:r>
              <a:rPr lang="en-US" sz="1000">
                <a:latin typeface="Courier New" charset="0"/>
              </a:rPr>
              <a:t>VIAYNYCFST</a:t>
            </a:r>
          </a:p>
          <a:p>
            <a:r>
              <a:rPr lang="en-US" sz="1000">
                <a:latin typeface="Courier New" charset="0"/>
              </a:rPr>
              <a:t>Drosophila    LDFQ</a:t>
            </a:r>
            <a:r>
              <a:rPr lang="en-US" sz="1000" u="sng">
                <a:latin typeface="Courier New" charset="0"/>
              </a:rPr>
              <a:t>S</a:t>
            </a:r>
            <a:r>
              <a:rPr lang="en-US" sz="1000" b="1" i="1" u="sng">
                <a:latin typeface="Courier New" charset="0"/>
              </a:rPr>
              <a:t>L</a:t>
            </a:r>
            <a:r>
              <a:rPr lang="en-US" sz="1000" u="sng">
                <a:latin typeface="Courier New" charset="0"/>
              </a:rPr>
              <a:t>YPSM</a:t>
            </a:r>
            <a:r>
              <a:rPr lang="en-US" sz="1000">
                <a:latin typeface="Courier New" charset="0"/>
              </a:rPr>
              <a:t>IIAYNYCFST</a:t>
            </a:r>
          </a:p>
          <a:p>
            <a:r>
              <a:rPr lang="en-US" sz="1000">
                <a:latin typeface="Courier New" charset="0"/>
              </a:rPr>
              <a:t>YEAST         LDFQ</a:t>
            </a:r>
            <a:r>
              <a:rPr lang="en-US" sz="1000" u="sng">
                <a:latin typeface="Courier New" charset="0"/>
              </a:rPr>
              <a:t>S</a:t>
            </a:r>
            <a:r>
              <a:rPr lang="en-US" sz="1000" b="1" i="1" u="sng">
                <a:latin typeface="Courier New" charset="0"/>
              </a:rPr>
              <a:t>L</a:t>
            </a:r>
            <a:r>
              <a:rPr lang="en-US" sz="1000" u="sng">
                <a:latin typeface="Courier New" charset="0"/>
              </a:rPr>
              <a:t>YPSI</a:t>
            </a:r>
            <a:r>
              <a:rPr lang="en-US" sz="1000">
                <a:latin typeface="Courier New" charset="0"/>
              </a:rPr>
              <a:t>MIGYNYCYST</a:t>
            </a:r>
          </a:p>
          <a:p>
            <a:r>
              <a:rPr lang="en-US" sz="1000">
                <a:latin typeface="Courier New" charset="0"/>
              </a:rPr>
              <a:t>Neurospora    LDFQ</a:t>
            </a:r>
            <a:r>
              <a:rPr lang="en-US" sz="1000" u="sng">
                <a:latin typeface="Courier New" charset="0"/>
              </a:rPr>
              <a:t>S</a:t>
            </a:r>
            <a:r>
              <a:rPr lang="en-US" sz="1000" b="1" i="1" u="sng">
                <a:latin typeface="Courier New" charset="0"/>
              </a:rPr>
              <a:t>L</a:t>
            </a:r>
            <a:r>
              <a:rPr lang="en-US" sz="1000" u="sng">
                <a:latin typeface="Courier New" charset="0"/>
              </a:rPr>
              <a:t>YPSV</a:t>
            </a:r>
            <a:r>
              <a:rPr lang="en-US" sz="1000">
                <a:latin typeface="Courier New" charset="0"/>
              </a:rPr>
              <a:t>MIAYNYCYST</a:t>
            </a:r>
          </a:p>
          <a:p>
            <a:r>
              <a:rPr lang="en-US" sz="1000">
                <a:latin typeface="Courier New" charset="0"/>
              </a:rPr>
              <a:t>Arabidopsis   LDFQ</a:t>
            </a:r>
            <a:r>
              <a:rPr lang="en-US" sz="1000" u="sng">
                <a:latin typeface="Courier New" charset="0"/>
              </a:rPr>
              <a:t>S</a:t>
            </a:r>
            <a:r>
              <a:rPr lang="en-US" sz="1000" b="1" i="1" u="sng">
                <a:latin typeface="Courier New" charset="0"/>
              </a:rPr>
              <a:t>L</a:t>
            </a:r>
            <a:r>
              <a:rPr lang="en-US" sz="1000" u="sng">
                <a:latin typeface="Courier New" charset="0"/>
              </a:rPr>
              <a:t>YPSM</a:t>
            </a:r>
            <a:r>
              <a:rPr lang="en-US" sz="1000">
                <a:latin typeface="Courier New" charset="0"/>
              </a:rPr>
              <a:t>IIAYNLCFST</a:t>
            </a:r>
          </a:p>
          <a:p>
            <a:r>
              <a:rPr lang="en-US" sz="1000">
                <a:latin typeface="Courier New" charset="0"/>
              </a:rPr>
              <a:t> </a:t>
            </a:r>
          </a:p>
          <a:p>
            <a:r>
              <a:rPr lang="en-US" sz="1000">
                <a:latin typeface="Courier New" charset="0"/>
              </a:rPr>
              <a:t> </a:t>
            </a:r>
          </a:p>
          <a:p>
            <a:r>
              <a:rPr lang="en-US" sz="1000">
                <a:latin typeface="Courier New" charset="0"/>
              </a:rPr>
              <a:t> </a:t>
            </a:r>
          </a:p>
        </p:txBody>
      </p:sp>
      <p:sp>
        <p:nvSpPr>
          <p:cNvPr id="26626" name="Rectangle 2"/>
          <p:cNvSpPr>
            <a:spLocks noChangeArrowheads="1"/>
          </p:cNvSpPr>
          <p:nvPr/>
        </p:nvSpPr>
        <p:spPr bwMode="auto">
          <a:xfrm>
            <a:off x="184150" y="349250"/>
            <a:ext cx="3243263" cy="1323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en-US" sz="1000" dirty="0">
                <a:latin typeface="Courier New" charset="0"/>
              </a:rPr>
              <a:t>      Rev3 </a:t>
            </a:r>
            <a:r>
              <a:rPr lang="en-US" sz="1000" dirty="0" err="1">
                <a:latin typeface="Courier New" charset="0"/>
              </a:rPr>
              <a:t>Ko</a:t>
            </a:r>
            <a:r>
              <a:rPr lang="en-US" sz="1000" dirty="0">
                <a:latin typeface="Courier New" charset="0"/>
              </a:rPr>
              <a:t> target domain</a:t>
            </a:r>
          </a:p>
          <a:p>
            <a:endParaRPr lang="en-US" sz="1000" dirty="0">
              <a:latin typeface="Courier New" charset="0"/>
            </a:endParaRPr>
          </a:p>
          <a:p>
            <a:r>
              <a:rPr lang="en-US" sz="1000" dirty="0">
                <a:latin typeface="Courier New" charset="0"/>
              </a:rPr>
              <a:t>HUMAN         DTKKWGARVV</a:t>
            </a:r>
            <a:r>
              <a:rPr lang="en-US" sz="1000" u="sng" dirty="0">
                <a:latin typeface="Courier New" charset="0"/>
              </a:rPr>
              <a:t>YG</a:t>
            </a:r>
            <a:r>
              <a:rPr lang="en-US" sz="1000" b="1" i="1" u="sng" dirty="0">
                <a:latin typeface="Courier New" charset="0"/>
              </a:rPr>
              <a:t>DTD</a:t>
            </a:r>
            <a:r>
              <a:rPr lang="en-US" sz="1000" u="sng" dirty="0">
                <a:latin typeface="Courier New" charset="0"/>
              </a:rPr>
              <a:t>S</a:t>
            </a:r>
            <a:r>
              <a:rPr lang="en-US" sz="1000" dirty="0">
                <a:latin typeface="Courier New" charset="0"/>
              </a:rPr>
              <a:t>MFVL</a:t>
            </a:r>
          </a:p>
          <a:p>
            <a:r>
              <a:rPr lang="en-US" sz="1000" dirty="0">
                <a:latin typeface="Courier New" charset="0"/>
              </a:rPr>
              <a:t>mouse         DTKKWGARVV</a:t>
            </a:r>
            <a:r>
              <a:rPr lang="en-US" sz="1000" u="sng" dirty="0">
                <a:latin typeface="Courier New" charset="0"/>
              </a:rPr>
              <a:t>YG</a:t>
            </a:r>
            <a:r>
              <a:rPr lang="en-US" sz="1000" b="1" i="1" u="sng" dirty="0">
                <a:latin typeface="Courier New" charset="0"/>
              </a:rPr>
              <a:t>DTD</a:t>
            </a:r>
            <a:r>
              <a:rPr lang="en-US" sz="1000" u="sng" dirty="0">
                <a:latin typeface="Courier New" charset="0"/>
              </a:rPr>
              <a:t>S</a:t>
            </a:r>
            <a:r>
              <a:rPr lang="en-US" sz="1000" dirty="0">
                <a:latin typeface="Courier New" charset="0"/>
              </a:rPr>
              <a:t>MFVL</a:t>
            </a:r>
          </a:p>
          <a:p>
            <a:r>
              <a:rPr lang="en-US" sz="1000" dirty="0">
                <a:latin typeface="Courier New" charset="0"/>
              </a:rPr>
              <a:t>Drosophila    NNEEWKVRVV</a:t>
            </a:r>
            <a:r>
              <a:rPr lang="en-US" sz="1000" u="sng" dirty="0">
                <a:latin typeface="Courier New" charset="0"/>
              </a:rPr>
              <a:t>YG</a:t>
            </a:r>
            <a:r>
              <a:rPr lang="en-US" sz="1000" b="1" i="1" u="sng" dirty="0">
                <a:latin typeface="Courier New" charset="0"/>
              </a:rPr>
              <a:t>DTD</a:t>
            </a:r>
            <a:r>
              <a:rPr lang="en-US" sz="1000" u="sng" dirty="0">
                <a:latin typeface="Courier New" charset="0"/>
              </a:rPr>
              <a:t>S</a:t>
            </a:r>
            <a:r>
              <a:rPr lang="en-US" sz="1000" dirty="0">
                <a:latin typeface="Courier New" charset="0"/>
              </a:rPr>
              <a:t>MFVL</a:t>
            </a:r>
          </a:p>
          <a:p>
            <a:r>
              <a:rPr lang="en-US" sz="1000" dirty="0">
                <a:latin typeface="Courier New" charset="0"/>
              </a:rPr>
              <a:t>YEAST         KDETWNAKVV</a:t>
            </a:r>
            <a:r>
              <a:rPr lang="en-US" sz="1000" u="sng" dirty="0">
                <a:latin typeface="Courier New" charset="0"/>
              </a:rPr>
              <a:t>YG</a:t>
            </a:r>
            <a:r>
              <a:rPr lang="en-US" sz="1000" b="1" i="1" u="sng" dirty="0">
                <a:latin typeface="Courier New" charset="0"/>
              </a:rPr>
              <a:t>DTD</a:t>
            </a:r>
            <a:r>
              <a:rPr lang="en-US" sz="1000" u="sng" dirty="0">
                <a:latin typeface="Courier New" charset="0"/>
              </a:rPr>
              <a:t>S</a:t>
            </a:r>
            <a:r>
              <a:rPr lang="en-US" sz="1000" dirty="0">
                <a:latin typeface="Courier New" charset="0"/>
              </a:rPr>
              <a:t>LFVY</a:t>
            </a:r>
          </a:p>
          <a:p>
            <a:r>
              <a:rPr lang="en-US" sz="1000" dirty="0" err="1">
                <a:latin typeface="Courier New" charset="0"/>
              </a:rPr>
              <a:t>Neurospora</a:t>
            </a:r>
            <a:r>
              <a:rPr lang="en-US" sz="1000" dirty="0">
                <a:latin typeface="Courier New" charset="0"/>
              </a:rPr>
              <a:t>    SVQKWDADVV</a:t>
            </a:r>
            <a:r>
              <a:rPr lang="en-US" sz="1000" u="sng" dirty="0">
                <a:latin typeface="Courier New" charset="0"/>
              </a:rPr>
              <a:t>YG</a:t>
            </a:r>
            <a:r>
              <a:rPr lang="en-US" sz="1000" b="1" i="1" u="sng" dirty="0">
                <a:latin typeface="Courier New" charset="0"/>
              </a:rPr>
              <a:t>DTD</a:t>
            </a:r>
            <a:r>
              <a:rPr lang="en-US" sz="1000" u="sng" dirty="0">
                <a:latin typeface="Courier New" charset="0"/>
              </a:rPr>
              <a:t>S</a:t>
            </a:r>
            <a:r>
              <a:rPr lang="en-US" sz="1000" dirty="0">
                <a:latin typeface="Courier New" charset="0"/>
              </a:rPr>
              <a:t>LFVS</a:t>
            </a:r>
          </a:p>
          <a:p>
            <a:r>
              <a:rPr lang="en-US" sz="1000" dirty="0">
                <a:latin typeface="Courier New" charset="0"/>
              </a:rPr>
              <a:t>Arabidopsis   ANDNWNARVV</a:t>
            </a:r>
            <a:r>
              <a:rPr lang="en-US" sz="1000" u="sng" dirty="0">
                <a:latin typeface="Courier New" charset="0"/>
              </a:rPr>
              <a:t>YG</a:t>
            </a:r>
            <a:r>
              <a:rPr lang="en-US" sz="1000" b="1" i="1" u="sng" dirty="0">
                <a:latin typeface="Courier New" charset="0"/>
              </a:rPr>
              <a:t>DTD</a:t>
            </a:r>
            <a:r>
              <a:rPr lang="en-US" sz="1000" u="sng" dirty="0">
                <a:latin typeface="Courier New" charset="0"/>
              </a:rPr>
              <a:t>S</a:t>
            </a:r>
            <a:r>
              <a:rPr lang="en-US" sz="1000" dirty="0">
                <a:latin typeface="Courier New" charset="0"/>
              </a:rPr>
              <a:t>MFVL</a:t>
            </a:r>
            <a:endParaRPr lang="en-US" sz="1000" dirty="0"/>
          </a:p>
        </p:txBody>
      </p:sp>
      <p:grpSp>
        <p:nvGrpSpPr>
          <p:cNvPr id="26627" name="Group 62"/>
          <p:cNvGrpSpPr>
            <a:grpSpLocks/>
          </p:cNvGrpSpPr>
          <p:nvPr/>
        </p:nvGrpSpPr>
        <p:grpSpPr bwMode="auto">
          <a:xfrm>
            <a:off x="3431648" y="93663"/>
            <a:ext cx="4107390" cy="3465019"/>
            <a:chOff x="528279" y="357215"/>
            <a:chExt cx="4106811" cy="3465606"/>
          </a:xfrm>
        </p:grpSpPr>
        <p:sp>
          <p:nvSpPr>
            <p:cNvPr id="26650" name="Rectangle 2"/>
            <p:cNvSpPr>
              <a:spLocks noChangeArrowheads="1"/>
            </p:cNvSpPr>
            <p:nvPr/>
          </p:nvSpPr>
          <p:spPr bwMode="auto">
            <a:xfrm>
              <a:off x="1378247" y="357215"/>
              <a:ext cx="0"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sz="800">
                <a:latin typeface="Helvetica"/>
                <a:cs typeface="Helvetica"/>
              </a:endParaRPr>
            </a:p>
          </p:txBody>
        </p:sp>
        <p:sp>
          <p:nvSpPr>
            <p:cNvPr id="26651" name="Rectangle 3"/>
            <p:cNvSpPr>
              <a:spLocks noChangeArrowheads="1"/>
            </p:cNvSpPr>
            <p:nvPr/>
          </p:nvSpPr>
          <p:spPr bwMode="auto">
            <a:xfrm>
              <a:off x="1396001" y="357215"/>
              <a:ext cx="0"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sz="800">
                <a:latin typeface="Helvetica"/>
                <a:cs typeface="Helvetica"/>
              </a:endParaRPr>
            </a:p>
          </p:txBody>
        </p:sp>
        <p:sp>
          <p:nvSpPr>
            <p:cNvPr id="26652" name="Rectangle 4"/>
            <p:cNvSpPr>
              <a:spLocks noChangeArrowheads="1"/>
            </p:cNvSpPr>
            <p:nvPr/>
          </p:nvSpPr>
          <p:spPr bwMode="auto">
            <a:xfrm>
              <a:off x="2845887" y="1357016"/>
              <a:ext cx="0"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endParaRPr lang="en-US" sz="800">
                <a:latin typeface="Helvetica"/>
                <a:cs typeface="Helvetica"/>
              </a:endParaRPr>
            </a:p>
          </p:txBody>
        </p:sp>
        <p:sp>
          <p:nvSpPr>
            <p:cNvPr id="26653" name="Line 9"/>
            <p:cNvSpPr>
              <a:spLocks noChangeShapeType="1"/>
            </p:cNvSpPr>
            <p:nvPr/>
          </p:nvSpPr>
          <p:spPr bwMode="auto">
            <a:xfrm>
              <a:off x="1035995" y="528749"/>
              <a:ext cx="986" cy="2814393"/>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800">
                <a:latin typeface="Helvetica"/>
                <a:cs typeface="Helvetica"/>
              </a:endParaRPr>
            </a:p>
          </p:txBody>
        </p:sp>
        <p:sp>
          <p:nvSpPr>
            <p:cNvPr id="26654" name="Line 19"/>
            <p:cNvSpPr>
              <a:spLocks noChangeShapeType="1"/>
            </p:cNvSpPr>
            <p:nvPr/>
          </p:nvSpPr>
          <p:spPr bwMode="auto">
            <a:xfrm>
              <a:off x="986923" y="528749"/>
              <a:ext cx="23672" cy="122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800">
                <a:latin typeface="Helvetica"/>
                <a:cs typeface="Helvetica"/>
              </a:endParaRPr>
            </a:p>
          </p:txBody>
        </p:sp>
        <p:sp>
          <p:nvSpPr>
            <p:cNvPr id="26655" name="Line 20"/>
            <p:cNvSpPr>
              <a:spLocks noChangeShapeType="1"/>
            </p:cNvSpPr>
            <p:nvPr/>
          </p:nvSpPr>
          <p:spPr bwMode="auto">
            <a:xfrm flipV="1">
              <a:off x="1035995" y="3333342"/>
              <a:ext cx="3599095" cy="9802"/>
            </a:xfrm>
            <a:prstGeom prst="line">
              <a:avLst/>
            </a:prstGeom>
            <a:noFill/>
            <a:ln w="12700">
              <a:solidFill>
                <a:schemeClr val="tx1"/>
              </a:solidFill>
              <a:round/>
              <a:headEnd/>
              <a:tailEnd/>
            </a:ln>
            <a:extLst>
              <a:ext uri="{909E8E84-426E-40dd-AFC4-6F175D3DCCD1}">
                <a14:hiddenFill xmlns:a14="http://schemas.microsoft.com/office/drawing/2010/main">
                  <a:noFill/>
                </a14:hiddenFill>
              </a:ext>
            </a:extLst>
          </p:spPr>
          <p:txBody>
            <a:bodyPr/>
            <a:lstStyle/>
            <a:p>
              <a:endParaRPr lang="en-US" sz="800">
                <a:latin typeface="Helvetica"/>
                <a:cs typeface="Helvetica"/>
              </a:endParaRPr>
            </a:p>
          </p:txBody>
        </p:sp>
        <p:sp>
          <p:nvSpPr>
            <p:cNvPr id="26656" name="Line 22"/>
            <p:cNvSpPr>
              <a:spLocks noChangeShapeType="1"/>
            </p:cNvSpPr>
            <p:nvPr/>
          </p:nvSpPr>
          <p:spPr bwMode="auto">
            <a:xfrm flipV="1">
              <a:off x="1627785" y="3343142"/>
              <a:ext cx="986" cy="2940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800">
                <a:latin typeface="Helvetica"/>
                <a:cs typeface="Helvetica"/>
              </a:endParaRPr>
            </a:p>
          </p:txBody>
        </p:sp>
        <p:sp>
          <p:nvSpPr>
            <p:cNvPr id="26657" name="Line 23"/>
            <p:cNvSpPr>
              <a:spLocks noChangeShapeType="1"/>
            </p:cNvSpPr>
            <p:nvPr/>
          </p:nvSpPr>
          <p:spPr bwMode="auto">
            <a:xfrm flipV="1">
              <a:off x="2219575" y="3343142"/>
              <a:ext cx="986" cy="2940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800">
                <a:latin typeface="Helvetica"/>
                <a:cs typeface="Helvetica"/>
              </a:endParaRPr>
            </a:p>
          </p:txBody>
        </p:sp>
        <p:sp>
          <p:nvSpPr>
            <p:cNvPr id="26658" name="Line 24"/>
            <p:cNvSpPr>
              <a:spLocks noChangeShapeType="1"/>
            </p:cNvSpPr>
            <p:nvPr/>
          </p:nvSpPr>
          <p:spPr bwMode="auto">
            <a:xfrm flipV="1">
              <a:off x="2811366" y="3343142"/>
              <a:ext cx="986" cy="2940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800">
                <a:latin typeface="Helvetica"/>
                <a:cs typeface="Helvetica"/>
              </a:endParaRPr>
            </a:p>
          </p:txBody>
        </p:sp>
        <p:sp>
          <p:nvSpPr>
            <p:cNvPr id="26659" name="Line 25"/>
            <p:cNvSpPr>
              <a:spLocks noChangeShapeType="1"/>
            </p:cNvSpPr>
            <p:nvPr/>
          </p:nvSpPr>
          <p:spPr bwMode="auto">
            <a:xfrm flipV="1">
              <a:off x="3404143" y="3343142"/>
              <a:ext cx="7891" cy="2940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800">
                <a:latin typeface="Helvetica"/>
                <a:cs typeface="Helvetica"/>
              </a:endParaRPr>
            </a:p>
          </p:txBody>
        </p:sp>
        <p:sp>
          <p:nvSpPr>
            <p:cNvPr id="26660" name="Line 26"/>
            <p:cNvSpPr>
              <a:spLocks noChangeShapeType="1"/>
            </p:cNvSpPr>
            <p:nvPr/>
          </p:nvSpPr>
          <p:spPr bwMode="auto">
            <a:xfrm flipV="1">
              <a:off x="4003823" y="3343142"/>
              <a:ext cx="986" cy="29406"/>
            </a:xfrm>
            <a:prstGeom prst="line">
              <a:avLst/>
            </a:prstGeom>
            <a:noFill/>
            <a:ln w="12700">
              <a:solidFill>
                <a:srgbClr val="000000"/>
              </a:solidFill>
              <a:round/>
              <a:headEnd/>
              <a:tailEnd/>
            </a:ln>
            <a:extLst>
              <a:ext uri="{909E8E84-426E-40dd-AFC4-6F175D3DCCD1}">
                <a14:hiddenFill xmlns:a14="http://schemas.microsoft.com/office/drawing/2010/main">
                  <a:noFill/>
                </a14:hiddenFill>
              </a:ext>
            </a:extLst>
          </p:spPr>
          <p:txBody>
            <a:bodyPr/>
            <a:lstStyle/>
            <a:p>
              <a:endParaRPr lang="en-US" sz="800">
                <a:latin typeface="Helvetica"/>
                <a:cs typeface="Helvetica"/>
              </a:endParaRPr>
            </a:p>
          </p:txBody>
        </p:sp>
        <p:sp>
          <p:nvSpPr>
            <p:cNvPr id="26661" name="Freeform 27"/>
            <p:cNvSpPr>
              <a:spLocks/>
            </p:cNvSpPr>
            <p:nvPr/>
          </p:nvSpPr>
          <p:spPr bwMode="auto">
            <a:xfrm>
              <a:off x="1028105" y="763997"/>
              <a:ext cx="2667988" cy="2500730"/>
            </a:xfrm>
            <a:custGeom>
              <a:avLst/>
              <a:gdLst>
                <a:gd name="T0" fmla="*/ 0 w 2705"/>
                <a:gd name="T1" fmla="*/ 2147483647 h 2041"/>
                <a:gd name="T2" fmla="*/ 2147483647 w 2705"/>
                <a:gd name="T3" fmla="*/ 2147483647 h 2041"/>
                <a:gd name="T4" fmla="*/ 2147483647 w 2705"/>
                <a:gd name="T5" fmla="*/ 2147483647 h 2041"/>
                <a:gd name="T6" fmla="*/ 2147483647 w 2705"/>
                <a:gd name="T7" fmla="*/ 2147483647 h 2041"/>
                <a:gd name="T8" fmla="*/ 2147483647 w 2705"/>
                <a:gd name="T9" fmla="*/ 2147483647 h 2041"/>
                <a:gd name="T10" fmla="*/ 2147483647 w 2705"/>
                <a:gd name="T11" fmla="*/ 2147483647 h 2041"/>
                <a:gd name="T12" fmla="*/ 2147483647 w 2705"/>
                <a:gd name="T13" fmla="*/ 2147483647 h 2041"/>
                <a:gd name="T14" fmla="*/ 2147483647 w 2705"/>
                <a:gd name="T15" fmla="*/ 2147483647 h 2041"/>
                <a:gd name="T16" fmla="*/ 2147483647 w 2705"/>
                <a:gd name="T17" fmla="*/ 2147483647 h 2041"/>
                <a:gd name="T18" fmla="*/ 2147483647 w 2705"/>
                <a:gd name="T19" fmla="*/ 2147483647 h 2041"/>
                <a:gd name="T20" fmla="*/ 2147483647 w 2705"/>
                <a:gd name="T21" fmla="*/ 2147483647 h 2041"/>
                <a:gd name="T22" fmla="*/ 2147483647 w 2705"/>
                <a:gd name="T23" fmla="*/ 2147483647 h 2041"/>
                <a:gd name="T24" fmla="*/ 2147483647 w 2705"/>
                <a:gd name="T25" fmla="*/ 2147483647 h 2041"/>
                <a:gd name="T26" fmla="*/ 2147483647 w 2705"/>
                <a:gd name="T27" fmla="*/ 2147483647 h 2041"/>
                <a:gd name="T28" fmla="*/ 2147483647 w 2705"/>
                <a:gd name="T29" fmla="*/ 2147483647 h 2041"/>
                <a:gd name="T30" fmla="*/ 2147483647 w 2705"/>
                <a:gd name="T31" fmla="*/ 2147483647 h 2041"/>
                <a:gd name="T32" fmla="*/ 2147483647 w 2705"/>
                <a:gd name="T33" fmla="*/ 2147483647 h 2041"/>
                <a:gd name="T34" fmla="*/ 2147483647 w 2705"/>
                <a:gd name="T35" fmla="*/ 2147483647 h 2041"/>
                <a:gd name="T36" fmla="*/ 2147483647 w 2705"/>
                <a:gd name="T37" fmla="*/ 2147483647 h 2041"/>
                <a:gd name="T38" fmla="*/ 2147483647 w 2705"/>
                <a:gd name="T39" fmla="*/ 2147483647 h 2041"/>
                <a:gd name="T40" fmla="*/ 2147483647 w 2705"/>
                <a:gd name="T41" fmla="*/ 2147483647 h 2041"/>
                <a:gd name="T42" fmla="*/ 2147483647 w 2705"/>
                <a:gd name="T43" fmla="*/ 2147483647 h 2041"/>
                <a:gd name="T44" fmla="*/ 2147483647 w 2705"/>
                <a:gd name="T45" fmla="*/ 2147483647 h 2041"/>
                <a:gd name="T46" fmla="*/ 2147483647 w 2705"/>
                <a:gd name="T47" fmla="*/ 2147483647 h 2041"/>
                <a:gd name="T48" fmla="*/ 2147483647 w 2705"/>
                <a:gd name="T49" fmla="*/ 2147483647 h 2041"/>
                <a:gd name="T50" fmla="*/ 2147483647 w 2705"/>
                <a:gd name="T51" fmla="*/ 2147483647 h 2041"/>
                <a:gd name="T52" fmla="*/ 2147483647 w 2705"/>
                <a:gd name="T53" fmla="*/ 2147483647 h 2041"/>
                <a:gd name="T54" fmla="*/ 2147483647 w 2705"/>
                <a:gd name="T55" fmla="*/ 2147483647 h 2041"/>
                <a:gd name="T56" fmla="*/ 2147483647 w 2705"/>
                <a:gd name="T57" fmla="*/ 2147483647 h 2041"/>
                <a:gd name="T58" fmla="*/ 2147483647 w 2705"/>
                <a:gd name="T59" fmla="*/ 2147483647 h 2041"/>
                <a:gd name="T60" fmla="*/ 2147483647 w 2705"/>
                <a:gd name="T61" fmla="*/ 2147483647 h 2041"/>
                <a:gd name="T62" fmla="*/ 2147483647 w 2705"/>
                <a:gd name="T63" fmla="*/ 2147483647 h 2041"/>
                <a:gd name="T64" fmla="*/ 2147483647 w 2705"/>
                <a:gd name="T65" fmla="*/ 2147483647 h 2041"/>
                <a:gd name="T66" fmla="*/ 2147483647 w 2705"/>
                <a:gd name="T67" fmla="*/ 2147483647 h 2041"/>
                <a:gd name="T68" fmla="*/ 2147483647 w 2705"/>
                <a:gd name="T69" fmla="*/ 2147483647 h 2041"/>
                <a:gd name="T70" fmla="*/ 2147483647 w 2705"/>
                <a:gd name="T71" fmla="*/ 2147483647 h 2041"/>
                <a:gd name="T72" fmla="*/ 2147483647 w 2705"/>
                <a:gd name="T73" fmla="*/ 2147483647 h 2041"/>
                <a:gd name="T74" fmla="*/ 2147483647 w 2705"/>
                <a:gd name="T75" fmla="*/ 2147483647 h 2041"/>
                <a:gd name="T76" fmla="*/ 2147483647 w 2705"/>
                <a:gd name="T77" fmla="*/ 0 h 2041"/>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w 2705"/>
                <a:gd name="T118" fmla="*/ 0 h 2041"/>
                <a:gd name="T119" fmla="*/ 2705 w 2705"/>
                <a:gd name="T120" fmla="*/ 2041 h 2041"/>
              </a:gdLst>
              <a:ahLst/>
              <a:cxnLst>
                <a:cxn ang="T78">
                  <a:pos x="T0" y="T1"/>
                </a:cxn>
                <a:cxn ang="T79">
                  <a:pos x="T2" y="T3"/>
                </a:cxn>
                <a:cxn ang="T80">
                  <a:pos x="T4" y="T5"/>
                </a:cxn>
                <a:cxn ang="T81">
                  <a:pos x="T6" y="T7"/>
                </a:cxn>
                <a:cxn ang="T82">
                  <a:pos x="T8" y="T9"/>
                </a:cxn>
                <a:cxn ang="T83">
                  <a:pos x="T10" y="T11"/>
                </a:cxn>
                <a:cxn ang="T84">
                  <a:pos x="T12" y="T13"/>
                </a:cxn>
                <a:cxn ang="T85">
                  <a:pos x="T14" y="T15"/>
                </a:cxn>
                <a:cxn ang="T86">
                  <a:pos x="T16" y="T17"/>
                </a:cxn>
                <a:cxn ang="T87">
                  <a:pos x="T18" y="T19"/>
                </a:cxn>
                <a:cxn ang="T88">
                  <a:pos x="T20" y="T21"/>
                </a:cxn>
                <a:cxn ang="T89">
                  <a:pos x="T22" y="T23"/>
                </a:cxn>
                <a:cxn ang="T90">
                  <a:pos x="T24" y="T25"/>
                </a:cxn>
                <a:cxn ang="T91">
                  <a:pos x="T26" y="T27"/>
                </a:cxn>
                <a:cxn ang="T92">
                  <a:pos x="T28" y="T29"/>
                </a:cxn>
                <a:cxn ang="T93">
                  <a:pos x="T30" y="T31"/>
                </a:cxn>
                <a:cxn ang="T94">
                  <a:pos x="T32" y="T33"/>
                </a:cxn>
                <a:cxn ang="T95">
                  <a:pos x="T34" y="T35"/>
                </a:cxn>
                <a:cxn ang="T96">
                  <a:pos x="T36" y="T37"/>
                </a:cxn>
                <a:cxn ang="T97">
                  <a:pos x="T38" y="T39"/>
                </a:cxn>
                <a:cxn ang="T98">
                  <a:pos x="T40" y="T41"/>
                </a:cxn>
                <a:cxn ang="T99">
                  <a:pos x="T42" y="T43"/>
                </a:cxn>
                <a:cxn ang="T100">
                  <a:pos x="T44" y="T45"/>
                </a:cxn>
                <a:cxn ang="T101">
                  <a:pos x="T46" y="T47"/>
                </a:cxn>
                <a:cxn ang="T102">
                  <a:pos x="T48" y="T49"/>
                </a:cxn>
                <a:cxn ang="T103">
                  <a:pos x="T50" y="T51"/>
                </a:cxn>
                <a:cxn ang="T104">
                  <a:pos x="T52" y="T53"/>
                </a:cxn>
                <a:cxn ang="T105">
                  <a:pos x="T54" y="T55"/>
                </a:cxn>
                <a:cxn ang="T106">
                  <a:pos x="T56" y="T57"/>
                </a:cxn>
                <a:cxn ang="T107">
                  <a:pos x="T58" y="T59"/>
                </a:cxn>
                <a:cxn ang="T108">
                  <a:pos x="T60" y="T61"/>
                </a:cxn>
                <a:cxn ang="T109">
                  <a:pos x="T62" y="T63"/>
                </a:cxn>
                <a:cxn ang="T110">
                  <a:pos x="T64" y="T65"/>
                </a:cxn>
                <a:cxn ang="T111">
                  <a:pos x="T66" y="T67"/>
                </a:cxn>
                <a:cxn ang="T112">
                  <a:pos x="T68" y="T69"/>
                </a:cxn>
                <a:cxn ang="T113">
                  <a:pos x="T70" y="T71"/>
                </a:cxn>
                <a:cxn ang="T114">
                  <a:pos x="T72" y="T73"/>
                </a:cxn>
                <a:cxn ang="T115">
                  <a:pos x="T74" y="T75"/>
                </a:cxn>
                <a:cxn ang="T116">
                  <a:pos x="T76" y="T77"/>
                </a:cxn>
              </a:cxnLst>
              <a:rect l="T117" t="T118" r="T119" b="T120"/>
              <a:pathLst>
                <a:path w="2705" h="2041">
                  <a:moveTo>
                    <a:pt x="0" y="2041"/>
                  </a:moveTo>
                  <a:lnTo>
                    <a:pt x="56" y="2009"/>
                  </a:lnTo>
                  <a:lnTo>
                    <a:pt x="112" y="1985"/>
                  </a:lnTo>
                  <a:lnTo>
                    <a:pt x="224" y="1929"/>
                  </a:lnTo>
                  <a:lnTo>
                    <a:pt x="344" y="1873"/>
                  </a:lnTo>
                  <a:lnTo>
                    <a:pt x="456" y="1817"/>
                  </a:lnTo>
                  <a:lnTo>
                    <a:pt x="512" y="1785"/>
                  </a:lnTo>
                  <a:lnTo>
                    <a:pt x="568" y="1753"/>
                  </a:lnTo>
                  <a:lnTo>
                    <a:pt x="624" y="1729"/>
                  </a:lnTo>
                  <a:lnTo>
                    <a:pt x="680" y="1697"/>
                  </a:lnTo>
                  <a:lnTo>
                    <a:pt x="736" y="1657"/>
                  </a:lnTo>
                  <a:lnTo>
                    <a:pt x="792" y="1617"/>
                  </a:lnTo>
                  <a:lnTo>
                    <a:pt x="848" y="1577"/>
                  </a:lnTo>
                  <a:lnTo>
                    <a:pt x="904" y="1537"/>
                  </a:lnTo>
                  <a:lnTo>
                    <a:pt x="960" y="1489"/>
                  </a:lnTo>
                  <a:lnTo>
                    <a:pt x="1016" y="1441"/>
                  </a:lnTo>
                  <a:lnTo>
                    <a:pt x="1072" y="1385"/>
                  </a:lnTo>
                  <a:lnTo>
                    <a:pt x="1128" y="1321"/>
                  </a:lnTo>
                  <a:lnTo>
                    <a:pt x="1184" y="1265"/>
                  </a:lnTo>
                  <a:lnTo>
                    <a:pt x="1240" y="1201"/>
                  </a:lnTo>
                  <a:lnTo>
                    <a:pt x="1360" y="1073"/>
                  </a:lnTo>
                  <a:lnTo>
                    <a:pt x="1472" y="944"/>
                  </a:lnTo>
                  <a:lnTo>
                    <a:pt x="1528" y="888"/>
                  </a:lnTo>
                  <a:lnTo>
                    <a:pt x="1584" y="824"/>
                  </a:lnTo>
                  <a:lnTo>
                    <a:pt x="1640" y="760"/>
                  </a:lnTo>
                  <a:lnTo>
                    <a:pt x="1696" y="704"/>
                  </a:lnTo>
                  <a:lnTo>
                    <a:pt x="1752" y="648"/>
                  </a:lnTo>
                  <a:lnTo>
                    <a:pt x="1808" y="600"/>
                  </a:lnTo>
                  <a:lnTo>
                    <a:pt x="1864" y="552"/>
                  </a:lnTo>
                  <a:lnTo>
                    <a:pt x="1921" y="512"/>
                  </a:lnTo>
                  <a:lnTo>
                    <a:pt x="1977" y="464"/>
                  </a:lnTo>
                  <a:lnTo>
                    <a:pt x="2033" y="424"/>
                  </a:lnTo>
                  <a:lnTo>
                    <a:pt x="2089" y="392"/>
                  </a:lnTo>
                  <a:lnTo>
                    <a:pt x="2145" y="352"/>
                  </a:lnTo>
                  <a:lnTo>
                    <a:pt x="2257" y="280"/>
                  </a:lnTo>
                  <a:lnTo>
                    <a:pt x="2369" y="208"/>
                  </a:lnTo>
                  <a:lnTo>
                    <a:pt x="2481" y="144"/>
                  </a:lnTo>
                  <a:lnTo>
                    <a:pt x="2593" y="72"/>
                  </a:lnTo>
                  <a:lnTo>
                    <a:pt x="2705"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800">
                <a:latin typeface="Helvetica"/>
                <a:cs typeface="Helvetica"/>
              </a:endParaRPr>
            </a:p>
          </p:txBody>
        </p:sp>
        <p:sp>
          <p:nvSpPr>
            <p:cNvPr id="26662" name="Freeform 28"/>
            <p:cNvSpPr>
              <a:spLocks/>
            </p:cNvSpPr>
            <p:nvPr/>
          </p:nvSpPr>
          <p:spPr bwMode="auto">
            <a:xfrm>
              <a:off x="1028105" y="2853043"/>
              <a:ext cx="2667988" cy="460693"/>
            </a:xfrm>
            <a:custGeom>
              <a:avLst/>
              <a:gdLst>
                <a:gd name="T0" fmla="*/ 0 w 2705"/>
                <a:gd name="T1" fmla="*/ 2147483647 h 376"/>
                <a:gd name="T2" fmla="*/ 2147483647 w 2705"/>
                <a:gd name="T3" fmla="*/ 2147483647 h 376"/>
                <a:gd name="T4" fmla="*/ 2147483647 w 2705"/>
                <a:gd name="T5" fmla="*/ 2147483647 h 376"/>
                <a:gd name="T6" fmla="*/ 2147483647 w 2705"/>
                <a:gd name="T7" fmla="*/ 2147483647 h 376"/>
                <a:gd name="T8" fmla="*/ 2147483647 w 2705"/>
                <a:gd name="T9" fmla="*/ 2147483647 h 376"/>
                <a:gd name="T10" fmla="*/ 2147483647 w 2705"/>
                <a:gd name="T11" fmla="*/ 2147483647 h 376"/>
                <a:gd name="T12" fmla="*/ 2147483647 w 2705"/>
                <a:gd name="T13" fmla="*/ 2147483647 h 376"/>
                <a:gd name="T14" fmla="*/ 2147483647 w 2705"/>
                <a:gd name="T15" fmla="*/ 2147483647 h 376"/>
                <a:gd name="T16" fmla="*/ 2147483647 w 2705"/>
                <a:gd name="T17" fmla="*/ 2147483647 h 376"/>
                <a:gd name="T18" fmla="*/ 2147483647 w 2705"/>
                <a:gd name="T19" fmla="*/ 2147483647 h 376"/>
                <a:gd name="T20" fmla="*/ 2147483647 w 2705"/>
                <a:gd name="T21" fmla="*/ 2147483647 h 376"/>
                <a:gd name="T22" fmla="*/ 2147483647 w 2705"/>
                <a:gd name="T23" fmla="*/ 2147483647 h 376"/>
                <a:gd name="T24" fmla="*/ 2147483647 w 2705"/>
                <a:gd name="T25" fmla="*/ 2147483647 h 376"/>
                <a:gd name="T26" fmla="*/ 2147483647 w 2705"/>
                <a:gd name="T27" fmla="*/ 2147483647 h 376"/>
                <a:gd name="T28" fmla="*/ 2147483647 w 2705"/>
                <a:gd name="T29" fmla="*/ 2147483647 h 376"/>
                <a:gd name="T30" fmla="*/ 2147483647 w 2705"/>
                <a:gd name="T31" fmla="*/ 2147483647 h 376"/>
                <a:gd name="T32" fmla="*/ 2147483647 w 2705"/>
                <a:gd name="T33" fmla="*/ 2147483647 h 376"/>
                <a:gd name="T34" fmla="*/ 2147483647 w 2705"/>
                <a:gd name="T35" fmla="*/ 2147483647 h 376"/>
                <a:gd name="T36" fmla="*/ 2147483647 w 2705"/>
                <a:gd name="T37" fmla="*/ 2147483647 h 376"/>
                <a:gd name="T38" fmla="*/ 2147483647 w 2705"/>
                <a:gd name="T39" fmla="*/ 2147483647 h 376"/>
                <a:gd name="T40" fmla="*/ 2147483647 w 2705"/>
                <a:gd name="T41" fmla="*/ 2147483647 h 376"/>
                <a:gd name="T42" fmla="*/ 2147483647 w 2705"/>
                <a:gd name="T43" fmla="*/ 2147483647 h 376"/>
                <a:gd name="T44" fmla="*/ 2147483647 w 2705"/>
                <a:gd name="T45" fmla="*/ 2147483647 h 376"/>
                <a:gd name="T46" fmla="*/ 2147483647 w 2705"/>
                <a:gd name="T47" fmla="*/ 2147483647 h 376"/>
                <a:gd name="T48" fmla="*/ 2147483647 w 2705"/>
                <a:gd name="T49" fmla="*/ 0 h 37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2705"/>
                <a:gd name="T76" fmla="*/ 0 h 376"/>
                <a:gd name="T77" fmla="*/ 2705 w 2705"/>
                <a:gd name="T78" fmla="*/ 376 h 37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2705" h="376">
                  <a:moveTo>
                    <a:pt x="0" y="376"/>
                  </a:moveTo>
                  <a:lnTo>
                    <a:pt x="112" y="368"/>
                  </a:lnTo>
                  <a:lnTo>
                    <a:pt x="224" y="360"/>
                  </a:lnTo>
                  <a:lnTo>
                    <a:pt x="456" y="344"/>
                  </a:lnTo>
                  <a:lnTo>
                    <a:pt x="568" y="344"/>
                  </a:lnTo>
                  <a:lnTo>
                    <a:pt x="680" y="328"/>
                  </a:lnTo>
                  <a:lnTo>
                    <a:pt x="792" y="320"/>
                  </a:lnTo>
                  <a:lnTo>
                    <a:pt x="904" y="296"/>
                  </a:lnTo>
                  <a:lnTo>
                    <a:pt x="960" y="288"/>
                  </a:lnTo>
                  <a:lnTo>
                    <a:pt x="1016" y="280"/>
                  </a:lnTo>
                  <a:lnTo>
                    <a:pt x="1128" y="248"/>
                  </a:lnTo>
                  <a:lnTo>
                    <a:pt x="1240" y="224"/>
                  </a:lnTo>
                  <a:lnTo>
                    <a:pt x="1360" y="192"/>
                  </a:lnTo>
                  <a:lnTo>
                    <a:pt x="1472" y="160"/>
                  </a:lnTo>
                  <a:lnTo>
                    <a:pt x="1584" y="128"/>
                  </a:lnTo>
                  <a:lnTo>
                    <a:pt x="1696" y="96"/>
                  </a:lnTo>
                  <a:lnTo>
                    <a:pt x="1752" y="88"/>
                  </a:lnTo>
                  <a:lnTo>
                    <a:pt x="1808" y="80"/>
                  </a:lnTo>
                  <a:lnTo>
                    <a:pt x="1921" y="64"/>
                  </a:lnTo>
                  <a:lnTo>
                    <a:pt x="2033" y="48"/>
                  </a:lnTo>
                  <a:lnTo>
                    <a:pt x="2145" y="40"/>
                  </a:lnTo>
                  <a:lnTo>
                    <a:pt x="2257" y="32"/>
                  </a:lnTo>
                  <a:lnTo>
                    <a:pt x="2481" y="16"/>
                  </a:lnTo>
                  <a:lnTo>
                    <a:pt x="2593" y="8"/>
                  </a:lnTo>
                  <a:lnTo>
                    <a:pt x="2705"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800">
                <a:latin typeface="Helvetica"/>
                <a:cs typeface="Helvetica"/>
              </a:endParaRPr>
            </a:p>
          </p:txBody>
        </p:sp>
        <p:sp>
          <p:nvSpPr>
            <p:cNvPr id="26663" name="Freeform 29"/>
            <p:cNvSpPr>
              <a:spLocks/>
            </p:cNvSpPr>
            <p:nvPr/>
          </p:nvSpPr>
          <p:spPr bwMode="auto">
            <a:xfrm>
              <a:off x="1028105" y="2794232"/>
              <a:ext cx="2667988" cy="539108"/>
            </a:xfrm>
            <a:custGeom>
              <a:avLst/>
              <a:gdLst>
                <a:gd name="T0" fmla="*/ 0 w 2705"/>
                <a:gd name="T1" fmla="*/ 2147483647 h 440"/>
                <a:gd name="T2" fmla="*/ 2147483647 w 2705"/>
                <a:gd name="T3" fmla="*/ 2147483647 h 440"/>
                <a:gd name="T4" fmla="*/ 2147483647 w 2705"/>
                <a:gd name="T5" fmla="*/ 2147483647 h 440"/>
                <a:gd name="T6" fmla="*/ 2147483647 w 2705"/>
                <a:gd name="T7" fmla="*/ 2147483647 h 440"/>
                <a:gd name="T8" fmla="*/ 2147483647 w 2705"/>
                <a:gd name="T9" fmla="*/ 2147483647 h 440"/>
                <a:gd name="T10" fmla="*/ 2147483647 w 2705"/>
                <a:gd name="T11" fmla="*/ 2147483647 h 440"/>
                <a:gd name="T12" fmla="*/ 2147483647 w 2705"/>
                <a:gd name="T13" fmla="*/ 2147483647 h 440"/>
                <a:gd name="T14" fmla="*/ 2147483647 w 2705"/>
                <a:gd name="T15" fmla="*/ 2147483647 h 440"/>
                <a:gd name="T16" fmla="*/ 2147483647 w 2705"/>
                <a:gd name="T17" fmla="*/ 2147483647 h 440"/>
                <a:gd name="T18" fmla="*/ 2147483647 w 2705"/>
                <a:gd name="T19" fmla="*/ 2147483647 h 440"/>
                <a:gd name="T20" fmla="*/ 2147483647 w 2705"/>
                <a:gd name="T21" fmla="*/ 2147483647 h 440"/>
                <a:gd name="T22" fmla="*/ 2147483647 w 2705"/>
                <a:gd name="T23" fmla="*/ 0 h 440"/>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2705"/>
                <a:gd name="T37" fmla="*/ 0 h 440"/>
                <a:gd name="T38" fmla="*/ 2705 w 2705"/>
                <a:gd name="T39" fmla="*/ 440 h 440"/>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2705" h="440">
                  <a:moveTo>
                    <a:pt x="0" y="440"/>
                  </a:moveTo>
                  <a:lnTo>
                    <a:pt x="224" y="392"/>
                  </a:lnTo>
                  <a:lnTo>
                    <a:pt x="456" y="344"/>
                  </a:lnTo>
                  <a:lnTo>
                    <a:pt x="680" y="304"/>
                  </a:lnTo>
                  <a:lnTo>
                    <a:pt x="792" y="280"/>
                  </a:lnTo>
                  <a:lnTo>
                    <a:pt x="904" y="264"/>
                  </a:lnTo>
                  <a:lnTo>
                    <a:pt x="1016" y="240"/>
                  </a:lnTo>
                  <a:lnTo>
                    <a:pt x="1128" y="224"/>
                  </a:lnTo>
                  <a:lnTo>
                    <a:pt x="1360" y="192"/>
                  </a:lnTo>
                  <a:lnTo>
                    <a:pt x="1584" y="160"/>
                  </a:lnTo>
                  <a:lnTo>
                    <a:pt x="1808" y="136"/>
                  </a:lnTo>
                  <a:lnTo>
                    <a:pt x="2705" y="0"/>
                  </a:lnTo>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800">
                <a:latin typeface="Helvetica"/>
                <a:cs typeface="Helvetica"/>
              </a:endParaRPr>
            </a:p>
          </p:txBody>
        </p:sp>
        <p:sp>
          <p:nvSpPr>
            <p:cNvPr id="26664" name="Freeform 32"/>
            <p:cNvSpPr>
              <a:spLocks/>
            </p:cNvSpPr>
            <p:nvPr/>
          </p:nvSpPr>
          <p:spPr bwMode="auto">
            <a:xfrm>
              <a:off x="1903954" y="2627598"/>
              <a:ext cx="39453" cy="49010"/>
            </a:xfrm>
            <a:custGeom>
              <a:avLst/>
              <a:gdLst>
                <a:gd name="T0" fmla="*/ 2147483647 w 40"/>
                <a:gd name="T1" fmla="*/ 0 h 40"/>
                <a:gd name="T2" fmla="*/ 2147483647 w 40"/>
                <a:gd name="T3" fmla="*/ 2147483647 h 40"/>
                <a:gd name="T4" fmla="*/ 2147483647 w 40"/>
                <a:gd name="T5" fmla="*/ 2147483647 h 40"/>
                <a:gd name="T6" fmla="*/ 0 w 40"/>
                <a:gd name="T7" fmla="*/ 2147483647 h 40"/>
                <a:gd name="T8" fmla="*/ 2147483647 w 40"/>
                <a:gd name="T9" fmla="*/ 0 h 40"/>
                <a:gd name="T10" fmla="*/ 2147483647 w 40"/>
                <a:gd name="T11" fmla="*/ 0 h 40"/>
                <a:gd name="T12" fmla="*/ 0 60000 65536"/>
                <a:gd name="T13" fmla="*/ 0 60000 65536"/>
                <a:gd name="T14" fmla="*/ 0 60000 65536"/>
                <a:gd name="T15" fmla="*/ 0 60000 65536"/>
                <a:gd name="T16" fmla="*/ 0 60000 65536"/>
                <a:gd name="T17" fmla="*/ 0 60000 65536"/>
                <a:gd name="T18" fmla="*/ 0 w 40"/>
                <a:gd name="T19" fmla="*/ 0 h 40"/>
                <a:gd name="T20" fmla="*/ 40 w 40"/>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40" h="40">
                  <a:moveTo>
                    <a:pt x="24" y="0"/>
                  </a:moveTo>
                  <a:lnTo>
                    <a:pt x="40" y="16"/>
                  </a:lnTo>
                  <a:lnTo>
                    <a:pt x="24" y="40"/>
                  </a:lnTo>
                  <a:lnTo>
                    <a:pt x="0" y="16"/>
                  </a:lnTo>
                  <a:lnTo>
                    <a:pt x="24" y="0"/>
                  </a:lnTo>
                  <a:close/>
                </a:path>
              </a:pathLst>
            </a:custGeom>
            <a:solidFill>
              <a:srgbClr val="000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800">
                <a:latin typeface="Helvetica"/>
                <a:cs typeface="Helvetica"/>
              </a:endParaRPr>
            </a:p>
          </p:txBody>
        </p:sp>
        <p:sp>
          <p:nvSpPr>
            <p:cNvPr id="26665" name="Freeform 34"/>
            <p:cNvSpPr>
              <a:spLocks/>
            </p:cNvSpPr>
            <p:nvPr/>
          </p:nvSpPr>
          <p:spPr bwMode="auto">
            <a:xfrm>
              <a:off x="2795585" y="1479541"/>
              <a:ext cx="39453" cy="49010"/>
            </a:xfrm>
            <a:custGeom>
              <a:avLst/>
              <a:gdLst>
                <a:gd name="T0" fmla="*/ 2147483647 w 40"/>
                <a:gd name="T1" fmla="*/ 0 h 40"/>
                <a:gd name="T2" fmla="*/ 2147483647 w 40"/>
                <a:gd name="T3" fmla="*/ 2147483647 h 40"/>
                <a:gd name="T4" fmla="*/ 2147483647 w 40"/>
                <a:gd name="T5" fmla="*/ 2147483647 h 40"/>
                <a:gd name="T6" fmla="*/ 0 w 40"/>
                <a:gd name="T7" fmla="*/ 2147483647 h 40"/>
                <a:gd name="T8" fmla="*/ 2147483647 w 40"/>
                <a:gd name="T9" fmla="*/ 0 h 40"/>
                <a:gd name="T10" fmla="*/ 2147483647 w 40"/>
                <a:gd name="T11" fmla="*/ 0 h 40"/>
                <a:gd name="T12" fmla="*/ 0 60000 65536"/>
                <a:gd name="T13" fmla="*/ 0 60000 65536"/>
                <a:gd name="T14" fmla="*/ 0 60000 65536"/>
                <a:gd name="T15" fmla="*/ 0 60000 65536"/>
                <a:gd name="T16" fmla="*/ 0 60000 65536"/>
                <a:gd name="T17" fmla="*/ 0 60000 65536"/>
                <a:gd name="T18" fmla="*/ 0 w 40"/>
                <a:gd name="T19" fmla="*/ 0 h 40"/>
                <a:gd name="T20" fmla="*/ 40 w 40"/>
                <a:gd name="T21" fmla="*/ 40 h 40"/>
              </a:gdLst>
              <a:ahLst/>
              <a:cxnLst>
                <a:cxn ang="T12">
                  <a:pos x="T0" y="T1"/>
                </a:cxn>
                <a:cxn ang="T13">
                  <a:pos x="T2" y="T3"/>
                </a:cxn>
                <a:cxn ang="T14">
                  <a:pos x="T4" y="T5"/>
                </a:cxn>
                <a:cxn ang="T15">
                  <a:pos x="T6" y="T7"/>
                </a:cxn>
                <a:cxn ang="T16">
                  <a:pos x="T8" y="T9"/>
                </a:cxn>
                <a:cxn ang="T17">
                  <a:pos x="T10" y="T11"/>
                </a:cxn>
              </a:cxnLst>
              <a:rect l="T18" t="T19" r="T20" b="T21"/>
              <a:pathLst>
                <a:path w="40" h="40">
                  <a:moveTo>
                    <a:pt x="16" y="0"/>
                  </a:moveTo>
                  <a:lnTo>
                    <a:pt x="40" y="24"/>
                  </a:lnTo>
                  <a:lnTo>
                    <a:pt x="16" y="40"/>
                  </a:lnTo>
                  <a:lnTo>
                    <a:pt x="0" y="24"/>
                  </a:lnTo>
                  <a:lnTo>
                    <a:pt x="16" y="0"/>
                  </a:lnTo>
                  <a:close/>
                </a:path>
              </a:pathLst>
            </a:custGeom>
            <a:solidFill>
              <a:srgbClr val="000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800">
                <a:latin typeface="Helvetica"/>
                <a:cs typeface="Helvetica"/>
              </a:endParaRPr>
            </a:p>
          </p:txBody>
        </p:sp>
        <p:sp>
          <p:nvSpPr>
            <p:cNvPr id="26666" name="Freeform 36"/>
            <p:cNvSpPr>
              <a:spLocks/>
            </p:cNvSpPr>
            <p:nvPr/>
          </p:nvSpPr>
          <p:spPr bwMode="auto">
            <a:xfrm>
              <a:off x="3688202" y="744393"/>
              <a:ext cx="31562" cy="39208"/>
            </a:xfrm>
            <a:custGeom>
              <a:avLst/>
              <a:gdLst>
                <a:gd name="T0" fmla="*/ 2147483647 w 32"/>
                <a:gd name="T1" fmla="*/ 0 h 32"/>
                <a:gd name="T2" fmla="*/ 2147483647 w 32"/>
                <a:gd name="T3" fmla="*/ 2147483647 h 32"/>
                <a:gd name="T4" fmla="*/ 2147483647 w 32"/>
                <a:gd name="T5" fmla="*/ 2147483647 h 32"/>
                <a:gd name="T6" fmla="*/ 0 w 32"/>
                <a:gd name="T7" fmla="*/ 2147483647 h 32"/>
                <a:gd name="T8" fmla="*/ 2147483647 w 32"/>
                <a:gd name="T9" fmla="*/ 0 h 32"/>
                <a:gd name="T10" fmla="*/ 2147483647 w 32"/>
                <a:gd name="T11" fmla="*/ 0 h 32"/>
                <a:gd name="T12" fmla="*/ 0 60000 65536"/>
                <a:gd name="T13" fmla="*/ 0 60000 65536"/>
                <a:gd name="T14" fmla="*/ 0 60000 65536"/>
                <a:gd name="T15" fmla="*/ 0 60000 65536"/>
                <a:gd name="T16" fmla="*/ 0 60000 65536"/>
                <a:gd name="T17" fmla="*/ 0 60000 65536"/>
                <a:gd name="T18" fmla="*/ 0 w 32"/>
                <a:gd name="T19" fmla="*/ 0 h 32"/>
                <a:gd name="T20" fmla="*/ 32 w 32"/>
                <a:gd name="T21" fmla="*/ 32 h 32"/>
              </a:gdLst>
              <a:ahLst/>
              <a:cxnLst>
                <a:cxn ang="T12">
                  <a:pos x="T0" y="T1"/>
                </a:cxn>
                <a:cxn ang="T13">
                  <a:pos x="T2" y="T3"/>
                </a:cxn>
                <a:cxn ang="T14">
                  <a:pos x="T4" y="T5"/>
                </a:cxn>
                <a:cxn ang="T15">
                  <a:pos x="T6" y="T7"/>
                </a:cxn>
                <a:cxn ang="T16">
                  <a:pos x="T8" y="T9"/>
                </a:cxn>
                <a:cxn ang="T17">
                  <a:pos x="T10" y="T11"/>
                </a:cxn>
              </a:cxnLst>
              <a:rect l="T18" t="T19" r="T20" b="T21"/>
              <a:pathLst>
                <a:path w="32" h="32">
                  <a:moveTo>
                    <a:pt x="16" y="0"/>
                  </a:moveTo>
                  <a:lnTo>
                    <a:pt x="32" y="16"/>
                  </a:lnTo>
                  <a:lnTo>
                    <a:pt x="16" y="32"/>
                  </a:lnTo>
                  <a:lnTo>
                    <a:pt x="0" y="16"/>
                  </a:lnTo>
                  <a:lnTo>
                    <a:pt x="16" y="0"/>
                  </a:lnTo>
                  <a:close/>
                </a:path>
              </a:pathLst>
            </a:custGeom>
            <a:solidFill>
              <a:srgbClr val="00008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800">
                <a:latin typeface="Helvetica"/>
                <a:cs typeface="Helvetica"/>
              </a:endParaRPr>
            </a:p>
          </p:txBody>
        </p:sp>
        <p:sp>
          <p:nvSpPr>
            <p:cNvPr id="26667" name="Rectangle 40"/>
            <p:cNvSpPr>
              <a:spLocks noChangeArrowheads="1"/>
            </p:cNvSpPr>
            <p:nvPr/>
          </p:nvSpPr>
          <p:spPr bwMode="auto">
            <a:xfrm>
              <a:off x="1903954" y="3196113"/>
              <a:ext cx="39453" cy="4901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800">
                <a:latin typeface="Helvetica"/>
                <a:cs typeface="Helvetica"/>
              </a:endParaRPr>
            </a:p>
          </p:txBody>
        </p:sp>
        <p:sp>
          <p:nvSpPr>
            <p:cNvPr id="26668" name="Rectangle 41"/>
            <p:cNvSpPr>
              <a:spLocks noChangeArrowheads="1"/>
            </p:cNvSpPr>
            <p:nvPr/>
          </p:nvSpPr>
          <p:spPr bwMode="auto">
            <a:xfrm>
              <a:off x="1903954" y="3196113"/>
              <a:ext cx="47343" cy="68614"/>
            </a:xfrm>
            <a:prstGeom prst="rect">
              <a:avLst/>
            </a:prstGeom>
            <a:solidFill>
              <a:schemeClr val="tx1"/>
            </a:solidFill>
            <a:ln w="12700">
              <a:solidFill>
                <a:schemeClr val="tx1"/>
              </a:solidFill>
              <a:miter lim="800000"/>
              <a:headEnd/>
              <a:tailEnd/>
            </a:ln>
          </p:spPr>
          <p:txBody>
            <a:bodyPr/>
            <a:lstStyle/>
            <a:p>
              <a:endParaRPr lang="en-US" sz="800">
                <a:latin typeface="Helvetica"/>
                <a:cs typeface="Helvetica"/>
              </a:endParaRPr>
            </a:p>
          </p:txBody>
        </p:sp>
        <p:sp>
          <p:nvSpPr>
            <p:cNvPr id="26669" name="Rectangle 42"/>
            <p:cNvSpPr>
              <a:spLocks noChangeArrowheads="1"/>
            </p:cNvSpPr>
            <p:nvPr/>
          </p:nvSpPr>
          <p:spPr bwMode="auto">
            <a:xfrm>
              <a:off x="2795585" y="2931460"/>
              <a:ext cx="39453" cy="49010"/>
            </a:xfrm>
            <a:prstGeom prst="rect">
              <a:avLst/>
            </a:prstGeom>
            <a:solidFill>
              <a:srgbClr val="FF00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en-US" sz="800">
                <a:latin typeface="Helvetica"/>
                <a:cs typeface="Helvetica"/>
              </a:endParaRPr>
            </a:p>
          </p:txBody>
        </p:sp>
        <p:sp>
          <p:nvSpPr>
            <p:cNvPr id="26670" name="Rectangle 43"/>
            <p:cNvSpPr>
              <a:spLocks noChangeArrowheads="1"/>
            </p:cNvSpPr>
            <p:nvPr/>
          </p:nvSpPr>
          <p:spPr bwMode="auto">
            <a:xfrm>
              <a:off x="2795585" y="2931460"/>
              <a:ext cx="47343" cy="58812"/>
            </a:xfrm>
            <a:prstGeom prst="rect">
              <a:avLst/>
            </a:prstGeom>
            <a:solidFill>
              <a:srgbClr val="000000"/>
            </a:solidFill>
            <a:ln w="12700">
              <a:solidFill>
                <a:srgbClr val="000000"/>
              </a:solidFill>
              <a:miter lim="800000"/>
              <a:headEnd/>
              <a:tailEnd/>
            </a:ln>
          </p:spPr>
          <p:txBody>
            <a:bodyPr/>
            <a:lstStyle/>
            <a:p>
              <a:endParaRPr lang="en-US" sz="800">
                <a:latin typeface="Helvetica"/>
                <a:cs typeface="Helvetica"/>
              </a:endParaRPr>
            </a:p>
          </p:txBody>
        </p:sp>
        <p:sp>
          <p:nvSpPr>
            <p:cNvPr id="26671" name="Rectangle 44"/>
            <p:cNvSpPr>
              <a:spLocks noChangeArrowheads="1"/>
            </p:cNvSpPr>
            <p:nvPr/>
          </p:nvSpPr>
          <p:spPr bwMode="auto">
            <a:xfrm>
              <a:off x="3680312" y="2833439"/>
              <a:ext cx="39453" cy="49010"/>
            </a:xfrm>
            <a:prstGeom prst="rect">
              <a:avLst/>
            </a:prstGeom>
            <a:solidFill>
              <a:srgbClr val="000000"/>
            </a:solidFill>
            <a:ln w="9525">
              <a:solidFill>
                <a:srgbClr val="000000"/>
              </a:solidFill>
              <a:miter lim="800000"/>
              <a:headEnd/>
              <a:tailEnd/>
            </a:ln>
          </p:spPr>
          <p:txBody>
            <a:bodyPr/>
            <a:lstStyle/>
            <a:p>
              <a:endParaRPr lang="en-US" sz="800">
                <a:latin typeface="Helvetica"/>
                <a:cs typeface="Helvetica"/>
              </a:endParaRPr>
            </a:p>
          </p:txBody>
        </p:sp>
        <p:sp>
          <p:nvSpPr>
            <p:cNvPr id="26672" name="Rectangle 45"/>
            <p:cNvSpPr>
              <a:spLocks noChangeArrowheads="1"/>
            </p:cNvSpPr>
            <p:nvPr/>
          </p:nvSpPr>
          <p:spPr bwMode="auto">
            <a:xfrm>
              <a:off x="3680312" y="2836341"/>
              <a:ext cx="55234" cy="68614"/>
            </a:xfrm>
            <a:prstGeom prst="rect">
              <a:avLst/>
            </a:prstGeom>
            <a:solidFill>
              <a:srgbClr val="000000"/>
            </a:solidFill>
            <a:ln w="12700">
              <a:solidFill>
                <a:srgbClr val="000000"/>
              </a:solidFill>
              <a:miter lim="800000"/>
              <a:headEnd/>
              <a:tailEnd/>
            </a:ln>
          </p:spPr>
          <p:txBody>
            <a:bodyPr/>
            <a:lstStyle/>
            <a:p>
              <a:endParaRPr lang="en-US" sz="800">
                <a:latin typeface="Helvetica"/>
                <a:cs typeface="Helvetica"/>
              </a:endParaRPr>
            </a:p>
          </p:txBody>
        </p:sp>
        <p:sp>
          <p:nvSpPr>
            <p:cNvPr id="26673" name="Freeform 48"/>
            <p:cNvSpPr>
              <a:spLocks/>
            </p:cNvSpPr>
            <p:nvPr/>
          </p:nvSpPr>
          <p:spPr bwMode="auto">
            <a:xfrm>
              <a:off x="1903954" y="3098093"/>
              <a:ext cx="39453" cy="49010"/>
            </a:xfrm>
            <a:custGeom>
              <a:avLst/>
              <a:gdLst>
                <a:gd name="T0" fmla="*/ 2147483647 w 40"/>
                <a:gd name="T1" fmla="*/ 0 h 40"/>
                <a:gd name="T2" fmla="*/ 2147483647 w 40"/>
                <a:gd name="T3" fmla="*/ 2147483647 h 40"/>
                <a:gd name="T4" fmla="*/ 0 w 40"/>
                <a:gd name="T5" fmla="*/ 2147483647 h 40"/>
                <a:gd name="T6" fmla="*/ 2147483647 w 40"/>
                <a:gd name="T7" fmla="*/ 0 h 40"/>
                <a:gd name="T8" fmla="*/ 2147483647 w 40"/>
                <a:gd name="T9" fmla="*/ 0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24" y="0"/>
                  </a:moveTo>
                  <a:lnTo>
                    <a:pt x="40" y="40"/>
                  </a:lnTo>
                  <a:lnTo>
                    <a:pt x="0" y="40"/>
                  </a:lnTo>
                  <a:lnTo>
                    <a:pt x="24"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800">
                <a:latin typeface="Helvetica"/>
                <a:cs typeface="Helvetica"/>
              </a:endParaRPr>
            </a:p>
          </p:txBody>
        </p:sp>
        <p:sp>
          <p:nvSpPr>
            <p:cNvPr id="26674" name="Freeform 49"/>
            <p:cNvSpPr>
              <a:spLocks noChangeAspect="1"/>
            </p:cNvSpPr>
            <p:nvPr/>
          </p:nvSpPr>
          <p:spPr bwMode="auto">
            <a:xfrm>
              <a:off x="1903953" y="3088291"/>
              <a:ext cx="54178" cy="67301"/>
            </a:xfrm>
            <a:custGeom>
              <a:avLst/>
              <a:gdLst>
                <a:gd name="T0" fmla="*/ 2147483647 w 40"/>
                <a:gd name="T1" fmla="*/ 0 h 40"/>
                <a:gd name="T2" fmla="*/ 2147483647 w 40"/>
                <a:gd name="T3" fmla="*/ 2147483647 h 40"/>
                <a:gd name="T4" fmla="*/ 0 w 40"/>
                <a:gd name="T5" fmla="*/ 2147483647 h 40"/>
                <a:gd name="T6" fmla="*/ 2147483647 w 40"/>
                <a:gd name="T7" fmla="*/ 0 h 40"/>
                <a:gd name="T8" fmla="*/ 2147483647 w 40"/>
                <a:gd name="T9" fmla="*/ 0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16" y="0"/>
                  </a:moveTo>
                  <a:lnTo>
                    <a:pt x="40" y="40"/>
                  </a:lnTo>
                  <a:lnTo>
                    <a:pt x="0" y="40"/>
                  </a:lnTo>
                  <a:lnTo>
                    <a:pt x="16" y="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800">
                <a:latin typeface="Helvetica"/>
                <a:cs typeface="Helvetica"/>
              </a:endParaRPr>
            </a:p>
          </p:txBody>
        </p:sp>
        <p:sp>
          <p:nvSpPr>
            <p:cNvPr id="26675" name="Freeform 50"/>
            <p:cNvSpPr>
              <a:spLocks/>
            </p:cNvSpPr>
            <p:nvPr/>
          </p:nvSpPr>
          <p:spPr bwMode="auto">
            <a:xfrm>
              <a:off x="2795585" y="2941262"/>
              <a:ext cx="39453" cy="39208"/>
            </a:xfrm>
            <a:custGeom>
              <a:avLst/>
              <a:gdLst>
                <a:gd name="T0" fmla="*/ 2147483647 w 40"/>
                <a:gd name="T1" fmla="*/ 0 h 32"/>
                <a:gd name="T2" fmla="*/ 2147483647 w 40"/>
                <a:gd name="T3" fmla="*/ 2147483647 h 32"/>
                <a:gd name="T4" fmla="*/ 0 w 40"/>
                <a:gd name="T5" fmla="*/ 2147483647 h 32"/>
                <a:gd name="T6" fmla="*/ 2147483647 w 40"/>
                <a:gd name="T7" fmla="*/ 0 h 32"/>
                <a:gd name="T8" fmla="*/ 2147483647 w 40"/>
                <a:gd name="T9" fmla="*/ 0 h 32"/>
                <a:gd name="T10" fmla="*/ 0 60000 65536"/>
                <a:gd name="T11" fmla="*/ 0 60000 65536"/>
                <a:gd name="T12" fmla="*/ 0 60000 65536"/>
                <a:gd name="T13" fmla="*/ 0 60000 65536"/>
                <a:gd name="T14" fmla="*/ 0 60000 65536"/>
                <a:gd name="T15" fmla="*/ 0 w 40"/>
                <a:gd name="T16" fmla="*/ 0 h 32"/>
                <a:gd name="T17" fmla="*/ 40 w 40"/>
                <a:gd name="T18" fmla="*/ 32 h 32"/>
              </a:gdLst>
              <a:ahLst/>
              <a:cxnLst>
                <a:cxn ang="T10">
                  <a:pos x="T0" y="T1"/>
                </a:cxn>
                <a:cxn ang="T11">
                  <a:pos x="T2" y="T3"/>
                </a:cxn>
                <a:cxn ang="T12">
                  <a:pos x="T4" y="T5"/>
                </a:cxn>
                <a:cxn ang="T13">
                  <a:pos x="T6" y="T7"/>
                </a:cxn>
                <a:cxn ang="T14">
                  <a:pos x="T8" y="T9"/>
                </a:cxn>
              </a:cxnLst>
              <a:rect l="T15" t="T16" r="T17" b="T18"/>
              <a:pathLst>
                <a:path w="40" h="32">
                  <a:moveTo>
                    <a:pt x="16" y="0"/>
                  </a:moveTo>
                  <a:lnTo>
                    <a:pt x="40" y="32"/>
                  </a:lnTo>
                  <a:lnTo>
                    <a:pt x="0" y="32"/>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800">
                <a:latin typeface="Helvetica"/>
                <a:cs typeface="Helvetica"/>
              </a:endParaRPr>
            </a:p>
          </p:txBody>
        </p:sp>
        <p:sp>
          <p:nvSpPr>
            <p:cNvPr id="26676" name="Freeform 51"/>
            <p:cNvSpPr>
              <a:spLocks/>
            </p:cNvSpPr>
            <p:nvPr/>
          </p:nvSpPr>
          <p:spPr bwMode="auto">
            <a:xfrm>
              <a:off x="2787694" y="2931460"/>
              <a:ext cx="39453" cy="49010"/>
            </a:xfrm>
            <a:custGeom>
              <a:avLst/>
              <a:gdLst>
                <a:gd name="T0" fmla="*/ 2147483647 w 40"/>
                <a:gd name="T1" fmla="*/ 0 h 40"/>
                <a:gd name="T2" fmla="*/ 2147483647 w 40"/>
                <a:gd name="T3" fmla="*/ 2147483647 h 40"/>
                <a:gd name="T4" fmla="*/ 0 w 40"/>
                <a:gd name="T5" fmla="*/ 2147483647 h 40"/>
                <a:gd name="T6" fmla="*/ 2147483647 w 40"/>
                <a:gd name="T7" fmla="*/ 0 h 40"/>
                <a:gd name="T8" fmla="*/ 2147483647 w 40"/>
                <a:gd name="T9" fmla="*/ 0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24" y="0"/>
                  </a:moveTo>
                  <a:lnTo>
                    <a:pt x="40" y="40"/>
                  </a:lnTo>
                  <a:lnTo>
                    <a:pt x="0" y="40"/>
                  </a:lnTo>
                  <a:lnTo>
                    <a:pt x="24" y="0"/>
                  </a:lnTo>
                  <a:close/>
                </a:path>
              </a:pathLst>
            </a:custGeom>
            <a:noFill/>
            <a:ln w="12700">
              <a:solidFill>
                <a:srgbClr val="000000"/>
              </a:solidFill>
              <a:round/>
              <a:headEnd/>
              <a:tailEnd/>
            </a:ln>
            <a:extLst>
              <a:ext uri="{909E8E84-426E-40dd-AFC4-6F175D3DCCD1}">
                <a14:hiddenFill xmlns:a14="http://schemas.microsoft.com/office/drawing/2010/main">
                  <a:solidFill>
                    <a:srgbClr val="FFFFFF"/>
                  </a:solidFill>
                </a14:hiddenFill>
              </a:ext>
            </a:extLst>
          </p:spPr>
          <p:txBody>
            <a:bodyPr/>
            <a:lstStyle/>
            <a:p>
              <a:endParaRPr lang="en-US" sz="800">
                <a:latin typeface="Helvetica"/>
                <a:cs typeface="Helvetica"/>
              </a:endParaRPr>
            </a:p>
          </p:txBody>
        </p:sp>
        <p:sp>
          <p:nvSpPr>
            <p:cNvPr id="26677" name="Freeform 52"/>
            <p:cNvSpPr>
              <a:spLocks/>
            </p:cNvSpPr>
            <p:nvPr/>
          </p:nvSpPr>
          <p:spPr bwMode="auto">
            <a:xfrm>
              <a:off x="3688202" y="2774628"/>
              <a:ext cx="31562" cy="49010"/>
            </a:xfrm>
            <a:custGeom>
              <a:avLst/>
              <a:gdLst>
                <a:gd name="T0" fmla="*/ 2147483647 w 32"/>
                <a:gd name="T1" fmla="*/ 0 h 40"/>
                <a:gd name="T2" fmla="*/ 2147483647 w 32"/>
                <a:gd name="T3" fmla="*/ 2147483647 h 40"/>
                <a:gd name="T4" fmla="*/ 0 w 32"/>
                <a:gd name="T5" fmla="*/ 2147483647 h 40"/>
                <a:gd name="T6" fmla="*/ 2147483647 w 32"/>
                <a:gd name="T7" fmla="*/ 0 h 40"/>
                <a:gd name="T8" fmla="*/ 2147483647 w 32"/>
                <a:gd name="T9" fmla="*/ 0 h 40"/>
                <a:gd name="T10" fmla="*/ 0 60000 65536"/>
                <a:gd name="T11" fmla="*/ 0 60000 65536"/>
                <a:gd name="T12" fmla="*/ 0 60000 65536"/>
                <a:gd name="T13" fmla="*/ 0 60000 65536"/>
                <a:gd name="T14" fmla="*/ 0 60000 65536"/>
                <a:gd name="T15" fmla="*/ 0 w 32"/>
                <a:gd name="T16" fmla="*/ 0 h 40"/>
                <a:gd name="T17" fmla="*/ 32 w 32"/>
                <a:gd name="T18" fmla="*/ 40 h 40"/>
              </a:gdLst>
              <a:ahLst/>
              <a:cxnLst>
                <a:cxn ang="T10">
                  <a:pos x="T0" y="T1"/>
                </a:cxn>
                <a:cxn ang="T11">
                  <a:pos x="T2" y="T3"/>
                </a:cxn>
                <a:cxn ang="T12">
                  <a:pos x="T4" y="T5"/>
                </a:cxn>
                <a:cxn ang="T13">
                  <a:pos x="T6" y="T7"/>
                </a:cxn>
                <a:cxn ang="T14">
                  <a:pos x="T8" y="T9"/>
                </a:cxn>
              </a:cxnLst>
              <a:rect l="T15" t="T16" r="T17" b="T18"/>
              <a:pathLst>
                <a:path w="32" h="40">
                  <a:moveTo>
                    <a:pt x="16" y="0"/>
                  </a:moveTo>
                  <a:lnTo>
                    <a:pt x="32" y="40"/>
                  </a:lnTo>
                  <a:lnTo>
                    <a:pt x="0" y="40"/>
                  </a:lnTo>
                  <a:lnTo>
                    <a:pt x="16" y="0"/>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en-US" sz="800">
                <a:latin typeface="Helvetica"/>
                <a:cs typeface="Helvetica"/>
              </a:endParaRPr>
            </a:p>
          </p:txBody>
        </p:sp>
        <p:sp>
          <p:nvSpPr>
            <p:cNvPr id="26678" name="Freeform 53"/>
            <p:cNvSpPr>
              <a:spLocks noChangeAspect="1"/>
            </p:cNvSpPr>
            <p:nvPr/>
          </p:nvSpPr>
          <p:spPr bwMode="auto">
            <a:xfrm>
              <a:off x="3680311" y="2723820"/>
              <a:ext cx="54178" cy="67301"/>
            </a:xfrm>
            <a:custGeom>
              <a:avLst/>
              <a:gdLst>
                <a:gd name="T0" fmla="*/ 2147483647 w 40"/>
                <a:gd name="T1" fmla="*/ 0 h 40"/>
                <a:gd name="T2" fmla="*/ 2147483647 w 40"/>
                <a:gd name="T3" fmla="*/ 2147483647 h 40"/>
                <a:gd name="T4" fmla="*/ 0 w 40"/>
                <a:gd name="T5" fmla="*/ 2147483647 h 40"/>
                <a:gd name="T6" fmla="*/ 2147483647 w 40"/>
                <a:gd name="T7" fmla="*/ 0 h 40"/>
                <a:gd name="T8" fmla="*/ 2147483647 w 40"/>
                <a:gd name="T9" fmla="*/ 0 h 40"/>
                <a:gd name="T10" fmla="*/ 0 60000 65536"/>
                <a:gd name="T11" fmla="*/ 0 60000 65536"/>
                <a:gd name="T12" fmla="*/ 0 60000 65536"/>
                <a:gd name="T13" fmla="*/ 0 60000 65536"/>
                <a:gd name="T14" fmla="*/ 0 60000 65536"/>
                <a:gd name="T15" fmla="*/ 0 w 40"/>
                <a:gd name="T16" fmla="*/ 0 h 40"/>
                <a:gd name="T17" fmla="*/ 40 w 40"/>
                <a:gd name="T18" fmla="*/ 40 h 40"/>
              </a:gdLst>
              <a:ahLst/>
              <a:cxnLst>
                <a:cxn ang="T10">
                  <a:pos x="T0" y="T1"/>
                </a:cxn>
                <a:cxn ang="T11">
                  <a:pos x="T2" y="T3"/>
                </a:cxn>
                <a:cxn ang="T12">
                  <a:pos x="T4" y="T5"/>
                </a:cxn>
                <a:cxn ang="T13">
                  <a:pos x="T6" y="T7"/>
                </a:cxn>
                <a:cxn ang="T14">
                  <a:pos x="T8" y="T9"/>
                </a:cxn>
              </a:cxnLst>
              <a:rect l="T15" t="T16" r="T17" b="T18"/>
              <a:pathLst>
                <a:path w="40" h="40">
                  <a:moveTo>
                    <a:pt x="16" y="0"/>
                  </a:moveTo>
                  <a:lnTo>
                    <a:pt x="40" y="40"/>
                  </a:lnTo>
                  <a:lnTo>
                    <a:pt x="0" y="40"/>
                  </a:lnTo>
                  <a:lnTo>
                    <a:pt x="16" y="0"/>
                  </a:lnTo>
                  <a:close/>
                </a:path>
              </a:pathLst>
            </a:custGeom>
            <a:solidFill>
              <a:schemeClr val="tx1"/>
            </a:solidFill>
            <a:ln w="12700">
              <a:solidFill>
                <a:srgbClr val="000000"/>
              </a:solidFill>
              <a:round/>
              <a:headEnd/>
              <a:tailEnd/>
            </a:ln>
          </p:spPr>
          <p:txBody>
            <a:bodyPr/>
            <a:lstStyle/>
            <a:p>
              <a:endParaRPr lang="en-US" sz="800">
                <a:latin typeface="Helvetica"/>
                <a:cs typeface="Helvetica"/>
              </a:endParaRPr>
            </a:p>
          </p:txBody>
        </p:sp>
        <p:sp>
          <p:nvSpPr>
            <p:cNvPr id="26679" name="Rectangle 54"/>
            <p:cNvSpPr>
              <a:spLocks noChangeArrowheads="1"/>
            </p:cNvSpPr>
            <p:nvPr/>
          </p:nvSpPr>
          <p:spPr bwMode="auto">
            <a:xfrm>
              <a:off x="984706" y="3297808"/>
              <a:ext cx="57049"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0</a:t>
              </a:r>
            </a:p>
          </p:txBody>
        </p:sp>
        <p:sp>
          <p:nvSpPr>
            <p:cNvPr id="26680" name="Rectangle 55"/>
            <p:cNvSpPr>
              <a:spLocks noChangeArrowheads="1"/>
            </p:cNvSpPr>
            <p:nvPr/>
          </p:nvSpPr>
          <p:spPr bwMode="auto">
            <a:xfrm>
              <a:off x="803992" y="2998847"/>
              <a:ext cx="171147"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500</a:t>
              </a:r>
            </a:p>
          </p:txBody>
        </p:sp>
        <p:sp>
          <p:nvSpPr>
            <p:cNvPr id="26681" name="Rectangle 56"/>
            <p:cNvSpPr>
              <a:spLocks noChangeArrowheads="1"/>
            </p:cNvSpPr>
            <p:nvPr/>
          </p:nvSpPr>
          <p:spPr bwMode="auto">
            <a:xfrm>
              <a:off x="756649" y="2685183"/>
              <a:ext cx="228196"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1000</a:t>
              </a:r>
            </a:p>
          </p:txBody>
        </p:sp>
        <p:sp>
          <p:nvSpPr>
            <p:cNvPr id="26682" name="Rectangle 57"/>
            <p:cNvSpPr>
              <a:spLocks noChangeArrowheads="1"/>
            </p:cNvSpPr>
            <p:nvPr/>
          </p:nvSpPr>
          <p:spPr bwMode="auto">
            <a:xfrm>
              <a:off x="756649" y="2371521"/>
              <a:ext cx="228196"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1500</a:t>
              </a:r>
            </a:p>
          </p:txBody>
        </p:sp>
        <p:sp>
          <p:nvSpPr>
            <p:cNvPr id="26683" name="Rectangle 58"/>
            <p:cNvSpPr>
              <a:spLocks noChangeArrowheads="1"/>
            </p:cNvSpPr>
            <p:nvPr/>
          </p:nvSpPr>
          <p:spPr bwMode="auto">
            <a:xfrm>
              <a:off x="756649" y="2057858"/>
              <a:ext cx="228196"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2000</a:t>
              </a:r>
            </a:p>
          </p:txBody>
        </p:sp>
        <p:sp>
          <p:nvSpPr>
            <p:cNvPr id="26684" name="Rectangle 59"/>
            <p:cNvSpPr>
              <a:spLocks noChangeArrowheads="1"/>
            </p:cNvSpPr>
            <p:nvPr/>
          </p:nvSpPr>
          <p:spPr bwMode="auto">
            <a:xfrm>
              <a:off x="756649" y="1744195"/>
              <a:ext cx="228196"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2500</a:t>
              </a:r>
            </a:p>
          </p:txBody>
        </p:sp>
        <p:sp>
          <p:nvSpPr>
            <p:cNvPr id="26685" name="Rectangle 60"/>
            <p:cNvSpPr>
              <a:spLocks noChangeArrowheads="1"/>
            </p:cNvSpPr>
            <p:nvPr/>
          </p:nvSpPr>
          <p:spPr bwMode="auto">
            <a:xfrm>
              <a:off x="756649" y="1430531"/>
              <a:ext cx="228196"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3000</a:t>
              </a:r>
            </a:p>
          </p:txBody>
        </p:sp>
        <p:sp>
          <p:nvSpPr>
            <p:cNvPr id="26686" name="Rectangle 61"/>
            <p:cNvSpPr>
              <a:spLocks noChangeArrowheads="1"/>
            </p:cNvSpPr>
            <p:nvPr/>
          </p:nvSpPr>
          <p:spPr bwMode="auto">
            <a:xfrm>
              <a:off x="756649" y="1116868"/>
              <a:ext cx="228196"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3500</a:t>
              </a:r>
            </a:p>
          </p:txBody>
        </p:sp>
        <p:sp>
          <p:nvSpPr>
            <p:cNvPr id="26687" name="Rectangle 62"/>
            <p:cNvSpPr>
              <a:spLocks noChangeArrowheads="1"/>
            </p:cNvSpPr>
            <p:nvPr/>
          </p:nvSpPr>
          <p:spPr bwMode="auto">
            <a:xfrm>
              <a:off x="756649" y="803205"/>
              <a:ext cx="228196"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4000</a:t>
              </a:r>
            </a:p>
          </p:txBody>
        </p:sp>
        <p:sp>
          <p:nvSpPr>
            <p:cNvPr id="26688" name="Rectangle 63"/>
            <p:cNvSpPr>
              <a:spLocks noChangeArrowheads="1"/>
            </p:cNvSpPr>
            <p:nvPr/>
          </p:nvSpPr>
          <p:spPr bwMode="auto">
            <a:xfrm>
              <a:off x="756649" y="489542"/>
              <a:ext cx="228196"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4500</a:t>
              </a:r>
            </a:p>
          </p:txBody>
        </p:sp>
        <p:sp>
          <p:nvSpPr>
            <p:cNvPr id="26689" name="Rectangle 64"/>
            <p:cNvSpPr>
              <a:spLocks noChangeArrowheads="1"/>
            </p:cNvSpPr>
            <p:nvPr/>
          </p:nvSpPr>
          <p:spPr bwMode="auto">
            <a:xfrm>
              <a:off x="1055721" y="3425233"/>
              <a:ext cx="57049"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0</a:t>
              </a:r>
            </a:p>
          </p:txBody>
        </p:sp>
        <p:sp>
          <p:nvSpPr>
            <p:cNvPr id="26690" name="Rectangle 65"/>
            <p:cNvSpPr>
              <a:spLocks noChangeArrowheads="1"/>
            </p:cNvSpPr>
            <p:nvPr/>
          </p:nvSpPr>
          <p:spPr bwMode="auto">
            <a:xfrm>
              <a:off x="1631730" y="3425233"/>
              <a:ext cx="114098"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10</a:t>
              </a:r>
            </a:p>
          </p:txBody>
        </p:sp>
        <p:sp>
          <p:nvSpPr>
            <p:cNvPr id="26691" name="Rectangle 66"/>
            <p:cNvSpPr>
              <a:spLocks noChangeArrowheads="1"/>
            </p:cNvSpPr>
            <p:nvPr/>
          </p:nvSpPr>
          <p:spPr bwMode="auto">
            <a:xfrm>
              <a:off x="2223521" y="3425233"/>
              <a:ext cx="114098"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20</a:t>
              </a:r>
            </a:p>
          </p:txBody>
        </p:sp>
        <p:sp>
          <p:nvSpPr>
            <p:cNvPr id="26692" name="Rectangle 67"/>
            <p:cNvSpPr>
              <a:spLocks noChangeArrowheads="1"/>
            </p:cNvSpPr>
            <p:nvPr/>
          </p:nvSpPr>
          <p:spPr bwMode="auto">
            <a:xfrm>
              <a:off x="2815312" y="3425233"/>
              <a:ext cx="114098"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30</a:t>
              </a:r>
            </a:p>
          </p:txBody>
        </p:sp>
        <p:sp>
          <p:nvSpPr>
            <p:cNvPr id="26693" name="Rectangle 68"/>
            <p:cNvSpPr>
              <a:spLocks noChangeArrowheads="1"/>
            </p:cNvSpPr>
            <p:nvPr/>
          </p:nvSpPr>
          <p:spPr bwMode="auto">
            <a:xfrm>
              <a:off x="3407102" y="3425233"/>
              <a:ext cx="114098"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40</a:t>
              </a:r>
            </a:p>
          </p:txBody>
        </p:sp>
        <p:sp>
          <p:nvSpPr>
            <p:cNvPr id="26694" name="Rectangle 69"/>
            <p:cNvSpPr>
              <a:spLocks noChangeArrowheads="1"/>
            </p:cNvSpPr>
            <p:nvPr/>
          </p:nvSpPr>
          <p:spPr bwMode="auto">
            <a:xfrm>
              <a:off x="3998892" y="3363971"/>
              <a:ext cx="114098"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a:latin typeface="Helvetica"/>
                  <a:cs typeface="Helvetica"/>
                </a:rPr>
                <a:t>50</a:t>
              </a:r>
            </a:p>
          </p:txBody>
        </p:sp>
        <p:sp>
          <p:nvSpPr>
            <p:cNvPr id="26695" name="Rectangle 70"/>
            <p:cNvSpPr>
              <a:spLocks noChangeArrowheads="1"/>
            </p:cNvSpPr>
            <p:nvPr/>
          </p:nvSpPr>
          <p:spPr bwMode="auto">
            <a:xfrm>
              <a:off x="2326097" y="3582066"/>
              <a:ext cx="256444"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latin typeface="Helvetica"/>
                  <a:cs typeface="Helvetica"/>
                </a:rPr>
                <a:t>Dose</a:t>
              </a:r>
              <a:endParaRPr lang="en-US" sz="800">
                <a:latin typeface="Helvetica"/>
                <a:cs typeface="Helvetica"/>
              </a:endParaRPr>
            </a:p>
          </p:txBody>
        </p:sp>
        <p:sp>
          <p:nvSpPr>
            <p:cNvPr id="26696" name="Rectangle 71"/>
            <p:cNvSpPr>
              <a:spLocks noChangeArrowheads="1"/>
            </p:cNvSpPr>
            <p:nvPr/>
          </p:nvSpPr>
          <p:spPr bwMode="auto">
            <a:xfrm>
              <a:off x="2326097" y="3699689"/>
              <a:ext cx="371845" cy="1231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latin typeface="Helvetica"/>
                  <a:cs typeface="Helvetica"/>
                </a:rPr>
                <a:t>(J/m^2)</a:t>
              </a:r>
              <a:endParaRPr lang="en-US" sz="800">
                <a:latin typeface="Helvetica"/>
                <a:cs typeface="Helvetica"/>
              </a:endParaRPr>
            </a:p>
          </p:txBody>
        </p:sp>
        <p:sp>
          <p:nvSpPr>
            <p:cNvPr id="26697" name="Rectangle 74"/>
            <p:cNvSpPr>
              <a:spLocks noChangeArrowheads="1"/>
            </p:cNvSpPr>
            <p:nvPr/>
          </p:nvSpPr>
          <p:spPr bwMode="auto">
            <a:xfrm rot="16200000">
              <a:off x="589826" y="2159930"/>
              <a:ext cx="0" cy="123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r>
                <a:rPr lang="en-US" sz="800" b="1">
                  <a:latin typeface="Helvetica"/>
                  <a:cs typeface="Helvetica"/>
                </a:rPr>
                <a:t> </a:t>
              </a:r>
              <a:endParaRPr lang="en-US" sz="800">
                <a:latin typeface="Helvetica"/>
                <a:cs typeface="Helvetica"/>
              </a:endParaRPr>
            </a:p>
          </p:txBody>
        </p:sp>
        <p:sp>
          <p:nvSpPr>
            <p:cNvPr id="26698" name="Text Box 77"/>
            <p:cNvSpPr txBox="1">
              <a:spLocks noChangeArrowheads="1"/>
            </p:cNvSpPr>
            <p:nvPr/>
          </p:nvSpPr>
          <p:spPr bwMode="auto">
            <a:xfrm>
              <a:off x="3685899" y="595380"/>
              <a:ext cx="633418" cy="21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Wild Type</a:t>
              </a:r>
            </a:p>
          </p:txBody>
        </p:sp>
        <p:sp>
          <p:nvSpPr>
            <p:cNvPr id="26699" name="Text Box 78"/>
            <p:cNvSpPr txBox="1">
              <a:spLocks noChangeArrowheads="1"/>
            </p:cNvSpPr>
            <p:nvPr/>
          </p:nvSpPr>
          <p:spPr bwMode="auto">
            <a:xfrm>
              <a:off x="3662089" y="2611847"/>
              <a:ext cx="748817" cy="2154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Rev3 full Ko</a:t>
              </a:r>
            </a:p>
          </p:txBody>
        </p:sp>
      </p:grpSp>
      <p:sp>
        <p:nvSpPr>
          <p:cNvPr id="26628" name="Text Box 79"/>
          <p:cNvSpPr txBox="1">
            <a:spLocks noChangeArrowheads="1"/>
          </p:cNvSpPr>
          <p:nvPr/>
        </p:nvSpPr>
        <p:spPr bwMode="auto">
          <a:xfrm>
            <a:off x="6562725" y="2513013"/>
            <a:ext cx="794609"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Rev3-DTD KI</a:t>
            </a:r>
          </a:p>
        </p:txBody>
      </p:sp>
      <p:cxnSp>
        <p:nvCxnSpPr>
          <p:cNvPr id="71" name="Straight Connector 70"/>
          <p:cNvCxnSpPr/>
          <p:nvPr/>
        </p:nvCxnSpPr>
        <p:spPr>
          <a:xfrm flipH="1">
            <a:off x="7526338" y="471488"/>
            <a:ext cx="12700" cy="2620962"/>
          </a:xfrm>
          <a:prstGeom prst="line">
            <a:avLst/>
          </a:prstGeom>
          <a:ln w="3175"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26630" name="TextBox 71"/>
          <p:cNvSpPr txBox="1">
            <a:spLocks noChangeArrowheads="1"/>
          </p:cNvSpPr>
          <p:nvPr/>
        </p:nvSpPr>
        <p:spPr bwMode="auto">
          <a:xfrm>
            <a:off x="7450138" y="577850"/>
            <a:ext cx="412893" cy="2037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dirty="0">
                <a:solidFill>
                  <a:srgbClr val="FF0000"/>
                </a:solidFill>
                <a:latin typeface="Helvetica"/>
                <a:cs typeface="Helvetica"/>
              </a:rPr>
              <a:t>1200</a:t>
            </a:r>
          </a:p>
          <a:p>
            <a:pPr eaLnBrk="1" hangingPunct="1"/>
            <a:endParaRPr lang="en-US" sz="800" dirty="0">
              <a:solidFill>
                <a:srgbClr val="FF0000"/>
              </a:solidFill>
              <a:latin typeface="Helvetica"/>
              <a:cs typeface="Helvetica"/>
            </a:endParaRPr>
          </a:p>
          <a:p>
            <a:pPr eaLnBrk="1" hangingPunct="1">
              <a:lnSpc>
                <a:spcPct val="50000"/>
              </a:lnSpc>
            </a:pPr>
            <a:endParaRPr lang="en-US" sz="800" dirty="0">
              <a:solidFill>
                <a:srgbClr val="FF0000"/>
              </a:solidFill>
              <a:latin typeface="Helvetica"/>
              <a:cs typeface="Helvetica"/>
            </a:endParaRPr>
          </a:p>
          <a:p>
            <a:pPr eaLnBrk="1" hangingPunct="1"/>
            <a:r>
              <a:rPr lang="en-US" sz="800" dirty="0">
                <a:solidFill>
                  <a:srgbClr val="FF0000"/>
                </a:solidFill>
                <a:latin typeface="Helvetica"/>
                <a:cs typeface="Helvetica"/>
              </a:rPr>
              <a:t>1000</a:t>
            </a:r>
          </a:p>
          <a:p>
            <a:pPr eaLnBrk="1" hangingPunct="1">
              <a:lnSpc>
                <a:spcPct val="70000"/>
              </a:lnSpc>
            </a:pPr>
            <a:endParaRPr lang="en-US" sz="800" dirty="0">
              <a:solidFill>
                <a:srgbClr val="FF0000"/>
              </a:solidFill>
              <a:latin typeface="Helvetica"/>
              <a:cs typeface="Helvetica"/>
            </a:endParaRPr>
          </a:p>
          <a:p>
            <a:pPr eaLnBrk="1" hangingPunct="1">
              <a:lnSpc>
                <a:spcPct val="70000"/>
              </a:lnSpc>
            </a:pPr>
            <a:endParaRPr lang="en-US" sz="800" dirty="0">
              <a:solidFill>
                <a:srgbClr val="FF0000"/>
              </a:solidFill>
              <a:latin typeface="Helvetica"/>
              <a:cs typeface="Helvetica"/>
            </a:endParaRPr>
          </a:p>
          <a:p>
            <a:pPr eaLnBrk="1" hangingPunct="1"/>
            <a:r>
              <a:rPr lang="en-US" sz="800" dirty="0">
                <a:solidFill>
                  <a:srgbClr val="FF0000"/>
                </a:solidFill>
                <a:latin typeface="Helvetica"/>
                <a:cs typeface="Helvetica"/>
              </a:rPr>
              <a:t>800</a:t>
            </a:r>
          </a:p>
          <a:p>
            <a:pPr eaLnBrk="1" hangingPunct="1">
              <a:lnSpc>
                <a:spcPct val="70000"/>
              </a:lnSpc>
            </a:pPr>
            <a:endParaRPr lang="en-US" sz="800" dirty="0">
              <a:solidFill>
                <a:srgbClr val="FF0000"/>
              </a:solidFill>
              <a:latin typeface="Helvetica"/>
              <a:cs typeface="Helvetica"/>
            </a:endParaRPr>
          </a:p>
          <a:p>
            <a:pPr eaLnBrk="1" hangingPunct="1">
              <a:lnSpc>
                <a:spcPct val="70000"/>
              </a:lnSpc>
            </a:pPr>
            <a:endParaRPr lang="en-US" sz="800" dirty="0">
              <a:solidFill>
                <a:srgbClr val="FF0000"/>
              </a:solidFill>
              <a:latin typeface="Helvetica"/>
              <a:cs typeface="Helvetica"/>
            </a:endParaRPr>
          </a:p>
          <a:p>
            <a:pPr eaLnBrk="1" hangingPunct="1"/>
            <a:r>
              <a:rPr lang="en-US" sz="800" dirty="0">
                <a:solidFill>
                  <a:srgbClr val="FF0000"/>
                </a:solidFill>
                <a:latin typeface="Helvetica"/>
                <a:cs typeface="Helvetica"/>
              </a:rPr>
              <a:t>600</a:t>
            </a:r>
          </a:p>
          <a:p>
            <a:pPr eaLnBrk="1" hangingPunct="1">
              <a:lnSpc>
                <a:spcPct val="70000"/>
              </a:lnSpc>
            </a:pPr>
            <a:endParaRPr lang="en-US" sz="800" dirty="0">
              <a:solidFill>
                <a:srgbClr val="FF0000"/>
              </a:solidFill>
              <a:latin typeface="Helvetica"/>
              <a:cs typeface="Helvetica"/>
            </a:endParaRPr>
          </a:p>
          <a:p>
            <a:pPr eaLnBrk="1" hangingPunct="1">
              <a:lnSpc>
                <a:spcPct val="70000"/>
              </a:lnSpc>
            </a:pPr>
            <a:endParaRPr lang="en-US" sz="800" dirty="0">
              <a:solidFill>
                <a:srgbClr val="FF0000"/>
              </a:solidFill>
              <a:latin typeface="Helvetica"/>
              <a:cs typeface="Helvetica"/>
            </a:endParaRPr>
          </a:p>
          <a:p>
            <a:pPr eaLnBrk="1" hangingPunct="1"/>
            <a:r>
              <a:rPr lang="en-US" sz="800" dirty="0">
                <a:solidFill>
                  <a:srgbClr val="FF0000"/>
                </a:solidFill>
                <a:latin typeface="Helvetica"/>
                <a:cs typeface="Helvetica"/>
              </a:rPr>
              <a:t>400</a:t>
            </a:r>
          </a:p>
          <a:p>
            <a:pPr eaLnBrk="1" hangingPunct="1">
              <a:lnSpc>
                <a:spcPct val="70000"/>
              </a:lnSpc>
            </a:pPr>
            <a:endParaRPr lang="en-US" sz="800" dirty="0">
              <a:solidFill>
                <a:srgbClr val="FF0000"/>
              </a:solidFill>
              <a:latin typeface="Helvetica"/>
              <a:cs typeface="Helvetica"/>
            </a:endParaRPr>
          </a:p>
          <a:p>
            <a:pPr eaLnBrk="1" hangingPunct="1">
              <a:lnSpc>
                <a:spcPct val="70000"/>
              </a:lnSpc>
            </a:pPr>
            <a:endParaRPr lang="en-US" sz="800" dirty="0">
              <a:solidFill>
                <a:srgbClr val="FF0000"/>
              </a:solidFill>
              <a:latin typeface="Helvetica"/>
              <a:cs typeface="Helvetica"/>
            </a:endParaRPr>
          </a:p>
          <a:p>
            <a:pPr eaLnBrk="1" hangingPunct="1"/>
            <a:r>
              <a:rPr lang="en-US" sz="800" dirty="0">
                <a:solidFill>
                  <a:srgbClr val="FF0000"/>
                </a:solidFill>
                <a:latin typeface="Helvetica"/>
                <a:cs typeface="Helvetica"/>
              </a:rPr>
              <a:t>200</a:t>
            </a:r>
          </a:p>
          <a:p>
            <a:pPr eaLnBrk="1" hangingPunct="1"/>
            <a:endParaRPr lang="en-US" sz="800" dirty="0">
              <a:solidFill>
                <a:srgbClr val="FF0000"/>
              </a:solidFill>
              <a:latin typeface="Helvetica"/>
              <a:cs typeface="Helvetica"/>
            </a:endParaRPr>
          </a:p>
          <a:p>
            <a:pPr eaLnBrk="1" hangingPunct="1">
              <a:lnSpc>
                <a:spcPct val="70000"/>
              </a:lnSpc>
            </a:pPr>
            <a:endParaRPr lang="en-US" sz="800" dirty="0">
              <a:solidFill>
                <a:srgbClr val="FF0000"/>
              </a:solidFill>
              <a:latin typeface="Helvetica"/>
              <a:cs typeface="Helvetica"/>
            </a:endParaRPr>
          </a:p>
          <a:p>
            <a:pPr eaLnBrk="1" hangingPunct="1"/>
            <a:r>
              <a:rPr lang="en-US" sz="800" dirty="0">
                <a:solidFill>
                  <a:srgbClr val="FF0000"/>
                </a:solidFill>
                <a:latin typeface="Helvetica"/>
                <a:cs typeface="Helvetica"/>
              </a:rPr>
              <a:t> 0</a:t>
            </a:r>
          </a:p>
        </p:txBody>
      </p:sp>
      <p:sp>
        <p:nvSpPr>
          <p:cNvPr id="8" name="Oval 7"/>
          <p:cNvSpPr>
            <a:spLocks noChangeAspect="1"/>
          </p:cNvSpPr>
          <p:nvPr/>
        </p:nvSpPr>
        <p:spPr>
          <a:xfrm>
            <a:off x="5191125" y="1963738"/>
            <a:ext cx="79375" cy="6350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a:solidFill>
                <a:srgbClr val="FFFFFF"/>
              </a:solidFill>
              <a:latin typeface="Helvetica"/>
              <a:ea typeface="ＭＳ Ｐゴシック" charset="0"/>
              <a:cs typeface="Helvetica"/>
            </a:endParaRPr>
          </a:p>
        </p:txBody>
      </p:sp>
      <p:sp>
        <p:nvSpPr>
          <p:cNvPr id="79" name="Oval 78"/>
          <p:cNvSpPr>
            <a:spLocks noChangeAspect="1"/>
          </p:cNvSpPr>
          <p:nvPr/>
        </p:nvSpPr>
        <p:spPr>
          <a:xfrm>
            <a:off x="5775325" y="846138"/>
            <a:ext cx="79375" cy="6350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a:solidFill>
                <a:srgbClr val="FFFFFF"/>
              </a:solidFill>
              <a:latin typeface="Helvetica"/>
              <a:ea typeface="ＭＳ Ｐゴシック" charset="0"/>
              <a:cs typeface="Helvetica"/>
            </a:endParaRPr>
          </a:p>
        </p:txBody>
      </p:sp>
      <p:sp>
        <p:nvSpPr>
          <p:cNvPr id="11" name="Diamond 10"/>
          <p:cNvSpPr>
            <a:spLocks noChangeAspect="1"/>
          </p:cNvSpPr>
          <p:nvPr/>
        </p:nvSpPr>
        <p:spPr>
          <a:xfrm>
            <a:off x="5165725" y="2592388"/>
            <a:ext cx="90488" cy="92075"/>
          </a:xfrm>
          <a:prstGeom prst="diamond">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a:solidFill>
                <a:srgbClr val="FFFFFF"/>
              </a:solidFill>
              <a:latin typeface="Helvetica"/>
              <a:ea typeface="ＭＳ Ｐゴシック" charset="0"/>
              <a:cs typeface="Helvetica"/>
            </a:endParaRPr>
          </a:p>
        </p:txBody>
      </p:sp>
      <p:sp>
        <p:nvSpPr>
          <p:cNvPr id="81" name="Diamond 80"/>
          <p:cNvSpPr>
            <a:spLocks noChangeAspect="1"/>
          </p:cNvSpPr>
          <p:nvPr/>
        </p:nvSpPr>
        <p:spPr>
          <a:xfrm>
            <a:off x="5749925" y="2566988"/>
            <a:ext cx="90488" cy="92075"/>
          </a:xfrm>
          <a:prstGeom prst="diamond">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a:solidFill>
                <a:srgbClr val="FFFFFF"/>
              </a:solidFill>
              <a:latin typeface="Helvetica"/>
              <a:ea typeface="ＭＳ Ｐゴシック" charset="0"/>
              <a:cs typeface="Helvetica"/>
            </a:endParaRPr>
          </a:p>
        </p:txBody>
      </p:sp>
      <p:sp>
        <p:nvSpPr>
          <p:cNvPr id="12" name="Round Same Side Corner Rectangle 11"/>
          <p:cNvSpPr>
            <a:spLocks noChangeAspect="1"/>
          </p:cNvSpPr>
          <p:nvPr/>
        </p:nvSpPr>
        <p:spPr>
          <a:xfrm flipH="1" flipV="1">
            <a:off x="5168900" y="3009900"/>
            <a:ext cx="73025" cy="73025"/>
          </a:xfrm>
          <a:prstGeom prst="round2SameRect">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a:solidFill>
                <a:srgbClr val="FFFFFF"/>
              </a:solidFill>
              <a:latin typeface="Helvetica"/>
              <a:ea typeface="ＭＳ Ｐゴシック" charset="0"/>
              <a:cs typeface="Helvetica"/>
            </a:endParaRPr>
          </a:p>
        </p:txBody>
      </p:sp>
      <p:sp>
        <p:nvSpPr>
          <p:cNvPr id="83" name="Round Same Side Corner Rectangle 82"/>
          <p:cNvSpPr>
            <a:spLocks noChangeAspect="1"/>
          </p:cNvSpPr>
          <p:nvPr/>
        </p:nvSpPr>
        <p:spPr>
          <a:xfrm flipH="1" flipV="1">
            <a:off x="5740400" y="3009900"/>
            <a:ext cx="73025" cy="73025"/>
          </a:xfrm>
          <a:prstGeom prst="round2SameRect">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a:solidFill>
                <a:srgbClr val="FFFFFF"/>
              </a:solidFill>
              <a:latin typeface="Helvetica"/>
              <a:ea typeface="ＭＳ Ｐゴシック" charset="0"/>
              <a:cs typeface="Helvetica"/>
            </a:endParaRPr>
          </a:p>
        </p:txBody>
      </p:sp>
      <p:sp>
        <p:nvSpPr>
          <p:cNvPr id="86" name="Oval 85"/>
          <p:cNvSpPr>
            <a:spLocks noChangeAspect="1"/>
          </p:cNvSpPr>
          <p:nvPr/>
        </p:nvSpPr>
        <p:spPr>
          <a:xfrm>
            <a:off x="7886700" y="515938"/>
            <a:ext cx="79375" cy="63500"/>
          </a:xfrm>
          <a:prstGeom prst="ellipse">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a:solidFill>
                <a:srgbClr val="FFFFFF"/>
              </a:solidFill>
              <a:latin typeface="Helvetica"/>
              <a:ea typeface="ＭＳ Ｐゴシック" charset="0"/>
              <a:cs typeface="Helvetica"/>
            </a:endParaRPr>
          </a:p>
        </p:txBody>
      </p:sp>
      <p:sp>
        <p:nvSpPr>
          <p:cNvPr id="87" name="Diamond 86"/>
          <p:cNvSpPr>
            <a:spLocks noChangeAspect="1"/>
          </p:cNvSpPr>
          <p:nvPr/>
        </p:nvSpPr>
        <p:spPr>
          <a:xfrm>
            <a:off x="7886700" y="674688"/>
            <a:ext cx="92075" cy="92075"/>
          </a:xfrm>
          <a:prstGeom prst="diamond">
            <a:avLst/>
          </a:prstGeom>
          <a:solidFill>
            <a:srgbClr val="FF0000"/>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a:solidFill>
                <a:srgbClr val="FFFFFF"/>
              </a:solidFill>
              <a:latin typeface="Helvetica"/>
              <a:ea typeface="ＭＳ Ｐゴシック" charset="0"/>
              <a:cs typeface="Helvetica"/>
            </a:endParaRPr>
          </a:p>
        </p:txBody>
      </p:sp>
      <p:sp>
        <p:nvSpPr>
          <p:cNvPr id="88" name="Round Same Side Corner Rectangle 87"/>
          <p:cNvSpPr>
            <a:spLocks/>
          </p:cNvSpPr>
          <p:nvPr/>
        </p:nvSpPr>
        <p:spPr>
          <a:xfrm flipH="1" flipV="1">
            <a:off x="7899400" y="863600"/>
            <a:ext cx="69850" cy="73025"/>
          </a:xfrm>
          <a:prstGeom prst="round2SameRect">
            <a:avLst/>
          </a:prstGeom>
          <a:solidFill>
            <a:srgbClr val="FF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a:solidFill>
                <a:srgbClr val="FFFFFF"/>
              </a:solidFill>
              <a:latin typeface="Helvetica"/>
              <a:ea typeface="ＭＳ Ｐゴシック" charset="0"/>
              <a:cs typeface="Helvetica"/>
            </a:endParaRPr>
          </a:p>
        </p:txBody>
      </p:sp>
      <p:sp>
        <p:nvSpPr>
          <p:cNvPr id="26640" name="Rectangle 12"/>
          <p:cNvSpPr>
            <a:spLocks noChangeArrowheads="1"/>
          </p:cNvSpPr>
          <p:nvPr/>
        </p:nvSpPr>
        <p:spPr bwMode="auto">
          <a:xfrm>
            <a:off x="7945438" y="646113"/>
            <a:ext cx="813043" cy="2872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nSpc>
                <a:spcPct val="50000"/>
              </a:lnSpc>
            </a:pPr>
            <a:r>
              <a:rPr lang="en-US" sz="800">
                <a:latin typeface="Helvetica"/>
                <a:cs typeface="Helvetica"/>
              </a:rPr>
              <a:t>rad30</a:t>
            </a:r>
          </a:p>
          <a:p>
            <a:pPr>
              <a:lnSpc>
                <a:spcPct val="50000"/>
              </a:lnSpc>
            </a:pPr>
            <a:endParaRPr lang="en-US" sz="800">
              <a:latin typeface="Helvetica"/>
              <a:cs typeface="Helvetica"/>
            </a:endParaRPr>
          </a:p>
          <a:p>
            <a:pPr>
              <a:lnSpc>
                <a:spcPct val="50000"/>
              </a:lnSpc>
            </a:pPr>
            <a:r>
              <a:rPr lang="en-US" sz="800">
                <a:solidFill>
                  <a:srgbClr val="000000"/>
                </a:solidFill>
                <a:latin typeface="Helvetica"/>
                <a:cs typeface="Helvetica"/>
              </a:rPr>
              <a:t>rad30, rev3ko</a:t>
            </a:r>
            <a:endParaRPr lang="en-US" sz="800">
              <a:latin typeface="Helvetica"/>
              <a:cs typeface="Helvetica"/>
            </a:endParaRPr>
          </a:p>
        </p:txBody>
      </p:sp>
      <p:sp>
        <p:nvSpPr>
          <p:cNvPr id="26641" name="Rectangle 13"/>
          <p:cNvSpPr>
            <a:spLocks noChangeArrowheads="1"/>
          </p:cNvSpPr>
          <p:nvPr/>
        </p:nvSpPr>
        <p:spPr bwMode="auto">
          <a:xfrm>
            <a:off x="7943850" y="417513"/>
            <a:ext cx="994533"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r>
              <a:rPr lang="en-US" sz="800">
                <a:latin typeface="Helvetica"/>
                <a:cs typeface="Helvetica"/>
              </a:rPr>
              <a:t>rad30, rev3L979F</a:t>
            </a:r>
          </a:p>
        </p:txBody>
      </p:sp>
      <p:sp>
        <p:nvSpPr>
          <p:cNvPr id="92" name="Diamond 91"/>
          <p:cNvSpPr>
            <a:spLocks noChangeAspect="1"/>
          </p:cNvSpPr>
          <p:nvPr/>
        </p:nvSpPr>
        <p:spPr>
          <a:xfrm>
            <a:off x="4784725" y="2325688"/>
            <a:ext cx="90488" cy="92075"/>
          </a:xfrm>
          <a:prstGeom prst="diamond">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a:solidFill>
                <a:srgbClr val="FFFFFF"/>
              </a:solidFill>
              <a:latin typeface="Helvetica"/>
              <a:ea typeface="ＭＳ Ｐゴシック" charset="0"/>
              <a:cs typeface="Helvetica"/>
            </a:endParaRPr>
          </a:p>
        </p:txBody>
      </p:sp>
      <p:sp>
        <p:nvSpPr>
          <p:cNvPr id="93" name="Diamond 92"/>
          <p:cNvSpPr>
            <a:spLocks noChangeAspect="1"/>
          </p:cNvSpPr>
          <p:nvPr/>
        </p:nvSpPr>
        <p:spPr>
          <a:xfrm>
            <a:off x="5648325" y="1195388"/>
            <a:ext cx="90488" cy="92075"/>
          </a:xfrm>
          <a:prstGeom prst="diamond">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a:solidFill>
                <a:srgbClr val="FFFFFF"/>
              </a:solidFill>
              <a:latin typeface="Helvetica"/>
              <a:ea typeface="ＭＳ Ｐゴシック" charset="0"/>
              <a:cs typeface="Helvetica"/>
            </a:endParaRPr>
          </a:p>
        </p:txBody>
      </p:sp>
      <p:sp>
        <p:nvSpPr>
          <p:cNvPr id="94" name="Diamond 93"/>
          <p:cNvSpPr>
            <a:spLocks noChangeAspect="1"/>
          </p:cNvSpPr>
          <p:nvPr/>
        </p:nvSpPr>
        <p:spPr>
          <a:xfrm>
            <a:off x="6537325" y="458788"/>
            <a:ext cx="90488" cy="92075"/>
          </a:xfrm>
          <a:prstGeom prst="diamond">
            <a:avLst/>
          </a:prstGeom>
          <a:solidFill>
            <a:srgbClr val="000000"/>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sz="800">
              <a:solidFill>
                <a:srgbClr val="FFFFFF"/>
              </a:solidFill>
              <a:latin typeface="Helvetica"/>
              <a:ea typeface="ＭＳ Ｐゴシック" charset="0"/>
              <a:cs typeface="Helvetica"/>
            </a:endParaRPr>
          </a:p>
        </p:txBody>
      </p:sp>
      <p:graphicFrame>
        <p:nvGraphicFramePr>
          <p:cNvPr id="80" name="Chart 79"/>
          <p:cNvGraphicFramePr>
            <a:graphicFrameLocks/>
          </p:cNvGraphicFramePr>
          <p:nvPr>
            <p:extLst>
              <p:ext uri="{D42A27DB-BD31-4B8C-83A1-F6EECF244321}">
                <p14:modId xmlns:p14="http://schemas.microsoft.com/office/powerpoint/2010/main" val="1385006324"/>
              </p:ext>
            </p:extLst>
          </p:nvPr>
        </p:nvGraphicFramePr>
        <p:xfrm>
          <a:off x="244475" y="3962400"/>
          <a:ext cx="3462925" cy="2506756"/>
        </p:xfrm>
        <a:graphic>
          <a:graphicData uri="http://schemas.openxmlformats.org/drawingml/2006/chart">
            <c:chart xmlns:c="http://schemas.openxmlformats.org/drawingml/2006/chart" xmlns:r="http://schemas.openxmlformats.org/officeDocument/2006/relationships" r:id="rId2"/>
          </a:graphicData>
        </a:graphic>
      </p:graphicFrame>
      <p:sp>
        <p:nvSpPr>
          <p:cNvPr id="26646" name="TextBox 2"/>
          <p:cNvSpPr txBox="1">
            <a:spLocks noChangeArrowheads="1"/>
          </p:cNvSpPr>
          <p:nvPr/>
        </p:nvSpPr>
        <p:spPr bwMode="auto">
          <a:xfrm rot="-5400000">
            <a:off x="2575719" y="1430566"/>
            <a:ext cx="17653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a:latin typeface="Helvetica"/>
                <a:cs typeface="Helvetica"/>
              </a:rPr>
              <a:t>Can1 mutants per 10</a:t>
            </a:r>
            <a:r>
              <a:rPr lang="en-US" sz="800" baseline="30000">
                <a:latin typeface="Helvetica"/>
                <a:cs typeface="Helvetica"/>
              </a:rPr>
              <a:t>8</a:t>
            </a:r>
          </a:p>
        </p:txBody>
      </p:sp>
      <p:sp>
        <p:nvSpPr>
          <p:cNvPr id="26647" name="TextBox 81"/>
          <p:cNvSpPr txBox="1">
            <a:spLocks noChangeArrowheads="1"/>
          </p:cNvSpPr>
          <p:nvPr/>
        </p:nvSpPr>
        <p:spPr bwMode="auto">
          <a:xfrm rot="5400000" flipH="1">
            <a:off x="7108825" y="1902053"/>
            <a:ext cx="1765300"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800" dirty="0">
                <a:latin typeface="Helvetica"/>
                <a:cs typeface="Helvetica"/>
              </a:rPr>
              <a:t>Can1 mutants per 10</a:t>
            </a:r>
            <a:r>
              <a:rPr lang="en-US" sz="800" baseline="30000" dirty="0">
                <a:latin typeface="Helvetica"/>
                <a:cs typeface="Helvetica"/>
              </a:rPr>
              <a:t>6</a:t>
            </a:r>
          </a:p>
        </p:txBody>
      </p:sp>
      <p:sp>
        <p:nvSpPr>
          <p:cNvPr id="26648" name="TextBox 1"/>
          <p:cNvSpPr txBox="1">
            <a:spLocks noChangeArrowheads="1"/>
          </p:cNvSpPr>
          <p:nvPr/>
        </p:nvSpPr>
        <p:spPr bwMode="auto">
          <a:xfrm>
            <a:off x="136525" y="114300"/>
            <a:ext cx="354013"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a:latin typeface="Helvetica"/>
                <a:cs typeface="Helvetica"/>
              </a:rPr>
              <a:t>A.</a:t>
            </a:r>
          </a:p>
        </p:txBody>
      </p:sp>
      <p:sp>
        <p:nvSpPr>
          <p:cNvPr id="26649" name="TextBox 75"/>
          <p:cNvSpPr txBox="1">
            <a:spLocks noChangeArrowheads="1"/>
          </p:cNvSpPr>
          <p:nvPr/>
        </p:nvSpPr>
        <p:spPr bwMode="auto">
          <a:xfrm>
            <a:off x="65088" y="3565525"/>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latin typeface="Helvetica"/>
                <a:cs typeface="Helvetica"/>
              </a:rPr>
              <a:t>C</a:t>
            </a:r>
            <a:r>
              <a:rPr lang="en-US" sz="1400" dirty="0" smtClean="0">
                <a:latin typeface="Helvetica"/>
                <a:cs typeface="Helvetica"/>
              </a:rPr>
              <a:t>.</a:t>
            </a:r>
            <a:endParaRPr lang="en-US" sz="1400" dirty="0">
              <a:latin typeface="Helvetica"/>
              <a:cs typeface="Helvetica"/>
            </a:endParaRPr>
          </a:p>
        </p:txBody>
      </p:sp>
      <p:sp>
        <p:nvSpPr>
          <p:cNvPr id="77" name="TextBox 75"/>
          <p:cNvSpPr txBox="1">
            <a:spLocks noChangeArrowheads="1"/>
          </p:cNvSpPr>
          <p:nvPr/>
        </p:nvSpPr>
        <p:spPr bwMode="auto">
          <a:xfrm>
            <a:off x="3077498" y="114300"/>
            <a:ext cx="354296"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latin typeface="Helvetica"/>
                <a:cs typeface="Helvetica"/>
              </a:rPr>
              <a:t>B</a:t>
            </a:r>
            <a:r>
              <a:rPr lang="en-US" sz="1400" dirty="0" smtClean="0">
                <a:latin typeface="Helvetica"/>
                <a:cs typeface="Helvetica"/>
              </a:rPr>
              <a:t>.</a:t>
            </a:r>
            <a:endParaRPr lang="en-US" sz="1400" dirty="0">
              <a:latin typeface="Helvetica"/>
              <a:cs typeface="Helvetica"/>
            </a:endParaRPr>
          </a:p>
        </p:txBody>
      </p:sp>
      <p:sp>
        <p:nvSpPr>
          <p:cNvPr id="78" name="TextBox 77"/>
          <p:cNvSpPr txBox="1"/>
          <p:nvPr/>
        </p:nvSpPr>
        <p:spPr>
          <a:xfrm>
            <a:off x="7296602" y="6511927"/>
            <a:ext cx="1216900" cy="215444"/>
          </a:xfrm>
          <a:prstGeom prst="rect">
            <a:avLst/>
          </a:prstGeom>
          <a:noFill/>
        </p:spPr>
        <p:txBody>
          <a:bodyPr wrap="none">
            <a:spAutoFit/>
          </a:bodyPr>
          <a:lstStyle/>
          <a:p>
            <a:pPr>
              <a:defRPr/>
            </a:pPr>
            <a:r>
              <a:rPr lang="en-US" sz="800" dirty="0" smtClean="0">
                <a:solidFill>
                  <a:schemeClr val="tx1">
                    <a:lumMod val="75000"/>
                    <a:lumOff val="25000"/>
                  </a:schemeClr>
                </a:solidFill>
                <a:latin typeface="Helvetica"/>
                <a:cs typeface="Helvetica"/>
              </a:rPr>
              <a:t>Supplemental Figure </a:t>
            </a:r>
            <a:r>
              <a:rPr lang="en-US" sz="800" dirty="0" smtClean="0">
                <a:solidFill>
                  <a:schemeClr val="tx1">
                    <a:lumMod val="75000"/>
                    <a:lumOff val="25000"/>
                  </a:schemeClr>
                </a:solidFill>
                <a:latin typeface="Helvetica"/>
                <a:cs typeface="Helvetica"/>
              </a:rPr>
              <a:t>3</a:t>
            </a:r>
            <a:endParaRPr lang="en-US" sz="800" dirty="0">
              <a:solidFill>
                <a:schemeClr val="tx1">
                  <a:lumMod val="75000"/>
                  <a:lumOff val="25000"/>
                </a:schemeClr>
              </a:solidFill>
              <a:latin typeface="Helvetica"/>
              <a:cs typeface="Helvetica"/>
            </a:endParaRPr>
          </a:p>
        </p:txBody>
      </p:sp>
      <p:graphicFrame>
        <p:nvGraphicFramePr>
          <p:cNvPr id="82" name="Table 81"/>
          <p:cNvGraphicFramePr>
            <a:graphicFrameLocks noGrp="1"/>
          </p:cNvGraphicFramePr>
          <p:nvPr>
            <p:extLst>
              <p:ext uri="{D42A27DB-BD31-4B8C-83A1-F6EECF244321}">
                <p14:modId xmlns:p14="http://schemas.microsoft.com/office/powerpoint/2010/main" val="1787753602"/>
              </p:ext>
            </p:extLst>
          </p:nvPr>
        </p:nvGraphicFramePr>
        <p:xfrm>
          <a:off x="3670945" y="3890479"/>
          <a:ext cx="3552276" cy="2645052"/>
        </p:xfrm>
        <a:graphic>
          <a:graphicData uri="http://schemas.openxmlformats.org/drawingml/2006/table">
            <a:tbl>
              <a:tblPr firstRow="1" firstCol="1">
                <a:tableStyleId>{073A0DAA-6AF3-43AB-8588-CEC1D06C72B9}</a:tableStyleId>
              </a:tblPr>
              <a:tblGrid>
                <a:gridCol w="965481"/>
                <a:gridCol w="584505"/>
                <a:gridCol w="584505"/>
                <a:gridCol w="845321"/>
                <a:gridCol w="572464"/>
              </a:tblGrid>
              <a:tr h="430063">
                <a:tc>
                  <a:txBody>
                    <a:bodyPr/>
                    <a:lstStyle/>
                    <a:p>
                      <a:pPr algn="ctr"/>
                      <a:endParaRPr lang="en-US" sz="800" dirty="0">
                        <a:latin typeface="Helvetica"/>
                        <a:cs typeface="Helvetica"/>
                      </a:endParaRPr>
                    </a:p>
                  </a:txBody>
                  <a:tcPr marL="91457" marR="91457" marT="45734" marB="45734"/>
                </a:tc>
                <a:tc>
                  <a:txBody>
                    <a:bodyPr/>
                    <a:lstStyle/>
                    <a:p>
                      <a:pPr algn="ctr"/>
                      <a:r>
                        <a:rPr lang="en-US" sz="900" dirty="0" smtClean="0">
                          <a:latin typeface="Helvetica"/>
                          <a:cs typeface="Helvetica"/>
                        </a:rPr>
                        <a:t>No of mutations</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No of </a:t>
                      </a:r>
                      <a:r>
                        <a:rPr lang="en-US" sz="900" dirty="0" err="1" smtClean="0">
                          <a:latin typeface="Helvetica"/>
                          <a:cs typeface="Helvetica"/>
                        </a:rPr>
                        <a:t>bp</a:t>
                      </a:r>
                      <a:r>
                        <a:rPr lang="en-US" sz="900" dirty="0" smtClean="0">
                          <a:latin typeface="Helvetica"/>
                          <a:cs typeface="Helvetica"/>
                        </a:rPr>
                        <a:t> among mutated clones</a:t>
                      </a:r>
                      <a:endParaRPr lang="en-US" sz="900" dirty="0">
                        <a:latin typeface="Helvetica"/>
                        <a:cs typeface="Helvetica"/>
                      </a:endParaRPr>
                    </a:p>
                  </a:txBody>
                  <a:tcPr marL="91457" marR="91457" marT="45734" marB="45734"/>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900" dirty="0" smtClean="0">
                          <a:latin typeface="Helvetica"/>
                          <a:cs typeface="Helvetica"/>
                        </a:rPr>
                        <a:t>Mutations</a:t>
                      </a:r>
                      <a:r>
                        <a:rPr lang="en-US" sz="900" baseline="0" dirty="0" smtClean="0">
                          <a:latin typeface="Helvetica"/>
                          <a:cs typeface="Helvetica"/>
                        </a:rPr>
                        <a:t> per </a:t>
                      </a:r>
                      <a:r>
                        <a:rPr lang="en-US" sz="900" dirty="0" err="1" smtClean="0">
                          <a:latin typeface="Helvetica"/>
                          <a:cs typeface="Helvetica"/>
                        </a:rPr>
                        <a:t>bp</a:t>
                      </a:r>
                      <a:endParaRPr lang="en-US" sz="900" dirty="0" smtClean="0">
                        <a:latin typeface="Helvetica"/>
                        <a:cs typeface="Helvetica"/>
                      </a:endParaRPr>
                    </a:p>
                  </a:txBody>
                  <a:tcPr marL="91457" marR="91457" marT="45734" marB="45734"/>
                </a:tc>
                <a:tc>
                  <a:txBody>
                    <a:bodyPr/>
                    <a:lstStyle/>
                    <a:p>
                      <a:pPr algn="ctr"/>
                      <a:r>
                        <a:rPr lang="en-US" sz="900" dirty="0" smtClean="0">
                          <a:latin typeface="Helvetica"/>
                          <a:cs typeface="Helvetica"/>
                        </a:rPr>
                        <a:t>No</a:t>
                      </a:r>
                      <a:r>
                        <a:rPr lang="en-US" sz="900" baseline="0" dirty="0" smtClean="0">
                          <a:latin typeface="Helvetica"/>
                          <a:cs typeface="Helvetica"/>
                        </a:rPr>
                        <a:t> of </a:t>
                      </a:r>
                      <a:r>
                        <a:rPr lang="en-US" sz="900" dirty="0" smtClean="0">
                          <a:latin typeface="Helvetica"/>
                          <a:cs typeface="Helvetica"/>
                        </a:rPr>
                        <a:t>Unique clones</a:t>
                      </a:r>
                    </a:p>
                    <a:p>
                      <a:pPr algn="ctr"/>
                      <a:r>
                        <a:rPr lang="en-US" sz="900" dirty="0" smtClean="0">
                          <a:latin typeface="Helvetica"/>
                          <a:cs typeface="Helvetica"/>
                        </a:rPr>
                        <a:t>(No of mice)</a:t>
                      </a:r>
                      <a:endParaRPr lang="en-US" sz="900" dirty="0">
                        <a:latin typeface="Helvetica"/>
                        <a:cs typeface="Helvetica"/>
                      </a:endParaRPr>
                    </a:p>
                  </a:txBody>
                  <a:tcPr marL="91457" marR="91457" marT="45734" marB="45734"/>
                </a:tc>
              </a:tr>
              <a:tr h="404633">
                <a:tc>
                  <a:txBody>
                    <a:bodyPr/>
                    <a:lstStyle/>
                    <a:p>
                      <a:pPr algn="ctr"/>
                      <a:r>
                        <a:rPr lang="en-US" sz="900" dirty="0" smtClean="0">
                          <a:latin typeface="Helvetica"/>
                          <a:cs typeface="Helvetica"/>
                        </a:rPr>
                        <a:t>Control Proximal</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347</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18000</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0.019</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66 (20)</a:t>
                      </a:r>
                      <a:endParaRPr lang="en-US" sz="900" dirty="0">
                        <a:latin typeface="Helvetica"/>
                        <a:cs typeface="Helvetica"/>
                      </a:endParaRPr>
                    </a:p>
                  </a:txBody>
                  <a:tcPr marL="91457" marR="91457" marT="45734" marB="45734"/>
                </a:tc>
              </a:tr>
              <a:tr h="208537">
                <a:tc>
                  <a:txBody>
                    <a:bodyPr/>
                    <a:lstStyle/>
                    <a:p>
                      <a:pPr algn="ctr"/>
                      <a:r>
                        <a:rPr lang="en-US" sz="900" dirty="0" smtClean="0">
                          <a:latin typeface="Helvetica"/>
                          <a:cs typeface="Helvetica"/>
                        </a:rPr>
                        <a:t>Rev3L2F Proximal</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469</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13194</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0.034</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81 (8)</a:t>
                      </a:r>
                      <a:endParaRPr lang="en-US" sz="900" dirty="0">
                        <a:latin typeface="Helvetica"/>
                        <a:cs typeface="Helvetica"/>
                      </a:endParaRPr>
                    </a:p>
                  </a:txBody>
                  <a:tcPr marL="91457" marR="91457" marT="45734" marB="45734"/>
                </a:tc>
              </a:tr>
              <a:tr h="195184">
                <a:tc>
                  <a:txBody>
                    <a:bodyPr/>
                    <a:lstStyle/>
                    <a:p>
                      <a:pPr algn="ctr"/>
                      <a:r>
                        <a:rPr lang="en-US" sz="900" baseline="0" dirty="0" smtClean="0">
                          <a:latin typeface="Helvetica"/>
                          <a:cs typeface="Helvetica"/>
                        </a:rPr>
                        <a:t>Control Distal</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51</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12700</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0.004</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40 (20)</a:t>
                      </a:r>
                      <a:endParaRPr lang="en-US" sz="900" dirty="0">
                        <a:latin typeface="Helvetica"/>
                        <a:cs typeface="Helvetica"/>
                      </a:endParaRPr>
                    </a:p>
                  </a:txBody>
                  <a:tcPr marL="91457" marR="91457" marT="45734" marB="45734"/>
                </a:tc>
              </a:tr>
              <a:tr h="195184">
                <a:tc>
                  <a:txBody>
                    <a:bodyPr/>
                    <a:lstStyle/>
                    <a:p>
                      <a:pPr algn="ctr"/>
                      <a:r>
                        <a:rPr lang="en-US" sz="900" dirty="0" smtClean="0">
                          <a:latin typeface="Helvetica"/>
                          <a:cs typeface="Helvetica"/>
                        </a:rPr>
                        <a:t>Rev3L2F Distal</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205</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17980</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0.014</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75 (8)</a:t>
                      </a:r>
                      <a:endParaRPr lang="en-US" sz="900" dirty="0">
                        <a:latin typeface="Helvetica"/>
                        <a:cs typeface="Helvetica"/>
                      </a:endParaRPr>
                    </a:p>
                  </a:txBody>
                  <a:tcPr marL="91457" marR="91457" marT="45734" marB="45734"/>
                </a:tc>
              </a:tr>
              <a:tr h="199742">
                <a:tc>
                  <a:txBody>
                    <a:bodyPr/>
                    <a:lstStyle/>
                    <a:p>
                      <a:pPr algn="ctr"/>
                      <a:r>
                        <a:rPr lang="en-US" sz="900" dirty="0" smtClean="0">
                          <a:latin typeface="Helvetica"/>
                          <a:cs typeface="Helvetica"/>
                        </a:rPr>
                        <a:t>Rev3KO</a:t>
                      </a:r>
                      <a:r>
                        <a:rPr lang="en-US" sz="900" baseline="0" dirty="0" smtClean="0">
                          <a:latin typeface="Helvetica"/>
                          <a:cs typeface="Helvetica"/>
                        </a:rPr>
                        <a:t> </a:t>
                      </a:r>
                      <a:r>
                        <a:rPr lang="en-US" sz="900" dirty="0" smtClean="0">
                          <a:latin typeface="Helvetica"/>
                          <a:cs typeface="Helvetica"/>
                        </a:rPr>
                        <a:t>Proximal</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5</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7542*</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0.001</a:t>
                      </a:r>
                      <a:endParaRPr lang="en-US" sz="900" dirty="0">
                        <a:latin typeface="Helvetica"/>
                        <a:cs typeface="Helvetica"/>
                      </a:endParaRPr>
                    </a:p>
                  </a:txBody>
                  <a:tcPr marL="91457" marR="91457" marT="45734" marB="45734"/>
                </a:tc>
                <a:tc>
                  <a:txBody>
                    <a:bodyPr/>
                    <a:lstStyle/>
                    <a:p>
                      <a:pPr algn="ctr"/>
                      <a:r>
                        <a:rPr lang="en-US" sz="900" dirty="0" smtClean="0">
                          <a:latin typeface="Helvetica"/>
                          <a:cs typeface="Helvetica"/>
                        </a:rPr>
                        <a:t>18 (4)</a:t>
                      </a:r>
                      <a:endParaRPr lang="en-US" sz="900" dirty="0">
                        <a:latin typeface="Helvetica"/>
                        <a:cs typeface="Helvetica"/>
                      </a:endParaRPr>
                    </a:p>
                  </a:txBody>
                  <a:tcPr marL="91457" marR="91457" marT="45734" marB="45734"/>
                </a:tc>
              </a:tr>
            </a:tbl>
          </a:graphicData>
        </a:graphic>
      </p:graphicFrame>
      <p:graphicFrame>
        <p:nvGraphicFramePr>
          <p:cNvPr id="84" name="Table 83"/>
          <p:cNvGraphicFramePr>
            <a:graphicFrameLocks noGrp="1"/>
          </p:cNvGraphicFramePr>
          <p:nvPr>
            <p:extLst>
              <p:ext uri="{D42A27DB-BD31-4B8C-83A1-F6EECF244321}">
                <p14:modId xmlns:p14="http://schemas.microsoft.com/office/powerpoint/2010/main" val="1042131543"/>
              </p:ext>
            </p:extLst>
          </p:nvPr>
        </p:nvGraphicFramePr>
        <p:xfrm>
          <a:off x="7350221" y="3919966"/>
          <a:ext cx="1700569" cy="950172"/>
        </p:xfrm>
        <a:graphic>
          <a:graphicData uri="http://schemas.openxmlformats.org/drawingml/2006/table">
            <a:tbl>
              <a:tblPr firstRow="1" firstCol="1">
                <a:tableStyleId>{073A0DAA-6AF3-43AB-8588-CEC1D06C72B9}</a:tableStyleId>
              </a:tblPr>
              <a:tblGrid>
                <a:gridCol w="763352"/>
                <a:gridCol w="475534"/>
                <a:gridCol w="461683"/>
              </a:tblGrid>
              <a:tr h="298650">
                <a:tc>
                  <a:txBody>
                    <a:bodyPr/>
                    <a:lstStyle/>
                    <a:p>
                      <a:pPr algn="ctr"/>
                      <a:endParaRPr lang="en-US" sz="800" dirty="0">
                        <a:latin typeface="Helvetica"/>
                        <a:cs typeface="Helvetica"/>
                      </a:endParaRPr>
                    </a:p>
                  </a:txBody>
                  <a:tcPr marL="91454" marR="91454" marT="45763" marB="45763"/>
                </a:tc>
                <a:tc>
                  <a:txBody>
                    <a:bodyPr/>
                    <a:lstStyle/>
                    <a:p>
                      <a:pPr algn="ctr"/>
                      <a:r>
                        <a:rPr lang="en-US" sz="800" dirty="0" smtClean="0">
                          <a:latin typeface="Helvetica"/>
                          <a:cs typeface="Helvetica"/>
                        </a:rPr>
                        <a:t>Total In/</a:t>
                      </a:r>
                      <a:r>
                        <a:rPr lang="en-US" sz="800" dirty="0" err="1" smtClean="0">
                          <a:latin typeface="Helvetica"/>
                          <a:cs typeface="Helvetica"/>
                        </a:rPr>
                        <a:t>dels</a:t>
                      </a:r>
                      <a:endParaRPr lang="en-US" sz="800" dirty="0">
                        <a:latin typeface="Helvetica"/>
                        <a:cs typeface="Helvetica"/>
                      </a:endParaRPr>
                    </a:p>
                  </a:txBody>
                  <a:tcPr marL="91454" marR="91454" marT="45763" marB="45763"/>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US" sz="800" dirty="0" smtClean="0">
                          <a:latin typeface="Helvetica"/>
                          <a:cs typeface="Helvetica"/>
                        </a:rPr>
                        <a:t>Total Tandems</a:t>
                      </a:r>
                    </a:p>
                  </a:txBody>
                  <a:tcPr marL="91454" marR="91454" marT="45763" marB="45763"/>
                </a:tc>
              </a:tr>
              <a:tr h="238292">
                <a:tc>
                  <a:txBody>
                    <a:bodyPr/>
                    <a:lstStyle/>
                    <a:p>
                      <a:pPr algn="ctr"/>
                      <a:r>
                        <a:rPr lang="en-US" sz="800" dirty="0" smtClean="0">
                          <a:latin typeface="Helvetica"/>
                          <a:cs typeface="Helvetica"/>
                        </a:rPr>
                        <a:t>Control</a:t>
                      </a:r>
                      <a:endParaRPr lang="en-US" sz="800" dirty="0">
                        <a:latin typeface="Helvetica"/>
                        <a:cs typeface="Helvetica"/>
                      </a:endParaRPr>
                    </a:p>
                  </a:txBody>
                  <a:tcPr marL="91454" marR="91454" marT="45763" marB="45763"/>
                </a:tc>
                <a:tc>
                  <a:txBody>
                    <a:bodyPr/>
                    <a:lstStyle/>
                    <a:p>
                      <a:pPr algn="ctr"/>
                      <a:r>
                        <a:rPr lang="en-US" sz="800" dirty="0" smtClean="0">
                          <a:latin typeface="Helvetica"/>
                          <a:cs typeface="Helvetica"/>
                        </a:rPr>
                        <a:t>7</a:t>
                      </a:r>
                      <a:endParaRPr lang="en-US" sz="800" dirty="0">
                        <a:latin typeface="Helvetica"/>
                        <a:cs typeface="Helvetica"/>
                      </a:endParaRPr>
                    </a:p>
                  </a:txBody>
                  <a:tcPr marL="91454" marR="91454" marT="45763" marB="45763"/>
                </a:tc>
                <a:tc>
                  <a:txBody>
                    <a:bodyPr/>
                    <a:lstStyle/>
                    <a:p>
                      <a:pPr algn="ctr"/>
                      <a:r>
                        <a:rPr lang="en-US" sz="800" dirty="0" smtClean="0">
                          <a:latin typeface="Helvetica"/>
                          <a:cs typeface="Helvetica"/>
                        </a:rPr>
                        <a:t>12</a:t>
                      </a:r>
                      <a:endParaRPr lang="en-US" sz="800" dirty="0">
                        <a:latin typeface="Helvetica"/>
                        <a:cs typeface="Helvetica"/>
                      </a:endParaRPr>
                    </a:p>
                  </a:txBody>
                  <a:tcPr marL="91454" marR="91454" marT="45763" marB="45763"/>
                </a:tc>
              </a:tr>
              <a:tr h="254594">
                <a:tc>
                  <a:txBody>
                    <a:bodyPr/>
                    <a:lstStyle/>
                    <a:p>
                      <a:pPr algn="ctr"/>
                      <a:r>
                        <a:rPr lang="en-US" sz="800" dirty="0" smtClean="0">
                          <a:latin typeface="Helvetica"/>
                          <a:cs typeface="Helvetica"/>
                        </a:rPr>
                        <a:t>Rev3L2F</a:t>
                      </a:r>
                      <a:endParaRPr lang="en-US" sz="800" dirty="0">
                        <a:latin typeface="Helvetica"/>
                        <a:cs typeface="Helvetica"/>
                      </a:endParaRPr>
                    </a:p>
                  </a:txBody>
                  <a:tcPr marL="91454" marR="91454" marT="45763" marB="45763"/>
                </a:tc>
                <a:tc>
                  <a:txBody>
                    <a:bodyPr/>
                    <a:lstStyle/>
                    <a:p>
                      <a:pPr algn="ctr"/>
                      <a:r>
                        <a:rPr lang="en-US" sz="800" dirty="0" smtClean="0">
                          <a:latin typeface="Helvetica"/>
                          <a:cs typeface="Helvetica"/>
                        </a:rPr>
                        <a:t>32</a:t>
                      </a:r>
                      <a:endParaRPr lang="en-US" sz="800" dirty="0">
                        <a:latin typeface="Helvetica"/>
                        <a:cs typeface="Helvetica"/>
                      </a:endParaRPr>
                    </a:p>
                  </a:txBody>
                  <a:tcPr marL="91454" marR="91454" marT="45763" marB="45763"/>
                </a:tc>
                <a:tc>
                  <a:txBody>
                    <a:bodyPr/>
                    <a:lstStyle/>
                    <a:p>
                      <a:pPr algn="ctr"/>
                      <a:r>
                        <a:rPr lang="en-US" sz="800" dirty="0" smtClean="0">
                          <a:latin typeface="Helvetica"/>
                          <a:cs typeface="Helvetica"/>
                        </a:rPr>
                        <a:t>45</a:t>
                      </a:r>
                      <a:endParaRPr lang="en-US" sz="800" dirty="0">
                        <a:latin typeface="Helvetica"/>
                        <a:cs typeface="Helvetica"/>
                      </a:endParaRPr>
                    </a:p>
                  </a:txBody>
                  <a:tcPr marL="91454" marR="91454" marT="45763" marB="45763"/>
                </a:tc>
              </a:tr>
            </a:tbl>
          </a:graphicData>
        </a:graphic>
      </p:graphicFrame>
      <p:sp>
        <p:nvSpPr>
          <p:cNvPr id="85" name="TextBox 84"/>
          <p:cNvSpPr txBox="1"/>
          <p:nvPr/>
        </p:nvSpPr>
        <p:spPr>
          <a:xfrm>
            <a:off x="3594745" y="6506638"/>
            <a:ext cx="1428596" cy="276999"/>
          </a:xfrm>
          <a:prstGeom prst="rect">
            <a:avLst/>
          </a:prstGeom>
          <a:noFill/>
        </p:spPr>
        <p:txBody>
          <a:bodyPr wrap="none" rtlCol="0">
            <a:spAutoFit/>
          </a:bodyPr>
          <a:lstStyle/>
          <a:p>
            <a:r>
              <a:rPr lang="en-US" sz="1200" dirty="0" smtClean="0"/>
              <a:t>* Includes all clones </a:t>
            </a:r>
            <a:endParaRPr lang="en-US" sz="1200" dirty="0"/>
          </a:p>
        </p:txBody>
      </p:sp>
      <p:sp>
        <p:nvSpPr>
          <p:cNvPr id="89" name="TextBox 75"/>
          <p:cNvSpPr txBox="1">
            <a:spLocks noChangeArrowheads="1"/>
          </p:cNvSpPr>
          <p:nvPr/>
        </p:nvSpPr>
        <p:spPr bwMode="auto">
          <a:xfrm>
            <a:off x="3295573" y="3565525"/>
            <a:ext cx="36420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400" dirty="0">
                <a:latin typeface="Helvetica"/>
                <a:cs typeface="Helvetica"/>
              </a:rPr>
              <a:t>D</a:t>
            </a:r>
            <a:r>
              <a:rPr lang="en-US" sz="1400" dirty="0" smtClean="0">
                <a:latin typeface="Helvetica"/>
                <a:cs typeface="Helvetica"/>
              </a:rPr>
              <a:t>.</a:t>
            </a:r>
            <a:endParaRPr lang="en-US" sz="1400" dirty="0">
              <a:latin typeface="Helvetica"/>
              <a:cs typeface="Helvetica"/>
            </a:endParaRPr>
          </a:p>
        </p:txBody>
      </p:sp>
    </p:spTree>
    <p:extLst>
      <p:ext uri="{BB962C8B-B14F-4D97-AF65-F5344CB8AC3E}">
        <p14:creationId xmlns:p14="http://schemas.microsoft.com/office/powerpoint/2010/main" val="130199439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4" name="Chart 53"/>
          <p:cNvGraphicFramePr>
            <a:graphicFrameLocks/>
          </p:cNvGraphicFramePr>
          <p:nvPr>
            <p:extLst>
              <p:ext uri="{D42A27DB-BD31-4B8C-83A1-F6EECF244321}">
                <p14:modId xmlns:p14="http://schemas.microsoft.com/office/powerpoint/2010/main" val="1582363939"/>
              </p:ext>
            </p:extLst>
          </p:nvPr>
        </p:nvGraphicFramePr>
        <p:xfrm>
          <a:off x="282817" y="53665"/>
          <a:ext cx="5425826" cy="2880634"/>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55" name="Chart 54"/>
          <p:cNvGraphicFramePr>
            <a:graphicFrameLocks/>
          </p:cNvGraphicFramePr>
          <p:nvPr>
            <p:extLst>
              <p:ext uri="{D42A27DB-BD31-4B8C-83A1-F6EECF244321}">
                <p14:modId xmlns:p14="http://schemas.microsoft.com/office/powerpoint/2010/main" val="1739620728"/>
              </p:ext>
            </p:extLst>
          </p:nvPr>
        </p:nvGraphicFramePr>
        <p:xfrm>
          <a:off x="479557" y="3541919"/>
          <a:ext cx="5635966" cy="2548601"/>
        </p:xfrm>
        <a:graphic>
          <a:graphicData uri="http://schemas.openxmlformats.org/drawingml/2006/chart">
            <c:chart xmlns:c="http://schemas.openxmlformats.org/drawingml/2006/chart" xmlns:r="http://schemas.openxmlformats.org/officeDocument/2006/relationships" r:id="rId4"/>
          </a:graphicData>
        </a:graphic>
      </p:graphicFrame>
      <p:sp>
        <p:nvSpPr>
          <p:cNvPr id="56" name="TextBox 55"/>
          <p:cNvSpPr txBox="1"/>
          <p:nvPr/>
        </p:nvSpPr>
        <p:spPr>
          <a:xfrm rot="16200000">
            <a:off x="-271910" y="1460031"/>
            <a:ext cx="913156" cy="307777"/>
          </a:xfrm>
          <a:prstGeom prst="rect">
            <a:avLst/>
          </a:prstGeom>
          <a:noFill/>
        </p:spPr>
        <p:txBody>
          <a:bodyPr wrap="none" rtlCol="0">
            <a:spAutoFit/>
          </a:bodyPr>
          <a:lstStyle/>
          <a:p>
            <a:r>
              <a:rPr lang="en-US" sz="1400" dirty="0" smtClean="0">
                <a:latin typeface="Arial"/>
                <a:cs typeface="Arial"/>
              </a:rPr>
              <a:t>% clones</a:t>
            </a:r>
            <a:endParaRPr lang="en-US" sz="1400" dirty="0">
              <a:latin typeface="Arial"/>
              <a:cs typeface="Arial"/>
            </a:endParaRPr>
          </a:p>
        </p:txBody>
      </p:sp>
      <p:sp>
        <p:nvSpPr>
          <p:cNvPr id="57" name="TextBox 56"/>
          <p:cNvSpPr txBox="1"/>
          <p:nvPr/>
        </p:nvSpPr>
        <p:spPr>
          <a:xfrm rot="16200000">
            <a:off x="-118022" y="4725029"/>
            <a:ext cx="913156" cy="307777"/>
          </a:xfrm>
          <a:prstGeom prst="rect">
            <a:avLst/>
          </a:prstGeom>
          <a:noFill/>
        </p:spPr>
        <p:txBody>
          <a:bodyPr wrap="none" rtlCol="0">
            <a:spAutoFit/>
          </a:bodyPr>
          <a:lstStyle/>
          <a:p>
            <a:r>
              <a:rPr lang="en-US" sz="1400" dirty="0" smtClean="0">
                <a:latin typeface="Arial"/>
                <a:cs typeface="Arial"/>
              </a:rPr>
              <a:t>% clones</a:t>
            </a:r>
            <a:endParaRPr lang="en-US" sz="1400" dirty="0">
              <a:latin typeface="Arial"/>
              <a:cs typeface="Arial"/>
            </a:endParaRPr>
          </a:p>
        </p:txBody>
      </p:sp>
      <p:sp>
        <p:nvSpPr>
          <p:cNvPr id="58" name="TextBox 195"/>
          <p:cNvSpPr txBox="1">
            <a:spLocks noChangeArrowheads="1"/>
          </p:cNvSpPr>
          <p:nvPr/>
        </p:nvSpPr>
        <p:spPr bwMode="auto">
          <a:xfrm>
            <a:off x="7410984" y="6453002"/>
            <a:ext cx="1733016"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Calibri" charset="0"/>
                <a:ea typeface="ＭＳ Ｐゴシック" charset="0"/>
                <a:cs typeface="ＭＳ Ｐゴシック" charset="0"/>
              </a:defRPr>
            </a:lvl1pPr>
            <a:lvl2pPr marL="742950" indent="-285750" eaLnBrk="0" hangingPunct="0">
              <a:defRPr sz="2400">
                <a:solidFill>
                  <a:schemeClr val="tx1"/>
                </a:solidFill>
                <a:latin typeface="Calibri" charset="0"/>
                <a:ea typeface="ＭＳ Ｐゴシック" charset="0"/>
              </a:defRPr>
            </a:lvl2pPr>
            <a:lvl3pPr marL="1143000" indent="-228600" eaLnBrk="0" hangingPunct="0">
              <a:defRPr sz="2400">
                <a:solidFill>
                  <a:schemeClr val="tx1"/>
                </a:solidFill>
                <a:latin typeface="Calibri" charset="0"/>
                <a:ea typeface="ＭＳ Ｐゴシック" charset="0"/>
              </a:defRPr>
            </a:lvl3pPr>
            <a:lvl4pPr marL="1600200" indent="-228600" eaLnBrk="0" hangingPunct="0">
              <a:defRPr sz="2400">
                <a:solidFill>
                  <a:schemeClr val="tx1"/>
                </a:solidFill>
                <a:latin typeface="Calibri" charset="0"/>
                <a:ea typeface="ＭＳ Ｐゴシック" charset="0"/>
              </a:defRPr>
            </a:lvl4pPr>
            <a:lvl5pPr marL="2057400" indent="-228600" eaLnBrk="0" hangingPunct="0">
              <a:defRPr sz="2400">
                <a:solidFill>
                  <a:schemeClr val="tx1"/>
                </a:solidFill>
                <a:latin typeface="Calibri" charset="0"/>
                <a:ea typeface="ＭＳ Ｐゴシック" charset="0"/>
              </a:defRPr>
            </a:lvl5pPr>
            <a:lvl6pPr marL="2514600" indent="-228600" eaLnBrk="0" fontAlgn="base" hangingPunct="0">
              <a:spcBef>
                <a:spcPct val="0"/>
              </a:spcBef>
              <a:spcAft>
                <a:spcPct val="0"/>
              </a:spcAft>
              <a:defRPr sz="2400">
                <a:solidFill>
                  <a:schemeClr val="tx1"/>
                </a:solidFill>
                <a:latin typeface="Calibri" charset="0"/>
                <a:ea typeface="ＭＳ Ｐゴシック" charset="0"/>
              </a:defRPr>
            </a:lvl6pPr>
            <a:lvl7pPr marL="2971800" indent="-228600" eaLnBrk="0" fontAlgn="base" hangingPunct="0">
              <a:spcBef>
                <a:spcPct val="0"/>
              </a:spcBef>
              <a:spcAft>
                <a:spcPct val="0"/>
              </a:spcAft>
              <a:defRPr sz="2400">
                <a:solidFill>
                  <a:schemeClr val="tx1"/>
                </a:solidFill>
                <a:latin typeface="Calibri" charset="0"/>
                <a:ea typeface="ＭＳ Ｐゴシック" charset="0"/>
              </a:defRPr>
            </a:lvl7pPr>
            <a:lvl8pPr marL="3429000" indent="-228600" eaLnBrk="0" fontAlgn="base" hangingPunct="0">
              <a:spcBef>
                <a:spcPct val="0"/>
              </a:spcBef>
              <a:spcAft>
                <a:spcPct val="0"/>
              </a:spcAft>
              <a:defRPr sz="2400">
                <a:solidFill>
                  <a:schemeClr val="tx1"/>
                </a:solidFill>
                <a:latin typeface="Calibri" charset="0"/>
                <a:ea typeface="ＭＳ Ｐゴシック" charset="0"/>
              </a:defRPr>
            </a:lvl8pPr>
            <a:lvl9pPr marL="3886200" indent="-228600" eaLnBrk="0" fontAlgn="base" hangingPunct="0">
              <a:spcBef>
                <a:spcPct val="0"/>
              </a:spcBef>
              <a:spcAft>
                <a:spcPct val="0"/>
              </a:spcAft>
              <a:defRPr sz="2400">
                <a:solidFill>
                  <a:schemeClr val="tx1"/>
                </a:solidFill>
                <a:latin typeface="Calibri" charset="0"/>
                <a:ea typeface="ＭＳ Ｐゴシック" charset="0"/>
              </a:defRPr>
            </a:lvl9pPr>
          </a:lstStyle>
          <a:p>
            <a:pPr eaLnBrk="1" hangingPunct="1">
              <a:defRPr/>
            </a:pPr>
            <a:r>
              <a:rPr lang="en-US" sz="1200" dirty="0" smtClean="0">
                <a:solidFill>
                  <a:schemeClr val="tx1">
                    <a:lumMod val="65000"/>
                    <a:lumOff val="35000"/>
                  </a:schemeClr>
                </a:solidFill>
                <a:latin typeface="Arial"/>
                <a:cs typeface="Arial"/>
              </a:rPr>
              <a:t>Supplemental Figure </a:t>
            </a:r>
            <a:r>
              <a:rPr lang="en-US" sz="1200" dirty="0" smtClean="0">
                <a:solidFill>
                  <a:schemeClr val="tx1">
                    <a:lumMod val="65000"/>
                    <a:lumOff val="35000"/>
                  </a:schemeClr>
                </a:solidFill>
                <a:latin typeface="Arial"/>
                <a:cs typeface="Arial"/>
              </a:rPr>
              <a:t>4</a:t>
            </a:r>
            <a:endParaRPr lang="en-US" sz="1200" dirty="0" smtClean="0">
              <a:solidFill>
                <a:schemeClr val="tx1">
                  <a:lumMod val="65000"/>
                  <a:lumOff val="35000"/>
                </a:schemeClr>
              </a:solidFill>
              <a:latin typeface="Arial"/>
              <a:cs typeface="Arial"/>
            </a:endParaRPr>
          </a:p>
        </p:txBody>
      </p:sp>
      <p:sp>
        <p:nvSpPr>
          <p:cNvPr id="4" name="TextBox 3"/>
          <p:cNvSpPr txBox="1"/>
          <p:nvPr/>
        </p:nvSpPr>
        <p:spPr>
          <a:xfrm>
            <a:off x="1917700" y="6063734"/>
            <a:ext cx="1613017" cy="276999"/>
          </a:xfrm>
          <a:prstGeom prst="rect">
            <a:avLst/>
          </a:prstGeom>
          <a:noFill/>
        </p:spPr>
        <p:txBody>
          <a:bodyPr wrap="none" rtlCol="0">
            <a:spAutoFit/>
          </a:bodyPr>
          <a:lstStyle/>
          <a:p>
            <a:r>
              <a:rPr lang="en-US" sz="1200" dirty="0" smtClean="0">
                <a:latin typeface="Arial"/>
                <a:cs typeface="Arial"/>
              </a:rPr>
              <a:t>Number of mutations</a:t>
            </a:r>
            <a:endParaRPr lang="en-US" sz="1200" dirty="0">
              <a:latin typeface="Arial"/>
              <a:cs typeface="Arial"/>
            </a:endParaRPr>
          </a:p>
        </p:txBody>
      </p:sp>
      <p:sp>
        <p:nvSpPr>
          <p:cNvPr id="60" name="TextBox 59"/>
          <p:cNvSpPr txBox="1"/>
          <p:nvPr/>
        </p:nvSpPr>
        <p:spPr>
          <a:xfrm>
            <a:off x="1447800" y="2940133"/>
            <a:ext cx="1613017" cy="276999"/>
          </a:xfrm>
          <a:prstGeom prst="rect">
            <a:avLst/>
          </a:prstGeom>
          <a:noFill/>
        </p:spPr>
        <p:txBody>
          <a:bodyPr wrap="none" rtlCol="0">
            <a:spAutoFit/>
          </a:bodyPr>
          <a:lstStyle/>
          <a:p>
            <a:r>
              <a:rPr lang="en-US" sz="1200" dirty="0" smtClean="0">
                <a:latin typeface="Arial"/>
                <a:cs typeface="Arial"/>
              </a:rPr>
              <a:t>Number of mutations</a:t>
            </a:r>
            <a:endParaRPr lang="en-US" sz="1200" dirty="0">
              <a:latin typeface="Arial"/>
              <a:cs typeface="Arial"/>
            </a:endParaRPr>
          </a:p>
        </p:txBody>
      </p:sp>
    </p:spTree>
    <p:extLst>
      <p:ext uri="{BB962C8B-B14F-4D97-AF65-F5344CB8AC3E}">
        <p14:creationId xmlns:p14="http://schemas.microsoft.com/office/powerpoint/2010/main" val="395959195"/>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1325</TotalTime>
  <Words>580</Words>
  <Application>Microsoft Macintosh PowerPoint</Application>
  <PresentationFormat>On-screen Show (4:3)</PresentationFormat>
  <Paragraphs>252</Paragraphs>
  <Slides>4</Slides>
  <Notes>3</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Office Theme</vt:lpstr>
      <vt:lpstr>PowerPoint Presentation</vt:lpstr>
      <vt:lpstr>PowerPoint Presentation</vt:lpstr>
      <vt:lpstr>PowerPoint Presentation</vt:lpstr>
      <vt:lpstr>PowerPoint Presentation</vt:lpstr>
    </vt:vector>
  </TitlesOfParts>
  <Manager/>
  <Company>NIEHS</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Marilyn Diaz</dc:creator>
  <cp:keywords/>
  <dc:description/>
  <cp:lastModifiedBy>Marilyn Diaz</cp:lastModifiedBy>
  <cp:revision>27</cp:revision>
  <cp:lastPrinted>2011-06-16T19:50:37Z</cp:lastPrinted>
  <dcterms:created xsi:type="dcterms:W3CDTF">2011-06-03T18:28:39Z</dcterms:created>
  <dcterms:modified xsi:type="dcterms:W3CDTF">2012-03-19T19:23:27Z</dcterms:modified>
  <cp:category/>
</cp:coreProperties>
</file>