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4" r:id="rId1"/>
  </p:sldMasterIdLst>
  <p:notesMasterIdLst>
    <p:notesMasterId r:id="rId3"/>
  </p:notesMasterIdLst>
  <p:sldIdLst>
    <p:sldId id="300" r:id="rId2"/>
  </p:sldIdLst>
  <p:sldSz cx="9144000" cy="6858000" type="screen4x3"/>
  <p:notesSz cx="6997700" cy="9283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3744" y="0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A91B3888-A1FA-4883-86D4-AF60F82A53DD}" type="datetimeFigureOut">
              <a:rPr lang="en-US"/>
              <a:pPr>
                <a:defRPr/>
              </a:pPr>
              <a:t>2/7/2012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696913"/>
            <a:ext cx="4641850" cy="3481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031" tIns="46516" rIns="93031" bIns="46516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9770" y="4409758"/>
            <a:ext cx="5598160" cy="4177665"/>
          </a:xfrm>
          <a:prstGeom prst="rect">
            <a:avLst/>
          </a:prstGeom>
        </p:spPr>
        <p:txBody>
          <a:bodyPr vert="horz" lIns="93031" tIns="46516" rIns="93031" bIns="46516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7904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3744" y="8817904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A7FC1A5-0D66-41AA-B6A7-B40FDE7373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3134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7FC1A5-0D66-41AA-B6A7-B40FDE7373E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2C1EFFC-81EE-4391-844D-4F876F2FD5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1E7CE1B-96CC-4BE1-9CC6-4E4AC53CD8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CC7687E-3891-44C9-8122-8C2BE44A38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13243A2-8668-4294-B57B-867A6870D0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2201AAA-DD41-4B5D-9AB1-AE186DA9E1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D29BE1A-AD1F-434C-AE3D-E60E92845C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F54280E-F708-4141-9FC8-6247FEB38D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28DCB67-930E-4D17-B29F-52997E2D8E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5AEA301-77A5-4462-A914-E72B571588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7B4918C-62E8-49DA-8E21-8634DA24FF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44C8DEF-29D5-489E-BCD0-14B9CAF91D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720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80B781DF-AB40-43C4-8442-DF0B35D16A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8" r:id="rId1"/>
    <p:sldLayoutId id="2147483789" r:id="rId2"/>
    <p:sldLayoutId id="2147483790" r:id="rId3"/>
    <p:sldLayoutId id="2147483791" r:id="rId4"/>
    <p:sldLayoutId id="2147483792" r:id="rId5"/>
    <p:sldLayoutId id="2147483793" r:id="rId6"/>
    <p:sldLayoutId id="2147483794" r:id="rId7"/>
    <p:sldLayoutId id="2147483795" r:id="rId8"/>
    <p:sldLayoutId id="2147483796" r:id="rId9"/>
    <p:sldLayoutId id="2147483797" r:id="rId10"/>
    <p:sldLayoutId id="2147483798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95" name="Text Box 110"/>
          <p:cNvSpPr txBox="1">
            <a:spLocks noChangeArrowheads="1"/>
          </p:cNvSpPr>
          <p:nvPr/>
        </p:nvSpPr>
        <p:spPr bwMode="auto">
          <a:xfrm>
            <a:off x="5367995" y="1524000"/>
            <a:ext cx="18700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 sz="1600">
              <a:solidFill>
                <a:srgbClr val="000000"/>
              </a:solidFill>
            </a:endParaRPr>
          </a:p>
        </p:txBody>
      </p:sp>
      <p:sp>
        <p:nvSpPr>
          <p:cNvPr id="182319" name="Text Box 47"/>
          <p:cNvSpPr txBox="1">
            <a:spLocks noChangeArrowheads="1"/>
          </p:cNvSpPr>
          <p:nvPr/>
        </p:nvSpPr>
        <p:spPr bwMode="auto">
          <a:xfrm>
            <a:off x="441325" y="228600"/>
            <a:ext cx="250581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Supplemental Figure 1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82282" name="Rectangle 97"/>
          <p:cNvSpPr>
            <a:spLocks noChangeArrowheads="1"/>
          </p:cNvSpPr>
          <p:nvPr/>
        </p:nvSpPr>
        <p:spPr bwMode="auto">
          <a:xfrm>
            <a:off x="2716459" y="3854210"/>
            <a:ext cx="246063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>
                <a:solidFill>
                  <a:srgbClr val="000000"/>
                </a:solidFill>
              </a:rPr>
              <a:t>0.2</a:t>
            </a:r>
          </a:p>
        </p:txBody>
      </p:sp>
      <p:grpSp>
        <p:nvGrpSpPr>
          <p:cNvPr id="2" name="Group 98"/>
          <p:cNvGrpSpPr>
            <a:grpSpLocks/>
          </p:cNvGrpSpPr>
          <p:nvPr/>
        </p:nvGrpSpPr>
        <p:grpSpPr bwMode="auto">
          <a:xfrm>
            <a:off x="3045072" y="1838085"/>
            <a:ext cx="44450" cy="2125663"/>
            <a:chOff x="3539" y="1182"/>
            <a:chExt cx="30" cy="1464"/>
          </a:xfrm>
        </p:grpSpPr>
        <p:sp>
          <p:nvSpPr>
            <p:cNvPr id="182284" name="Line 99"/>
            <p:cNvSpPr>
              <a:spLocks noChangeShapeType="1"/>
            </p:cNvSpPr>
            <p:nvPr/>
          </p:nvSpPr>
          <p:spPr bwMode="auto">
            <a:xfrm flipH="1">
              <a:off x="3539" y="2645"/>
              <a:ext cx="30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2285" name="Line 100"/>
            <p:cNvSpPr>
              <a:spLocks noChangeShapeType="1"/>
            </p:cNvSpPr>
            <p:nvPr/>
          </p:nvSpPr>
          <p:spPr bwMode="auto">
            <a:xfrm flipH="1">
              <a:off x="3539" y="2351"/>
              <a:ext cx="30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2286" name="Line 101"/>
            <p:cNvSpPr>
              <a:spLocks noChangeShapeType="1"/>
            </p:cNvSpPr>
            <p:nvPr/>
          </p:nvSpPr>
          <p:spPr bwMode="auto">
            <a:xfrm flipH="1">
              <a:off x="3539" y="2063"/>
              <a:ext cx="30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2287" name="Line 102"/>
            <p:cNvSpPr>
              <a:spLocks noChangeShapeType="1"/>
            </p:cNvSpPr>
            <p:nvPr/>
          </p:nvSpPr>
          <p:spPr bwMode="auto">
            <a:xfrm flipH="1">
              <a:off x="3539" y="1769"/>
              <a:ext cx="30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2288" name="Line 103"/>
            <p:cNvSpPr>
              <a:spLocks noChangeShapeType="1"/>
            </p:cNvSpPr>
            <p:nvPr/>
          </p:nvSpPr>
          <p:spPr bwMode="auto">
            <a:xfrm flipH="1">
              <a:off x="3539" y="1475"/>
              <a:ext cx="30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2289" name="Line 104"/>
            <p:cNvSpPr>
              <a:spLocks noChangeShapeType="1"/>
            </p:cNvSpPr>
            <p:nvPr/>
          </p:nvSpPr>
          <p:spPr bwMode="auto">
            <a:xfrm flipH="1">
              <a:off x="3539" y="1182"/>
              <a:ext cx="30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82290" name="Line 105"/>
          <p:cNvSpPr>
            <a:spLocks noChangeShapeType="1"/>
          </p:cNvSpPr>
          <p:nvPr/>
        </p:nvSpPr>
        <p:spPr bwMode="auto">
          <a:xfrm>
            <a:off x="4238872" y="4332047"/>
            <a:ext cx="1588" cy="635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2291" name="Line 106"/>
          <p:cNvSpPr>
            <a:spLocks noChangeShapeType="1"/>
          </p:cNvSpPr>
          <p:nvPr/>
        </p:nvSpPr>
        <p:spPr bwMode="auto">
          <a:xfrm>
            <a:off x="5227884" y="4332047"/>
            <a:ext cx="1588" cy="635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2293" name="Rectangle 108"/>
          <p:cNvSpPr>
            <a:spLocks noChangeArrowheads="1"/>
          </p:cNvSpPr>
          <p:nvPr/>
        </p:nvSpPr>
        <p:spPr bwMode="auto">
          <a:xfrm>
            <a:off x="2860922" y="4281247"/>
            <a:ext cx="9842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182294" name="Rectangle 109"/>
          <p:cNvSpPr>
            <a:spLocks noChangeArrowheads="1"/>
          </p:cNvSpPr>
          <p:nvPr/>
        </p:nvSpPr>
        <p:spPr bwMode="auto">
          <a:xfrm>
            <a:off x="2716459" y="2161935"/>
            <a:ext cx="246063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1.0</a:t>
            </a:r>
          </a:p>
        </p:txBody>
      </p:sp>
      <p:sp>
        <p:nvSpPr>
          <p:cNvPr id="182296" name="Rectangle 111"/>
          <p:cNvSpPr>
            <a:spLocks noChangeArrowheads="1"/>
          </p:cNvSpPr>
          <p:nvPr/>
        </p:nvSpPr>
        <p:spPr bwMode="auto">
          <a:xfrm>
            <a:off x="5047419" y="4450539"/>
            <a:ext cx="33813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eaLnBrk="0" hangingPunct="0"/>
            <a:r>
              <a:rPr lang="en-US" sz="1600">
                <a:solidFill>
                  <a:srgbClr val="000000"/>
                </a:solidFill>
              </a:rPr>
              <a:t>100</a:t>
            </a:r>
          </a:p>
        </p:txBody>
      </p:sp>
      <p:sp>
        <p:nvSpPr>
          <p:cNvPr id="182297" name="Rectangle 112"/>
          <p:cNvSpPr>
            <a:spLocks noChangeArrowheads="1"/>
          </p:cNvSpPr>
          <p:nvPr/>
        </p:nvSpPr>
        <p:spPr bwMode="auto">
          <a:xfrm>
            <a:off x="2716459" y="1731722"/>
            <a:ext cx="246063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>
                <a:solidFill>
                  <a:srgbClr val="000000"/>
                </a:solidFill>
              </a:rPr>
              <a:t>1.2</a:t>
            </a:r>
          </a:p>
        </p:txBody>
      </p:sp>
      <p:sp>
        <p:nvSpPr>
          <p:cNvPr id="182298" name="Rectangle 113"/>
          <p:cNvSpPr>
            <a:spLocks noChangeArrowheads="1"/>
          </p:cNvSpPr>
          <p:nvPr/>
        </p:nvSpPr>
        <p:spPr bwMode="auto">
          <a:xfrm>
            <a:off x="2716459" y="2590560"/>
            <a:ext cx="246063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>
                <a:solidFill>
                  <a:srgbClr val="000000"/>
                </a:solidFill>
              </a:rPr>
              <a:t>0.8</a:t>
            </a:r>
          </a:p>
        </p:txBody>
      </p:sp>
      <p:sp>
        <p:nvSpPr>
          <p:cNvPr id="182299" name="Rectangle 114"/>
          <p:cNvSpPr>
            <a:spLocks noChangeArrowheads="1"/>
          </p:cNvSpPr>
          <p:nvPr/>
        </p:nvSpPr>
        <p:spPr bwMode="auto">
          <a:xfrm>
            <a:off x="2716459" y="3006485"/>
            <a:ext cx="246063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>
                <a:solidFill>
                  <a:srgbClr val="000000"/>
                </a:solidFill>
              </a:rPr>
              <a:t>0.6</a:t>
            </a:r>
          </a:p>
        </p:txBody>
      </p:sp>
      <p:sp>
        <p:nvSpPr>
          <p:cNvPr id="182300" name="Rectangle 115"/>
          <p:cNvSpPr>
            <a:spLocks noChangeArrowheads="1"/>
          </p:cNvSpPr>
          <p:nvPr/>
        </p:nvSpPr>
        <p:spPr bwMode="auto">
          <a:xfrm>
            <a:off x="2716459" y="3423997"/>
            <a:ext cx="246063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>
                <a:solidFill>
                  <a:srgbClr val="000000"/>
                </a:solidFill>
              </a:rPr>
              <a:t>0.4</a:t>
            </a:r>
          </a:p>
        </p:txBody>
      </p:sp>
      <p:sp>
        <p:nvSpPr>
          <p:cNvPr id="182301" name="Rectangle 116"/>
          <p:cNvSpPr>
            <a:spLocks noChangeArrowheads="1"/>
          </p:cNvSpPr>
          <p:nvPr/>
        </p:nvSpPr>
        <p:spPr bwMode="auto">
          <a:xfrm>
            <a:off x="4106032" y="4450539"/>
            <a:ext cx="2254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eaLnBrk="0" hangingPunct="0"/>
            <a:r>
              <a:rPr lang="en-US" sz="1600">
                <a:solidFill>
                  <a:srgbClr val="000000"/>
                </a:solidFill>
              </a:rPr>
              <a:t>50</a:t>
            </a:r>
          </a:p>
        </p:txBody>
      </p:sp>
      <p:sp>
        <p:nvSpPr>
          <p:cNvPr id="182302" name="Rectangle 117"/>
          <p:cNvSpPr>
            <a:spLocks noChangeArrowheads="1"/>
          </p:cNvSpPr>
          <p:nvPr/>
        </p:nvSpPr>
        <p:spPr bwMode="auto">
          <a:xfrm>
            <a:off x="3177344" y="4450539"/>
            <a:ext cx="1127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eaLnBrk="0" hangingPunct="0"/>
            <a:r>
              <a:rPr lang="en-US" sz="160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182303" name="Line 118"/>
          <p:cNvSpPr>
            <a:spLocks noChangeShapeType="1"/>
          </p:cNvSpPr>
          <p:nvPr/>
        </p:nvSpPr>
        <p:spPr bwMode="auto">
          <a:xfrm>
            <a:off x="3241922" y="4332047"/>
            <a:ext cx="0" cy="635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2314" name="Line 129"/>
          <p:cNvSpPr>
            <a:spLocks noChangeShapeType="1"/>
          </p:cNvSpPr>
          <p:nvPr/>
        </p:nvSpPr>
        <p:spPr bwMode="auto">
          <a:xfrm>
            <a:off x="3046659" y="1796810"/>
            <a:ext cx="1588" cy="260191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2315" name="Line 130"/>
          <p:cNvSpPr>
            <a:spLocks noChangeShapeType="1"/>
          </p:cNvSpPr>
          <p:nvPr/>
        </p:nvSpPr>
        <p:spPr bwMode="auto">
          <a:xfrm>
            <a:off x="3046659" y="4398722"/>
            <a:ext cx="238283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2316" name="Rectangle 44"/>
          <p:cNvSpPr>
            <a:spLocks noChangeArrowheads="1"/>
          </p:cNvSpPr>
          <p:nvPr/>
        </p:nvSpPr>
        <p:spPr bwMode="auto">
          <a:xfrm>
            <a:off x="3307519" y="4748989"/>
            <a:ext cx="2051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ON01910.Na (nM)</a:t>
            </a:r>
          </a:p>
        </p:txBody>
      </p:sp>
      <p:sp>
        <p:nvSpPr>
          <p:cNvPr id="182317" name="Rectangle 45"/>
          <p:cNvSpPr>
            <a:spLocks noChangeArrowheads="1"/>
          </p:cNvSpPr>
          <p:nvPr/>
        </p:nvSpPr>
        <p:spPr bwMode="auto">
          <a:xfrm rot="16200000">
            <a:off x="1093241" y="2904090"/>
            <a:ext cx="2698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err="1">
                <a:solidFill>
                  <a:srgbClr val="000000"/>
                </a:solidFill>
              </a:rPr>
              <a:t>Cyclin</a:t>
            </a:r>
            <a:r>
              <a:rPr lang="en-US" dirty="0">
                <a:solidFill>
                  <a:srgbClr val="000000"/>
                </a:solidFill>
              </a:rPr>
              <a:t> D1 transcript level</a:t>
            </a:r>
          </a:p>
        </p:txBody>
      </p:sp>
      <p:grpSp>
        <p:nvGrpSpPr>
          <p:cNvPr id="3" name="Group 124"/>
          <p:cNvGrpSpPr>
            <a:grpSpLocks/>
          </p:cNvGrpSpPr>
          <p:nvPr/>
        </p:nvGrpSpPr>
        <p:grpSpPr bwMode="auto">
          <a:xfrm>
            <a:off x="4238342" y="2702872"/>
            <a:ext cx="139700" cy="162983"/>
            <a:chOff x="1078" y="1572"/>
            <a:chExt cx="88" cy="173"/>
          </a:xfrm>
        </p:grpSpPr>
        <p:grpSp>
          <p:nvGrpSpPr>
            <p:cNvPr id="4" name="Group 125"/>
            <p:cNvGrpSpPr>
              <a:grpSpLocks/>
            </p:cNvGrpSpPr>
            <p:nvPr/>
          </p:nvGrpSpPr>
          <p:grpSpPr bwMode="auto">
            <a:xfrm>
              <a:off x="1078" y="1574"/>
              <a:ext cx="88" cy="171"/>
              <a:chOff x="1051" y="1574"/>
              <a:chExt cx="144" cy="171"/>
            </a:xfrm>
          </p:grpSpPr>
          <p:sp>
            <p:nvSpPr>
              <p:cNvPr id="50" name="Line 126"/>
              <p:cNvSpPr>
                <a:spLocks noChangeShapeType="1"/>
              </p:cNvSpPr>
              <p:nvPr/>
            </p:nvSpPr>
            <p:spPr bwMode="auto">
              <a:xfrm>
                <a:off x="1051" y="1574"/>
                <a:ext cx="144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" name="Line 127"/>
              <p:cNvSpPr>
                <a:spLocks noChangeShapeType="1"/>
              </p:cNvSpPr>
              <p:nvPr/>
            </p:nvSpPr>
            <p:spPr bwMode="auto">
              <a:xfrm>
                <a:off x="1051" y="1745"/>
                <a:ext cx="144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9" name="Line 128"/>
            <p:cNvSpPr>
              <a:spLocks noChangeShapeType="1"/>
            </p:cNvSpPr>
            <p:nvPr/>
          </p:nvSpPr>
          <p:spPr bwMode="auto">
            <a:xfrm>
              <a:off x="1119" y="1572"/>
              <a:ext cx="0" cy="17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" name="Group 124"/>
          <p:cNvGrpSpPr>
            <a:grpSpLocks/>
          </p:cNvGrpSpPr>
          <p:nvPr/>
        </p:nvGrpSpPr>
        <p:grpSpPr bwMode="auto">
          <a:xfrm>
            <a:off x="5162735" y="3025004"/>
            <a:ext cx="139700" cy="162983"/>
            <a:chOff x="1078" y="1572"/>
            <a:chExt cx="88" cy="173"/>
          </a:xfrm>
        </p:grpSpPr>
        <p:grpSp>
          <p:nvGrpSpPr>
            <p:cNvPr id="6" name="Group 125"/>
            <p:cNvGrpSpPr>
              <a:grpSpLocks/>
            </p:cNvGrpSpPr>
            <p:nvPr/>
          </p:nvGrpSpPr>
          <p:grpSpPr bwMode="auto">
            <a:xfrm>
              <a:off x="1078" y="1574"/>
              <a:ext cx="88" cy="171"/>
              <a:chOff x="1051" y="1574"/>
              <a:chExt cx="144" cy="171"/>
            </a:xfrm>
          </p:grpSpPr>
          <p:sp>
            <p:nvSpPr>
              <p:cNvPr id="55" name="Line 126"/>
              <p:cNvSpPr>
                <a:spLocks noChangeShapeType="1"/>
              </p:cNvSpPr>
              <p:nvPr/>
            </p:nvSpPr>
            <p:spPr bwMode="auto">
              <a:xfrm>
                <a:off x="1051" y="1574"/>
                <a:ext cx="144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6" name="Line 127"/>
              <p:cNvSpPr>
                <a:spLocks noChangeShapeType="1"/>
              </p:cNvSpPr>
              <p:nvPr/>
            </p:nvSpPr>
            <p:spPr bwMode="auto">
              <a:xfrm>
                <a:off x="1051" y="1745"/>
                <a:ext cx="144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54" name="Line 128"/>
            <p:cNvSpPr>
              <a:spLocks noChangeShapeType="1"/>
            </p:cNvSpPr>
            <p:nvPr/>
          </p:nvSpPr>
          <p:spPr bwMode="auto">
            <a:xfrm>
              <a:off x="1119" y="1572"/>
              <a:ext cx="0" cy="17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82280" name="Oval 95"/>
          <p:cNvSpPr>
            <a:spLocks noChangeArrowheads="1"/>
          </p:cNvSpPr>
          <p:nvPr/>
        </p:nvSpPr>
        <p:spPr bwMode="auto">
          <a:xfrm>
            <a:off x="3194297" y="2201622"/>
            <a:ext cx="124474" cy="120600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2281" name="Oval 96"/>
          <p:cNvSpPr>
            <a:spLocks noChangeArrowheads="1"/>
          </p:cNvSpPr>
          <p:nvPr/>
        </p:nvSpPr>
        <p:spPr bwMode="auto">
          <a:xfrm>
            <a:off x="5163208" y="3041460"/>
            <a:ext cx="124474" cy="120600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2292" name="Line 107"/>
          <p:cNvSpPr>
            <a:spLocks noChangeShapeType="1"/>
          </p:cNvSpPr>
          <p:nvPr/>
        </p:nvSpPr>
        <p:spPr bwMode="auto">
          <a:xfrm flipH="1" flipV="1">
            <a:off x="3248272" y="2255597"/>
            <a:ext cx="1058808" cy="54212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7" name="Group 124"/>
          <p:cNvGrpSpPr>
            <a:grpSpLocks/>
          </p:cNvGrpSpPr>
          <p:nvPr/>
        </p:nvGrpSpPr>
        <p:grpSpPr bwMode="auto">
          <a:xfrm>
            <a:off x="3192709" y="2150822"/>
            <a:ext cx="139700" cy="228600"/>
            <a:chOff x="1078" y="1572"/>
            <a:chExt cx="88" cy="173"/>
          </a:xfrm>
        </p:grpSpPr>
        <p:grpSp>
          <p:nvGrpSpPr>
            <p:cNvPr id="8" name="Group 125"/>
            <p:cNvGrpSpPr>
              <a:grpSpLocks/>
            </p:cNvGrpSpPr>
            <p:nvPr/>
          </p:nvGrpSpPr>
          <p:grpSpPr bwMode="auto">
            <a:xfrm>
              <a:off x="1078" y="1574"/>
              <a:ext cx="88" cy="171"/>
              <a:chOff x="1051" y="1574"/>
              <a:chExt cx="144" cy="171"/>
            </a:xfrm>
          </p:grpSpPr>
          <p:sp>
            <p:nvSpPr>
              <p:cNvPr id="182311" name="Line 126"/>
              <p:cNvSpPr>
                <a:spLocks noChangeShapeType="1"/>
              </p:cNvSpPr>
              <p:nvPr/>
            </p:nvSpPr>
            <p:spPr bwMode="auto">
              <a:xfrm>
                <a:off x="1051" y="1574"/>
                <a:ext cx="144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2312" name="Line 127"/>
              <p:cNvSpPr>
                <a:spLocks noChangeShapeType="1"/>
              </p:cNvSpPr>
              <p:nvPr/>
            </p:nvSpPr>
            <p:spPr bwMode="auto">
              <a:xfrm>
                <a:off x="1051" y="1745"/>
                <a:ext cx="144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82313" name="Line 128"/>
            <p:cNvSpPr>
              <a:spLocks noChangeShapeType="1"/>
            </p:cNvSpPr>
            <p:nvPr/>
          </p:nvSpPr>
          <p:spPr bwMode="auto">
            <a:xfrm>
              <a:off x="1119" y="1572"/>
              <a:ext cx="0" cy="17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4" name="Oval 96"/>
          <p:cNvSpPr>
            <a:spLocks noChangeArrowheads="1"/>
          </p:cNvSpPr>
          <p:nvPr/>
        </p:nvSpPr>
        <p:spPr bwMode="auto">
          <a:xfrm>
            <a:off x="4240459" y="2730440"/>
            <a:ext cx="124474" cy="120600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7" name="Line 107"/>
          <p:cNvSpPr>
            <a:spLocks noChangeShapeType="1"/>
          </p:cNvSpPr>
          <p:nvPr/>
        </p:nvSpPr>
        <p:spPr bwMode="auto">
          <a:xfrm flipH="1" flipV="1">
            <a:off x="4340709" y="2826741"/>
            <a:ext cx="880771" cy="278624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_Default Design">
  <a:themeElements>
    <a:clrScheme name="4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4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15068</TotalTime>
  <Words>22</Words>
  <Application>Microsoft Office PowerPoint</Application>
  <PresentationFormat>On-screen Show (4:3)</PresentationFormat>
  <Paragraphs>14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4_Default Design</vt:lpstr>
      <vt:lpstr>PowerPoint Presentation</vt:lpstr>
    </vt:vector>
  </TitlesOfParts>
  <Company>NHLBI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Pharmacokinetics of ON1910.Na show rapid clearance</dc:title>
  <dc:creator>sloande</dc:creator>
  <cp:lastModifiedBy>owner</cp:lastModifiedBy>
  <cp:revision>1564</cp:revision>
  <dcterms:created xsi:type="dcterms:W3CDTF">2010-07-29T14:56:01Z</dcterms:created>
  <dcterms:modified xsi:type="dcterms:W3CDTF">2012-02-08T06:54:28Z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