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H%20Luo%20MD%20PhD\My%20Documents\documents\prostate%20snp\b%20at%20t%20figu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H%20Luo%20MD%20PhD\My%20Documents\documents\prostate%20snp\b%20at%20t%20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Sheet1!$A$1:$A$3</c:f>
              <c:strCache>
                <c:ptCount val="3"/>
                <c:pt idx="0">
                  <c:v>Tumor</c:v>
                </c:pt>
                <c:pt idx="1">
                  <c:v>Blood</c:v>
                </c:pt>
                <c:pt idx="2">
                  <c:v>Benign Adjacent</c:v>
                </c:pt>
              </c:strCache>
            </c:strRef>
          </c:cat>
          <c:val>
            <c:numRef>
              <c:f>Sheet1!$E$1:$E$3</c:f>
              <c:numCache>
                <c:formatCode>General</c:formatCode>
                <c:ptCount val="3"/>
                <c:pt idx="0">
                  <c:v>94.243805516596225</c:v>
                </c:pt>
                <c:pt idx="1">
                  <c:v>97.260273972602747</c:v>
                </c:pt>
                <c:pt idx="2">
                  <c:v>90.556045895851426</c:v>
                </c:pt>
              </c:numCache>
            </c:numRef>
          </c:val>
        </c:ser>
        <c:dLbls/>
        <c:gapWidth val="300"/>
        <c:axId val="50564480"/>
        <c:axId val="48280704"/>
      </c:barChart>
      <c:catAx>
        <c:axId val="505644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48280704"/>
        <c:crosses val="autoZero"/>
        <c:auto val="1"/>
        <c:lblAlgn val="ctr"/>
        <c:lblOffset val="100"/>
      </c:catAx>
      <c:valAx>
        <c:axId val="48280704"/>
        <c:scaling>
          <c:orientation val="minMax"/>
          <c:max val="100"/>
          <c:min val="0"/>
        </c:scaling>
        <c:axPos val="l"/>
        <c:title>
          <c:tx>
            <c:rich>
              <a:bodyPr/>
              <a:lstStyle/>
              <a:p>
                <a:pPr>
                  <a:defRPr sz="1200" b="1">
                    <a:latin typeface="+mn-lt"/>
                  </a:defRPr>
                </a:pPr>
                <a:r>
                  <a:rPr lang="en-US" sz="1200" b="1">
                    <a:latin typeface="+mn-lt"/>
                  </a:rPr>
                  <a:t>% Deletion with LOH</a:t>
                </a:r>
              </a:p>
            </c:rich>
          </c:tx>
          <c:layout/>
        </c:title>
        <c:numFmt formatCode="General" sourceLinked="1"/>
        <c:tickLblPos val="nextTo"/>
        <c:crossAx val="5056448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Sheet1!$A$42:$A$52</c:f>
              <c:strCache>
                <c:ptCount val="11"/>
                <c:pt idx="0">
                  <c:v>B/b</c:v>
                </c:pt>
                <c:pt idx="1">
                  <c:v>B/gs</c:v>
                </c:pt>
                <c:pt idx="2">
                  <c:v>B/p</c:v>
                </c:pt>
                <c:pt idx="4">
                  <c:v>AT/b</c:v>
                </c:pt>
                <c:pt idx="5">
                  <c:v>AT/gs</c:v>
                </c:pt>
                <c:pt idx="6">
                  <c:v>AT/p</c:v>
                </c:pt>
                <c:pt idx="8">
                  <c:v>T/b</c:v>
                </c:pt>
                <c:pt idx="9">
                  <c:v>T/gs</c:v>
                </c:pt>
                <c:pt idx="10">
                  <c:v>T/p</c:v>
                </c:pt>
              </c:strCache>
            </c:strRef>
          </c:cat>
          <c:val>
            <c:numRef>
              <c:f>Sheet1!$B$42:$B$52</c:f>
              <c:numCache>
                <c:formatCode>General</c:formatCode>
                <c:ptCount val="11"/>
                <c:pt idx="0">
                  <c:v>100</c:v>
                </c:pt>
                <c:pt idx="1">
                  <c:v>93.68479732420144</c:v>
                </c:pt>
                <c:pt idx="2">
                  <c:v>94.832826747720318</c:v>
                </c:pt>
                <c:pt idx="4">
                  <c:v>100</c:v>
                </c:pt>
                <c:pt idx="5">
                  <c:v>98.101224382897925</c:v>
                </c:pt>
                <c:pt idx="6">
                  <c:v>98.227761262291338</c:v>
                </c:pt>
                <c:pt idx="8">
                  <c:v>100</c:v>
                </c:pt>
                <c:pt idx="9">
                  <c:v>99.28621413575928</c:v>
                </c:pt>
                <c:pt idx="10">
                  <c:v>99.799393515278766</c:v>
                </c:pt>
              </c:numCache>
            </c:numRef>
          </c:val>
        </c:ser>
        <c:dLbls/>
        <c:gapWidth val="300"/>
        <c:axId val="48698112"/>
        <c:axId val="48699648"/>
      </c:barChart>
      <c:catAx>
        <c:axId val="48698112"/>
        <c:scaling>
          <c:orientation val="minMax"/>
        </c:scaling>
        <c:axPos val="b"/>
        <c:majorTickMark val="none"/>
        <c:tickLblPos val="nextTo"/>
        <c:crossAx val="48699648"/>
        <c:crosses val="autoZero"/>
        <c:auto val="1"/>
        <c:lblAlgn val="ctr"/>
        <c:lblOffset val="100"/>
      </c:catAx>
      <c:valAx>
        <c:axId val="48699648"/>
        <c:scaling>
          <c:orientation val="minMax"/>
          <c:max val="100"/>
          <c:min val="0"/>
        </c:scaling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% Loci overlap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486981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 b="1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68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69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80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59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768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106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3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546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90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5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8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639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4186673873"/>
              </p:ext>
            </p:extLst>
          </p:nvPr>
        </p:nvGraphicFramePr>
        <p:xfrm>
          <a:off x="4953000" y="685800"/>
          <a:ext cx="3810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452892021"/>
              </p:ext>
            </p:extLst>
          </p:nvPr>
        </p:nvGraphicFramePr>
        <p:xfrm>
          <a:off x="457200" y="533400"/>
          <a:ext cx="4419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200400"/>
            <a:ext cx="4152900" cy="270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331976" y="5675376"/>
            <a:ext cx="3240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    P         M    P        M   P         M   P         M    P</a:t>
            </a:r>
            <a:endParaRPr lang="en-US" sz="1200" b="1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1578864" y="5751576"/>
            <a:ext cx="457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16200000">
            <a:off x="2225041" y="5751576"/>
            <a:ext cx="457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16200000">
            <a:off x="2834640" y="5751576"/>
            <a:ext cx="457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rot="16200000">
            <a:off x="3499105" y="5751576"/>
            <a:ext cx="457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16200000">
            <a:off x="4148328" y="5751576"/>
            <a:ext cx="45719" cy="381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95400" y="5943600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ARL17B    SCAPER     EPHA3       ERBB4       WWOX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3048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9768" y="4632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001768" y="4632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1</a:t>
            </a:r>
            <a:endParaRPr lang="en-US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7872" y="3276600"/>
            <a:ext cx="311782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 rot="16200000">
            <a:off x="4186243" y="4317677"/>
            <a:ext cx="2743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0.0       0.2       0.4        0.6       0.8       1.0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712779" y="4187232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38800" y="5715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800872" y="5943600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029200" y="3048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324600" y="3657600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P&lt;0.001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xmlns="" val="1078931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 Luo MD PhD</dc:creator>
  <cp:lastModifiedBy>Henry Carter</cp:lastModifiedBy>
  <cp:revision>5</cp:revision>
  <dcterms:created xsi:type="dcterms:W3CDTF">2011-05-17T15:34:52Z</dcterms:created>
  <dcterms:modified xsi:type="dcterms:W3CDTF">2012-03-07T18:50:05Z</dcterms:modified>
</cp:coreProperties>
</file>