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3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589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6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18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2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2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7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10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24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152DD-B68E-4A99-A7FF-569915B171CA}" type="datetimeFigureOut">
              <a:rPr lang="en-US" smtClean="0"/>
              <a:t>4/18/2012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04E6E-3A9A-44E9-900C-694DDC940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0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/>
          <p:cNvGrpSpPr/>
          <p:nvPr/>
        </p:nvGrpSpPr>
        <p:grpSpPr>
          <a:xfrm>
            <a:off x="4342432" y="3891492"/>
            <a:ext cx="1597059" cy="2246128"/>
            <a:chOff x="5794341" y="888044"/>
            <a:chExt cx="1597059" cy="2246128"/>
          </a:xfrm>
        </p:grpSpPr>
        <p:sp>
          <p:nvSpPr>
            <p:cNvPr id="27" name="TextBox 26"/>
            <p:cNvSpPr txBox="1"/>
            <p:nvPr/>
          </p:nvSpPr>
          <p:spPr>
            <a:xfrm rot="16200000">
              <a:off x="4809777" y="1872608"/>
              <a:ext cx="2246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Number of bivalents per cell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0629" y="1090019"/>
              <a:ext cx="1190771" cy="18330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6013922" y="272498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37624" y="1341126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20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937624" y="99516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25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937624" y="1687090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15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937624" y="2033053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10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13922" y="237901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5</a:t>
              </a:r>
              <a:endParaRPr 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381997" y="2850568"/>
              <a:ext cx="335213" cy="2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Wt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802167" y="2850568"/>
              <a:ext cx="532397" cy="26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Hfm1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2918987" y="6292294"/>
            <a:ext cx="3786613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400"/>
              </a:lnSpc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Position of MLH1 foci (distance from centromere </a:t>
            </a:r>
          </a:p>
          <a:p>
            <a:pPr algn="ctr">
              <a:lnSpc>
                <a:spcPts val="1400"/>
              </a:lnSpc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as percent of SC length)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1055766" y="4707737"/>
            <a:ext cx="3039615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Percent of foci for chromosomes </a:t>
            </a:r>
          </a:p>
          <a:p>
            <a:pPr algn="ctr">
              <a:lnSpc>
                <a:spcPts val="1700"/>
              </a:lnSpc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with 1 MLH1 foci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" t="2331" r="52706" b="11162"/>
          <a:stretch/>
        </p:blipFill>
        <p:spPr bwMode="auto">
          <a:xfrm>
            <a:off x="2975119" y="3794684"/>
            <a:ext cx="3565288" cy="235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682929" y="3762504"/>
            <a:ext cx="326838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25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682929" y="4191416"/>
            <a:ext cx="326838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20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82929" y="4643783"/>
            <a:ext cx="326838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82929" y="5084638"/>
            <a:ext cx="326838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82674" y="5539461"/>
            <a:ext cx="242123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782674" y="5892890"/>
            <a:ext cx="242123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883520" y="6107052"/>
            <a:ext cx="242123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281058" y="6097527"/>
            <a:ext cx="411554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100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75178" y="6097527"/>
            <a:ext cx="326838" cy="301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5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063952" y="370535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B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95228" y="903155"/>
            <a:ext cx="3034193" cy="2732008"/>
            <a:chOff x="2971800" y="665059"/>
            <a:chExt cx="3034193" cy="2732008"/>
          </a:xfrm>
        </p:grpSpPr>
        <p:sp>
          <p:nvSpPr>
            <p:cNvPr id="133" name="TextBox 132"/>
            <p:cNvSpPr txBox="1"/>
            <p:nvPr/>
          </p:nvSpPr>
          <p:spPr>
            <a:xfrm>
              <a:off x="2971800" y="839034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itchFamily="34" charset="0"/>
                  <a:cs typeface="Arial" pitchFamily="34" charset="0"/>
                </a:rPr>
                <a:t>A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4586"/>
            <a:stretch/>
          </p:blipFill>
          <p:spPr bwMode="auto">
            <a:xfrm>
              <a:off x="3758049" y="949469"/>
              <a:ext cx="114300" cy="2195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3602457" y="3156110"/>
              <a:ext cx="2403536" cy="96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883755" y="2280183"/>
              <a:ext cx="1122238" cy="548195"/>
              <a:chOff x="4916667" y="785829"/>
              <a:chExt cx="1122238" cy="548195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5140938" y="785829"/>
                <a:ext cx="153781" cy="178073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 rot="8519085">
                <a:off x="5187322" y="850205"/>
                <a:ext cx="57757" cy="5350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/>
              <p:cNvSpPr/>
              <p:nvPr/>
            </p:nvSpPr>
            <p:spPr>
              <a:xfrm rot="10253254">
                <a:off x="4992056" y="921218"/>
                <a:ext cx="277191" cy="412806"/>
              </a:xfrm>
              <a:custGeom>
                <a:avLst/>
                <a:gdLst>
                  <a:gd name="connsiteX0" fmla="*/ 26201 w 647816"/>
                  <a:gd name="connsiteY0" fmla="*/ 673804 h 752451"/>
                  <a:gd name="connsiteX1" fmla="*/ 7 w 647816"/>
                  <a:gd name="connsiteY1" fmla="*/ 730954 h 752451"/>
                  <a:gd name="connsiteX2" fmla="*/ 28582 w 647816"/>
                  <a:gd name="connsiteY2" fmla="*/ 752385 h 752451"/>
                  <a:gd name="connsiteX3" fmla="*/ 80969 w 647816"/>
                  <a:gd name="connsiteY3" fmla="*/ 735717 h 752451"/>
                  <a:gd name="connsiteX4" fmla="*/ 76207 w 647816"/>
                  <a:gd name="connsiteY4" fmla="*/ 685710 h 752451"/>
                  <a:gd name="connsiteX5" fmla="*/ 88113 w 647816"/>
                  <a:gd name="connsiteY5" fmla="*/ 645229 h 752451"/>
                  <a:gd name="connsiteX6" fmla="*/ 114307 w 647816"/>
                  <a:gd name="connsiteY6" fmla="*/ 533310 h 752451"/>
                  <a:gd name="connsiteX7" fmla="*/ 166694 w 647816"/>
                  <a:gd name="connsiteY7" fmla="*/ 402342 h 752451"/>
                  <a:gd name="connsiteX8" fmla="*/ 233369 w 647816"/>
                  <a:gd name="connsiteY8" fmla="*/ 273754 h 752451"/>
                  <a:gd name="connsiteX9" fmla="*/ 326238 w 647816"/>
                  <a:gd name="connsiteY9" fmla="*/ 126117 h 752451"/>
                  <a:gd name="connsiteX10" fmla="*/ 404819 w 647816"/>
                  <a:gd name="connsiteY10" fmla="*/ 54679 h 752451"/>
                  <a:gd name="connsiteX11" fmla="*/ 490544 w 647816"/>
                  <a:gd name="connsiteY11" fmla="*/ 28485 h 752451"/>
                  <a:gd name="connsiteX12" fmla="*/ 578651 w 647816"/>
                  <a:gd name="connsiteY12" fmla="*/ 38010 h 752451"/>
                  <a:gd name="connsiteX13" fmla="*/ 592938 w 647816"/>
                  <a:gd name="connsiteY13" fmla="*/ 71348 h 752451"/>
                  <a:gd name="connsiteX14" fmla="*/ 631038 w 647816"/>
                  <a:gd name="connsiteY14" fmla="*/ 78492 h 752451"/>
                  <a:gd name="connsiteX15" fmla="*/ 647707 w 647816"/>
                  <a:gd name="connsiteY15" fmla="*/ 33248 h 752451"/>
                  <a:gd name="connsiteX16" fmla="*/ 623894 w 647816"/>
                  <a:gd name="connsiteY16" fmla="*/ 2292 h 752451"/>
                  <a:gd name="connsiteX17" fmla="*/ 573888 w 647816"/>
                  <a:gd name="connsiteY17" fmla="*/ 2292 h 752451"/>
                  <a:gd name="connsiteX18" fmla="*/ 466732 w 647816"/>
                  <a:gd name="connsiteY18" fmla="*/ 4673 h 752451"/>
                  <a:gd name="connsiteX19" fmla="*/ 392913 w 647816"/>
                  <a:gd name="connsiteY19" fmla="*/ 30867 h 752451"/>
                  <a:gd name="connsiteX20" fmla="*/ 321476 w 647816"/>
                  <a:gd name="connsiteY20" fmla="*/ 88017 h 752451"/>
                  <a:gd name="connsiteX21" fmla="*/ 221463 w 647816"/>
                  <a:gd name="connsiteY21" fmla="*/ 228510 h 752451"/>
                  <a:gd name="connsiteX22" fmla="*/ 140501 w 647816"/>
                  <a:gd name="connsiteY22" fmla="*/ 385673 h 752451"/>
                  <a:gd name="connsiteX23" fmla="*/ 69063 w 647816"/>
                  <a:gd name="connsiteY23" fmla="*/ 580935 h 752451"/>
                  <a:gd name="connsiteX24" fmla="*/ 64301 w 647816"/>
                  <a:gd name="connsiteY24" fmla="*/ 633323 h 752451"/>
                  <a:gd name="connsiteX25" fmla="*/ 26201 w 647816"/>
                  <a:gd name="connsiteY25" fmla="*/ 673804 h 752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47816" h="752451">
                    <a:moveTo>
                      <a:pt x="26201" y="673804"/>
                    </a:moveTo>
                    <a:cubicBezTo>
                      <a:pt x="15485" y="690076"/>
                      <a:pt x="-390" y="717857"/>
                      <a:pt x="7" y="730954"/>
                    </a:cubicBezTo>
                    <a:cubicBezTo>
                      <a:pt x="404" y="744051"/>
                      <a:pt x="15088" y="751591"/>
                      <a:pt x="28582" y="752385"/>
                    </a:cubicBezTo>
                    <a:cubicBezTo>
                      <a:pt x="42076" y="753179"/>
                      <a:pt x="73032" y="746830"/>
                      <a:pt x="80969" y="735717"/>
                    </a:cubicBezTo>
                    <a:cubicBezTo>
                      <a:pt x="88907" y="724605"/>
                      <a:pt x="75016" y="700791"/>
                      <a:pt x="76207" y="685710"/>
                    </a:cubicBezTo>
                    <a:cubicBezTo>
                      <a:pt x="77398" y="670629"/>
                      <a:pt x="81763" y="670629"/>
                      <a:pt x="88113" y="645229"/>
                    </a:cubicBezTo>
                    <a:cubicBezTo>
                      <a:pt x="94463" y="619829"/>
                      <a:pt x="101210" y="573791"/>
                      <a:pt x="114307" y="533310"/>
                    </a:cubicBezTo>
                    <a:cubicBezTo>
                      <a:pt x="127404" y="492829"/>
                      <a:pt x="146850" y="445601"/>
                      <a:pt x="166694" y="402342"/>
                    </a:cubicBezTo>
                    <a:cubicBezTo>
                      <a:pt x="186538" y="359083"/>
                      <a:pt x="206778" y="319791"/>
                      <a:pt x="233369" y="273754"/>
                    </a:cubicBezTo>
                    <a:cubicBezTo>
                      <a:pt x="259960" y="227717"/>
                      <a:pt x="297663" y="162629"/>
                      <a:pt x="326238" y="126117"/>
                    </a:cubicBezTo>
                    <a:cubicBezTo>
                      <a:pt x="354813" y="89605"/>
                      <a:pt x="377435" y="70951"/>
                      <a:pt x="404819" y="54679"/>
                    </a:cubicBezTo>
                    <a:cubicBezTo>
                      <a:pt x="432203" y="38407"/>
                      <a:pt x="461572" y="31263"/>
                      <a:pt x="490544" y="28485"/>
                    </a:cubicBezTo>
                    <a:cubicBezTo>
                      <a:pt x="519516" y="25707"/>
                      <a:pt x="561585" y="30866"/>
                      <a:pt x="578651" y="38010"/>
                    </a:cubicBezTo>
                    <a:cubicBezTo>
                      <a:pt x="595717" y="45154"/>
                      <a:pt x="584207" y="64601"/>
                      <a:pt x="592938" y="71348"/>
                    </a:cubicBezTo>
                    <a:cubicBezTo>
                      <a:pt x="601669" y="78095"/>
                      <a:pt x="621910" y="84842"/>
                      <a:pt x="631038" y="78492"/>
                    </a:cubicBezTo>
                    <a:cubicBezTo>
                      <a:pt x="640166" y="72142"/>
                      <a:pt x="648898" y="45948"/>
                      <a:pt x="647707" y="33248"/>
                    </a:cubicBezTo>
                    <a:cubicBezTo>
                      <a:pt x="646516" y="20548"/>
                      <a:pt x="636197" y="7451"/>
                      <a:pt x="623894" y="2292"/>
                    </a:cubicBezTo>
                    <a:cubicBezTo>
                      <a:pt x="611591" y="-2867"/>
                      <a:pt x="573888" y="2292"/>
                      <a:pt x="573888" y="2292"/>
                    </a:cubicBezTo>
                    <a:lnTo>
                      <a:pt x="466732" y="4673"/>
                    </a:lnTo>
                    <a:cubicBezTo>
                      <a:pt x="436570" y="9435"/>
                      <a:pt x="417122" y="16976"/>
                      <a:pt x="392913" y="30867"/>
                    </a:cubicBezTo>
                    <a:cubicBezTo>
                      <a:pt x="368704" y="44758"/>
                      <a:pt x="350051" y="55076"/>
                      <a:pt x="321476" y="88017"/>
                    </a:cubicBezTo>
                    <a:cubicBezTo>
                      <a:pt x="292901" y="120958"/>
                      <a:pt x="251626" y="178901"/>
                      <a:pt x="221463" y="228510"/>
                    </a:cubicBezTo>
                    <a:cubicBezTo>
                      <a:pt x="191301" y="278119"/>
                      <a:pt x="165901" y="326936"/>
                      <a:pt x="140501" y="385673"/>
                    </a:cubicBezTo>
                    <a:cubicBezTo>
                      <a:pt x="115101" y="444410"/>
                      <a:pt x="81763" y="539660"/>
                      <a:pt x="69063" y="580935"/>
                    </a:cubicBezTo>
                    <a:cubicBezTo>
                      <a:pt x="56363" y="622210"/>
                      <a:pt x="68270" y="619432"/>
                      <a:pt x="64301" y="633323"/>
                    </a:cubicBezTo>
                    <a:cubicBezTo>
                      <a:pt x="60332" y="647214"/>
                      <a:pt x="36917" y="657532"/>
                      <a:pt x="26201" y="673804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Freeform 62"/>
              <p:cNvSpPr/>
              <p:nvPr/>
            </p:nvSpPr>
            <p:spPr>
              <a:xfrm rot="11133540">
                <a:off x="4916667" y="817826"/>
                <a:ext cx="271032" cy="453629"/>
              </a:xfrm>
              <a:custGeom>
                <a:avLst/>
                <a:gdLst>
                  <a:gd name="connsiteX0" fmla="*/ 0 w 633423"/>
                  <a:gd name="connsiteY0" fmla="*/ 765977 h 826863"/>
                  <a:gd name="connsiteX1" fmla="*/ 38100 w 633423"/>
                  <a:gd name="connsiteY1" fmla="*/ 825508 h 826863"/>
                  <a:gd name="connsiteX2" fmla="*/ 83343 w 633423"/>
                  <a:gd name="connsiteY2" fmla="*/ 804077 h 826863"/>
                  <a:gd name="connsiteX3" fmla="*/ 90487 w 633423"/>
                  <a:gd name="connsiteY3" fmla="*/ 763595 h 826863"/>
                  <a:gd name="connsiteX4" fmla="*/ 135731 w 633423"/>
                  <a:gd name="connsiteY4" fmla="*/ 739783 h 826863"/>
                  <a:gd name="connsiteX5" fmla="*/ 235743 w 633423"/>
                  <a:gd name="connsiteY5" fmla="*/ 708827 h 826863"/>
                  <a:gd name="connsiteX6" fmla="*/ 335756 w 633423"/>
                  <a:gd name="connsiteY6" fmla="*/ 668345 h 826863"/>
                  <a:gd name="connsiteX7" fmla="*/ 440531 w 633423"/>
                  <a:gd name="connsiteY7" fmla="*/ 606433 h 826863"/>
                  <a:gd name="connsiteX8" fmla="*/ 540543 w 633423"/>
                  <a:gd name="connsiteY8" fmla="*/ 494514 h 826863"/>
                  <a:gd name="connsiteX9" fmla="*/ 600075 w 633423"/>
                  <a:gd name="connsiteY9" fmla="*/ 361164 h 826863"/>
                  <a:gd name="connsiteX10" fmla="*/ 621506 w 633423"/>
                  <a:gd name="connsiteY10" fmla="*/ 246864 h 826863"/>
                  <a:gd name="connsiteX11" fmla="*/ 631031 w 633423"/>
                  <a:gd name="connsiteY11" fmla="*/ 161139 h 826863"/>
                  <a:gd name="connsiteX12" fmla="*/ 614362 w 633423"/>
                  <a:gd name="connsiteY12" fmla="*/ 80177 h 826863"/>
                  <a:gd name="connsiteX13" fmla="*/ 609600 w 633423"/>
                  <a:gd name="connsiteY13" fmla="*/ 63508 h 826863"/>
                  <a:gd name="connsiteX14" fmla="*/ 633412 w 633423"/>
                  <a:gd name="connsiteY14" fmla="*/ 30170 h 826863"/>
                  <a:gd name="connsiteX15" fmla="*/ 611981 w 633423"/>
                  <a:gd name="connsiteY15" fmla="*/ 1595 h 826863"/>
                  <a:gd name="connsiteX16" fmla="*/ 564356 w 633423"/>
                  <a:gd name="connsiteY16" fmla="*/ 11120 h 826863"/>
                  <a:gd name="connsiteX17" fmla="*/ 566737 w 633423"/>
                  <a:gd name="connsiteY17" fmla="*/ 73033 h 826863"/>
                  <a:gd name="connsiteX18" fmla="*/ 597693 w 633423"/>
                  <a:gd name="connsiteY18" fmla="*/ 120658 h 826863"/>
                  <a:gd name="connsiteX19" fmla="*/ 595312 w 633423"/>
                  <a:gd name="connsiteY19" fmla="*/ 215908 h 826863"/>
                  <a:gd name="connsiteX20" fmla="*/ 578643 w 633423"/>
                  <a:gd name="connsiteY20" fmla="*/ 334970 h 826863"/>
                  <a:gd name="connsiteX21" fmla="*/ 533400 w 633423"/>
                  <a:gd name="connsiteY21" fmla="*/ 446889 h 826863"/>
                  <a:gd name="connsiteX22" fmla="*/ 459581 w 633423"/>
                  <a:gd name="connsiteY22" fmla="*/ 546902 h 826863"/>
                  <a:gd name="connsiteX23" fmla="*/ 354806 w 633423"/>
                  <a:gd name="connsiteY23" fmla="*/ 630245 h 826863"/>
                  <a:gd name="connsiteX24" fmla="*/ 185737 w 633423"/>
                  <a:gd name="connsiteY24" fmla="*/ 694539 h 826863"/>
                  <a:gd name="connsiteX25" fmla="*/ 66675 w 633423"/>
                  <a:gd name="connsiteY25" fmla="*/ 727877 h 826863"/>
                  <a:gd name="connsiteX26" fmla="*/ 38100 w 633423"/>
                  <a:gd name="connsiteY26" fmla="*/ 711208 h 826863"/>
                  <a:gd name="connsiteX27" fmla="*/ 0 w 633423"/>
                  <a:gd name="connsiteY27" fmla="*/ 765977 h 826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33423" h="826863">
                    <a:moveTo>
                      <a:pt x="0" y="765977"/>
                    </a:moveTo>
                    <a:cubicBezTo>
                      <a:pt x="0" y="785027"/>
                      <a:pt x="24209" y="819158"/>
                      <a:pt x="38100" y="825508"/>
                    </a:cubicBezTo>
                    <a:cubicBezTo>
                      <a:pt x="51991" y="831858"/>
                      <a:pt x="74612" y="814396"/>
                      <a:pt x="83343" y="804077"/>
                    </a:cubicBezTo>
                    <a:cubicBezTo>
                      <a:pt x="92074" y="793758"/>
                      <a:pt x="81756" y="774311"/>
                      <a:pt x="90487" y="763595"/>
                    </a:cubicBezTo>
                    <a:cubicBezTo>
                      <a:pt x="99218" y="752879"/>
                      <a:pt x="111522" y="748911"/>
                      <a:pt x="135731" y="739783"/>
                    </a:cubicBezTo>
                    <a:cubicBezTo>
                      <a:pt x="159940" y="730655"/>
                      <a:pt x="202406" y="720733"/>
                      <a:pt x="235743" y="708827"/>
                    </a:cubicBezTo>
                    <a:cubicBezTo>
                      <a:pt x="269080" y="696921"/>
                      <a:pt x="301625" y="685411"/>
                      <a:pt x="335756" y="668345"/>
                    </a:cubicBezTo>
                    <a:cubicBezTo>
                      <a:pt x="369887" y="651279"/>
                      <a:pt x="406400" y="635405"/>
                      <a:pt x="440531" y="606433"/>
                    </a:cubicBezTo>
                    <a:cubicBezTo>
                      <a:pt x="474662" y="577461"/>
                      <a:pt x="513952" y="535392"/>
                      <a:pt x="540543" y="494514"/>
                    </a:cubicBezTo>
                    <a:cubicBezTo>
                      <a:pt x="567134" y="453636"/>
                      <a:pt x="586581" y="402439"/>
                      <a:pt x="600075" y="361164"/>
                    </a:cubicBezTo>
                    <a:cubicBezTo>
                      <a:pt x="613569" y="319889"/>
                      <a:pt x="616347" y="280201"/>
                      <a:pt x="621506" y="246864"/>
                    </a:cubicBezTo>
                    <a:cubicBezTo>
                      <a:pt x="626665" y="213527"/>
                      <a:pt x="632222" y="188920"/>
                      <a:pt x="631031" y="161139"/>
                    </a:cubicBezTo>
                    <a:cubicBezTo>
                      <a:pt x="629840" y="133358"/>
                      <a:pt x="617934" y="96449"/>
                      <a:pt x="614362" y="80177"/>
                    </a:cubicBezTo>
                    <a:cubicBezTo>
                      <a:pt x="610790" y="63905"/>
                      <a:pt x="606425" y="71842"/>
                      <a:pt x="609600" y="63508"/>
                    </a:cubicBezTo>
                    <a:cubicBezTo>
                      <a:pt x="612775" y="55174"/>
                      <a:pt x="633015" y="40489"/>
                      <a:pt x="633412" y="30170"/>
                    </a:cubicBezTo>
                    <a:cubicBezTo>
                      <a:pt x="633809" y="19851"/>
                      <a:pt x="623490" y="4770"/>
                      <a:pt x="611981" y="1595"/>
                    </a:cubicBezTo>
                    <a:cubicBezTo>
                      <a:pt x="600472" y="-1580"/>
                      <a:pt x="571897" y="-786"/>
                      <a:pt x="564356" y="11120"/>
                    </a:cubicBezTo>
                    <a:cubicBezTo>
                      <a:pt x="556815" y="23026"/>
                      <a:pt x="561181" y="54777"/>
                      <a:pt x="566737" y="73033"/>
                    </a:cubicBezTo>
                    <a:cubicBezTo>
                      <a:pt x="572293" y="91289"/>
                      <a:pt x="592931" y="96846"/>
                      <a:pt x="597693" y="120658"/>
                    </a:cubicBezTo>
                    <a:cubicBezTo>
                      <a:pt x="602455" y="144470"/>
                      <a:pt x="598487" y="180189"/>
                      <a:pt x="595312" y="215908"/>
                    </a:cubicBezTo>
                    <a:cubicBezTo>
                      <a:pt x="592137" y="251627"/>
                      <a:pt x="588962" y="296473"/>
                      <a:pt x="578643" y="334970"/>
                    </a:cubicBezTo>
                    <a:cubicBezTo>
                      <a:pt x="568324" y="373467"/>
                      <a:pt x="553244" y="411567"/>
                      <a:pt x="533400" y="446889"/>
                    </a:cubicBezTo>
                    <a:cubicBezTo>
                      <a:pt x="513556" y="482211"/>
                      <a:pt x="489347" y="516343"/>
                      <a:pt x="459581" y="546902"/>
                    </a:cubicBezTo>
                    <a:cubicBezTo>
                      <a:pt x="429815" y="577461"/>
                      <a:pt x="400447" y="605639"/>
                      <a:pt x="354806" y="630245"/>
                    </a:cubicBezTo>
                    <a:cubicBezTo>
                      <a:pt x="309165" y="654851"/>
                      <a:pt x="233759" y="678267"/>
                      <a:pt x="185737" y="694539"/>
                    </a:cubicBezTo>
                    <a:cubicBezTo>
                      <a:pt x="137715" y="710811"/>
                      <a:pt x="91281" y="725099"/>
                      <a:pt x="66675" y="727877"/>
                    </a:cubicBezTo>
                    <a:cubicBezTo>
                      <a:pt x="42069" y="730655"/>
                      <a:pt x="48419" y="710811"/>
                      <a:pt x="38100" y="711208"/>
                    </a:cubicBezTo>
                    <a:cubicBezTo>
                      <a:pt x="27781" y="711605"/>
                      <a:pt x="0" y="746927"/>
                      <a:pt x="0" y="765977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Arrow Connector 69"/>
              <p:cNvCxnSpPr/>
              <p:nvPr/>
            </p:nvCxnSpPr>
            <p:spPr>
              <a:xfrm flipH="1" flipV="1">
                <a:off x="5301676" y="900878"/>
                <a:ext cx="131886" cy="4811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/>
              <p:cNvSpPr txBox="1"/>
              <p:nvPr/>
            </p:nvSpPr>
            <p:spPr>
              <a:xfrm>
                <a:off x="5235482" y="863079"/>
                <a:ext cx="80342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Paired 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centromeres</a:t>
                </a:r>
                <a:endParaRPr lang="en-US" sz="8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 rot="16200000">
              <a:off x="2062526" y="1939296"/>
              <a:ext cx="26693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600" b="1" dirty="0">
                  <a:latin typeface="Arial" pitchFamily="34" charset="0"/>
                  <a:cs typeface="Arial" pitchFamily="34" charset="0"/>
                </a:rPr>
                <a:t>N</a:t>
              </a:r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umber of chromosomes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377943" y="1080774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itchFamily="34" charset="0"/>
                  <a:cs typeface="Arial" pitchFamily="34" charset="0"/>
                </a:rPr>
                <a:t>6</a:t>
              </a:r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00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96993" y="2024306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300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81400" y="2962275"/>
              <a:ext cx="242123" cy="3019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pic>
          <p:nvPicPr>
            <p:cNvPr id="60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76" r="59282" b="3598"/>
            <a:stretch/>
          </p:blipFill>
          <p:spPr bwMode="auto">
            <a:xfrm>
              <a:off x="4005699" y="903155"/>
              <a:ext cx="342900" cy="2225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3815199" y="3116514"/>
              <a:ext cx="15289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4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76" r="59282" b="3598"/>
            <a:stretch/>
          </p:blipFill>
          <p:spPr bwMode="auto">
            <a:xfrm>
              <a:off x="4762500" y="2952750"/>
              <a:ext cx="342900" cy="1509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4276725" y="665059"/>
              <a:ext cx="1182969" cy="1209567"/>
              <a:chOff x="4276725" y="665059"/>
              <a:chExt cx="1182969" cy="1209567"/>
            </a:xfrm>
          </p:grpSpPr>
          <p:sp>
            <p:nvSpPr>
              <p:cNvPr id="67" name="Oval 66"/>
              <p:cNvSpPr/>
              <p:nvPr/>
            </p:nvSpPr>
            <p:spPr>
              <a:xfrm rot="951431">
                <a:off x="4590962" y="1122160"/>
                <a:ext cx="215532" cy="19532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 rot="6547477">
                <a:off x="4643739" y="1197297"/>
                <a:ext cx="91516" cy="5236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Freeform 73"/>
              <p:cNvSpPr/>
              <p:nvPr/>
            </p:nvSpPr>
            <p:spPr>
              <a:xfrm rot="11762728">
                <a:off x="4521383" y="1211787"/>
                <a:ext cx="366790" cy="606036"/>
              </a:xfrm>
              <a:custGeom>
                <a:avLst/>
                <a:gdLst>
                  <a:gd name="connsiteX0" fmla="*/ 460 w 240081"/>
                  <a:gd name="connsiteY0" fmla="*/ 75 h 364448"/>
                  <a:gd name="connsiteX1" fmla="*/ 17129 w 240081"/>
                  <a:gd name="connsiteY1" fmla="*/ 52463 h 364448"/>
                  <a:gd name="connsiteX2" fmla="*/ 55229 w 240081"/>
                  <a:gd name="connsiteY2" fmla="*/ 73894 h 364448"/>
                  <a:gd name="connsiteX3" fmla="*/ 119523 w 240081"/>
                  <a:gd name="connsiteY3" fmla="*/ 126282 h 364448"/>
                  <a:gd name="connsiteX4" fmla="*/ 171910 w 240081"/>
                  <a:gd name="connsiteY4" fmla="*/ 169144 h 364448"/>
                  <a:gd name="connsiteX5" fmla="*/ 214773 w 240081"/>
                  <a:gd name="connsiteY5" fmla="*/ 233438 h 364448"/>
                  <a:gd name="connsiteX6" fmla="*/ 217154 w 240081"/>
                  <a:gd name="connsiteY6" fmla="*/ 290588 h 364448"/>
                  <a:gd name="connsiteX7" fmla="*/ 205248 w 240081"/>
                  <a:gd name="connsiteY7" fmla="*/ 331069 h 364448"/>
                  <a:gd name="connsiteX8" fmla="*/ 190960 w 240081"/>
                  <a:gd name="connsiteY8" fmla="*/ 338213 h 364448"/>
                  <a:gd name="connsiteX9" fmla="*/ 198104 w 240081"/>
                  <a:gd name="connsiteY9" fmla="*/ 350119 h 364448"/>
                  <a:gd name="connsiteX10" fmla="*/ 221917 w 240081"/>
                  <a:gd name="connsiteY10" fmla="*/ 364407 h 364448"/>
                  <a:gd name="connsiteX11" fmla="*/ 238585 w 240081"/>
                  <a:gd name="connsiteY11" fmla="*/ 345357 h 364448"/>
                  <a:gd name="connsiteX12" fmla="*/ 231442 w 240081"/>
                  <a:gd name="connsiteY12" fmla="*/ 321544 h 364448"/>
                  <a:gd name="connsiteX13" fmla="*/ 238585 w 240081"/>
                  <a:gd name="connsiteY13" fmla="*/ 266775 h 364448"/>
                  <a:gd name="connsiteX14" fmla="*/ 236204 w 240081"/>
                  <a:gd name="connsiteY14" fmla="*/ 223913 h 364448"/>
                  <a:gd name="connsiteX15" fmla="*/ 200485 w 240081"/>
                  <a:gd name="connsiteY15" fmla="*/ 169144 h 364448"/>
                  <a:gd name="connsiteX16" fmla="*/ 167148 w 240081"/>
                  <a:gd name="connsiteY16" fmla="*/ 133425 h 364448"/>
                  <a:gd name="connsiteX17" fmla="*/ 95710 w 240081"/>
                  <a:gd name="connsiteY17" fmla="*/ 78657 h 364448"/>
                  <a:gd name="connsiteX18" fmla="*/ 55229 w 240081"/>
                  <a:gd name="connsiteY18" fmla="*/ 47700 h 364448"/>
                  <a:gd name="connsiteX19" fmla="*/ 33798 w 240081"/>
                  <a:gd name="connsiteY19" fmla="*/ 40557 h 364448"/>
                  <a:gd name="connsiteX20" fmla="*/ 460 w 240081"/>
                  <a:gd name="connsiteY20" fmla="*/ 75 h 364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0081" h="364448">
                    <a:moveTo>
                      <a:pt x="460" y="75"/>
                    </a:moveTo>
                    <a:cubicBezTo>
                      <a:pt x="-2318" y="2059"/>
                      <a:pt x="8001" y="40160"/>
                      <a:pt x="17129" y="52463"/>
                    </a:cubicBezTo>
                    <a:cubicBezTo>
                      <a:pt x="26257" y="64766"/>
                      <a:pt x="38163" y="61591"/>
                      <a:pt x="55229" y="73894"/>
                    </a:cubicBezTo>
                    <a:cubicBezTo>
                      <a:pt x="72295" y="86197"/>
                      <a:pt x="119523" y="126282"/>
                      <a:pt x="119523" y="126282"/>
                    </a:cubicBezTo>
                    <a:cubicBezTo>
                      <a:pt x="138970" y="142157"/>
                      <a:pt x="156035" y="151285"/>
                      <a:pt x="171910" y="169144"/>
                    </a:cubicBezTo>
                    <a:cubicBezTo>
                      <a:pt x="187785" y="187003"/>
                      <a:pt x="207232" y="213197"/>
                      <a:pt x="214773" y="233438"/>
                    </a:cubicBezTo>
                    <a:cubicBezTo>
                      <a:pt x="222314" y="253679"/>
                      <a:pt x="218742" y="274316"/>
                      <a:pt x="217154" y="290588"/>
                    </a:cubicBezTo>
                    <a:cubicBezTo>
                      <a:pt x="215567" y="306860"/>
                      <a:pt x="209614" y="323132"/>
                      <a:pt x="205248" y="331069"/>
                    </a:cubicBezTo>
                    <a:cubicBezTo>
                      <a:pt x="200882" y="339006"/>
                      <a:pt x="192151" y="335038"/>
                      <a:pt x="190960" y="338213"/>
                    </a:cubicBezTo>
                    <a:cubicBezTo>
                      <a:pt x="189769" y="341388"/>
                      <a:pt x="192945" y="345753"/>
                      <a:pt x="198104" y="350119"/>
                    </a:cubicBezTo>
                    <a:cubicBezTo>
                      <a:pt x="203264" y="354485"/>
                      <a:pt x="215170" y="365201"/>
                      <a:pt x="221917" y="364407"/>
                    </a:cubicBezTo>
                    <a:cubicBezTo>
                      <a:pt x="228664" y="363613"/>
                      <a:pt x="236998" y="352501"/>
                      <a:pt x="238585" y="345357"/>
                    </a:cubicBezTo>
                    <a:cubicBezTo>
                      <a:pt x="240173" y="338213"/>
                      <a:pt x="231442" y="334641"/>
                      <a:pt x="231442" y="321544"/>
                    </a:cubicBezTo>
                    <a:cubicBezTo>
                      <a:pt x="231442" y="308447"/>
                      <a:pt x="237791" y="283047"/>
                      <a:pt x="238585" y="266775"/>
                    </a:cubicBezTo>
                    <a:cubicBezTo>
                      <a:pt x="239379" y="250503"/>
                      <a:pt x="242554" y="240185"/>
                      <a:pt x="236204" y="223913"/>
                    </a:cubicBezTo>
                    <a:cubicBezTo>
                      <a:pt x="229854" y="207641"/>
                      <a:pt x="211994" y="184225"/>
                      <a:pt x="200485" y="169144"/>
                    </a:cubicBezTo>
                    <a:cubicBezTo>
                      <a:pt x="188976" y="154063"/>
                      <a:pt x="184610" y="148506"/>
                      <a:pt x="167148" y="133425"/>
                    </a:cubicBezTo>
                    <a:cubicBezTo>
                      <a:pt x="149686" y="118344"/>
                      <a:pt x="95710" y="78657"/>
                      <a:pt x="95710" y="78657"/>
                    </a:cubicBezTo>
                    <a:cubicBezTo>
                      <a:pt x="77057" y="64370"/>
                      <a:pt x="65548" y="54050"/>
                      <a:pt x="55229" y="47700"/>
                    </a:cubicBezTo>
                    <a:cubicBezTo>
                      <a:pt x="44910" y="41350"/>
                      <a:pt x="37767" y="45319"/>
                      <a:pt x="33798" y="40557"/>
                    </a:cubicBezTo>
                    <a:cubicBezTo>
                      <a:pt x="29829" y="35795"/>
                      <a:pt x="3238" y="-1909"/>
                      <a:pt x="460" y="75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Freeform 74"/>
              <p:cNvSpPr/>
              <p:nvPr/>
            </p:nvSpPr>
            <p:spPr>
              <a:xfrm rot="12396946">
                <a:off x="4550208" y="1166478"/>
                <a:ext cx="124115" cy="708148"/>
              </a:xfrm>
              <a:custGeom>
                <a:avLst/>
                <a:gdLst>
                  <a:gd name="connsiteX0" fmla="*/ 30956 w 95428"/>
                  <a:gd name="connsiteY0" fmla="*/ 92 h 414010"/>
                  <a:gd name="connsiteX1" fmla="*/ 80962 w 95428"/>
                  <a:gd name="connsiteY1" fmla="*/ 66767 h 414010"/>
                  <a:gd name="connsiteX2" fmla="*/ 95250 w 95428"/>
                  <a:gd name="connsiteY2" fmla="*/ 126298 h 414010"/>
                  <a:gd name="connsiteX3" fmla="*/ 73819 w 95428"/>
                  <a:gd name="connsiteY3" fmla="*/ 190592 h 414010"/>
                  <a:gd name="connsiteX4" fmla="*/ 33337 w 95428"/>
                  <a:gd name="connsiteY4" fmla="*/ 264410 h 414010"/>
                  <a:gd name="connsiteX5" fmla="*/ 23812 w 95428"/>
                  <a:gd name="connsiteY5" fmla="*/ 319179 h 414010"/>
                  <a:gd name="connsiteX6" fmla="*/ 35719 w 95428"/>
                  <a:gd name="connsiteY6" fmla="*/ 354898 h 414010"/>
                  <a:gd name="connsiteX7" fmla="*/ 61912 w 95428"/>
                  <a:gd name="connsiteY7" fmla="*/ 366804 h 414010"/>
                  <a:gd name="connsiteX8" fmla="*/ 73819 w 95428"/>
                  <a:gd name="connsiteY8" fmla="*/ 390617 h 414010"/>
                  <a:gd name="connsiteX9" fmla="*/ 57150 w 95428"/>
                  <a:gd name="connsiteY9" fmla="*/ 409667 h 414010"/>
                  <a:gd name="connsiteX10" fmla="*/ 19050 w 95428"/>
                  <a:gd name="connsiteY10" fmla="*/ 409667 h 414010"/>
                  <a:gd name="connsiteX11" fmla="*/ 9525 w 95428"/>
                  <a:gd name="connsiteY11" fmla="*/ 362042 h 414010"/>
                  <a:gd name="connsiteX12" fmla="*/ 0 w 95428"/>
                  <a:gd name="connsiteY12" fmla="*/ 312035 h 414010"/>
                  <a:gd name="connsiteX13" fmla="*/ 9525 w 95428"/>
                  <a:gd name="connsiteY13" fmla="*/ 252504 h 414010"/>
                  <a:gd name="connsiteX14" fmla="*/ 45244 w 95428"/>
                  <a:gd name="connsiteY14" fmla="*/ 204879 h 414010"/>
                  <a:gd name="connsiteX15" fmla="*/ 61912 w 95428"/>
                  <a:gd name="connsiteY15" fmla="*/ 154873 h 414010"/>
                  <a:gd name="connsiteX16" fmla="*/ 69056 w 95428"/>
                  <a:gd name="connsiteY16" fmla="*/ 102485 h 414010"/>
                  <a:gd name="connsiteX17" fmla="*/ 45244 w 95428"/>
                  <a:gd name="connsiteY17" fmla="*/ 52479 h 414010"/>
                  <a:gd name="connsiteX18" fmla="*/ 30956 w 95428"/>
                  <a:gd name="connsiteY18" fmla="*/ 92 h 414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5428" h="414010">
                    <a:moveTo>
                      <a:pt x="30956" y="92"/>
                    </a:moveTo>
                    <a:cubicBezTo>
                      <a:pt x="36909" y="2473"/>
                      <a:pt x="70246" y="45733"/>
                      <a:pt x="80962" y="66767"/>
                    </a:cubicBezTo>
                    <a:cubicBezTo>
                      <a:pt x="91678" y="87801"/>
                      <a:pt x="96440" y="105661"/>
                      <a:pt x="95250" y="126298"/>
                    </a:cubicBezTo>
                    <a:cubicBezTo>
                      <a:pt x="94060" y="146935"/>
                      <a:pt x="84138" y="167573"/>
                      <a:pt x="73819" y="190592"/>
                    </a:cubicBezTo>
                    <a:cubicBezTo>
                      <a:pt x="63500" y="213611"/>
                      <a:pt x="41672" y="242979"/>
                      <a:pt x="33337" y="264410"/>
                    </a:cubicBezTo>
                    <a:cubicBezTo>
                      <a:pt x="25002" y="285841"/>
                      <a:pt x="23415" y="304098"/>
                      <a:pt x="23812" y="319179"/>
                    </a:cubicBezTo>
                    <a:cubicBezTo>
                      <a:pt x="24209" y="334260"/>
                      <a:pt x="29369" y="346961"/>
                      <a:pt x="35719" y="354898"/>
                    </a:cubicBezTo>
                    <a:cubicBezTo>
                      <a:pt x="42069" y="362835"/>
                      <a:pt x="55562" y="360851"/>
                      <a:pt x="61912" y="366804"/>
                    </a:cubicBezTo>
                    <a:cubicBezTo>
                      <a:pt x="68262" y="372757"/>
                      <a:pt x="74613" y="383473"/>
                      <a:pt x="73819" y="390617"/>
                    </a:cubicBezTo>
                    <a:cubicBezTo>
                      <a:pt x="73025" y="397761"/>
                      <a:pt x="66278" y="406492"/>
                      <a:pt x="57150" y="409667"/>
                    </a:cubicBezTo>
                    <a:cubicBezTo>
                      <a:pt x="48022" y="412842"/>
                      <a:pt x="26987" y="417604"/>
                      <a:pt x="19050" y="409667"/>
                    </a:cubicBezTo>
                    <a:cubicBezTo>
                      <a:pt x="11113" y="401730"/>
                      <a:pt x="12700" y="378314"/>
                      <a:pt x="9525" y="362042"/>
                    </a:cubicBezTo>
                    <a:cubicBezTo>
                      <a:pt x="6350" y="345770"/>
                      <a:pt x="0" y="330291"/>
                      <a:pt x="0" y="312035"/>
                    </a:cubicBezTo>
                    <a:cubicBezTo>
                      <a:pt x="0" y="293779"/>
                      <a:pt x="1984" y="270363"/>
                      <a:pt x="9525" y="252504"/>
                    </a:cubicBezTo>
                    <a:cubicBezTo>
                      <a:pt x="17066" y="234645"/>
                      <a:pt x="36513" y="221151"/>
                      <a:pt x="45244" y="204879"/>
                    </a:cubicBezTo>
                    <a:cubicBezTo>
                      <a:pt x="53975" y="188607"/>
                      <a:pt x="57943" y="171939"/>
                      <a:pt x="61912" y="154873"/>
                    </a:cubicBezTo>
                    <a:cubicBezTo>
                      <a:pt x="65881" y="137807"/>
                      <a:pt x="71834" y="119551"/>
                      <a:pt x="69056" y="102485"/>
                    </a:cubicBezTo>
                    <a:cubicBezTo>
                      <a:pt x="66278" y="85419"/>
                      <a:pt x="52785" y="62798"/>
                      <a:pt x="45244" y="52479"/>
                    </a:cubicBezTo>
                    <a:cubicBezTo>
                      <a:pt x="37703" y="42160"/>
                      <a:pt x="25003" y="-2289"/>
                      <a:pt x="30956" y="92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 rot="6547477">
                <a:off x="4566567" y="1482893"/>
                <a:ext cx="91516" cy="5236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 flipH="1" flipV="1">
                <a:off x="4662308" y="1520731"/>
                <a:ext cx="240266" cy="1312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/>
              <p:cNvSpPr txBox="1"/>
              <p:nvPr/>
            </p:nvSpPr>
            <p:spPr>
              <a:xfrm>
                <a:off x="4845424" y="1426794"/>
                <a:ext cx="61427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dirty="0" err="1" smtClean="0">
                    <a:latin typeface="Arial" pitchFamily="34" charset="0"/>
                    <a:cs typeface="Arial" pitchFamily="34" charset="0"/>
                  </a:rPr>
                  <a:t>Chiasma</a:t>
                </a:r>
                <a:endParaRPr lang="en-US" sz="8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9" name="Straight Arrow Connector 78"/>
              <p:cNvCxnSpPr/>
              <p:nvPr/>
            </p:nvCxnSpPr>
            <p:spPr>
              <a:xfrm>
                <a:off x="4671632" y="932455"/>
                <a:ext cx="1" cy="1687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Box 80"/>
              <p:cNvSpPr txBox="1"/>
              <p:nvPr/>
            </p:nvSpPr>
            <p:spPr>
              <a:xfrm>
                <a:off x="4276725" y="665059"/>
                <a:ext cx="80342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Paired 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US" sz="800" b="1" dirty="0" smtClean="0">
                    <a:latin typeface="Arial" pitchFamily="34" charset="0"/>
                    <a:cs typeface="Arial" pitchFamily="34" charset="0"/>
                  </a:rPr>
                  <a:t>centromeres</a:t>
                </a:r>
                <a:endParaRPr lang="en-US" sz="8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819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5007</TotalTime>
  <Words>58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Pezza, PhD</dc:creator>
  <cp:lastModifiedBy>Roberto Pezza, PhD</cp:lastModifiedBy>
  <cp:revision>47</cp:revision>
  <dcterms:created xsi:type="dcterms:W3CDTF">2011-10-19T20:58:42Z</dcterms:created>
  <dcterms:modified xsi:type="dcterms:W3CDTF">2012-04-18T22:47:25Z</dcterms:modified>
</cp:coreProperties>
</file>