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9DADC-41CC-456B-AB49-8280300DB5F2}" type="datetimeFigureOut">
              <a:rPr lang="en-US" smtClean="0"/>
              <a:pPr/>
              <a:t>12/22/2011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5813B-0E69-471A-9A2F-3B246841DE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9DADC-41CC-456B-AB49-8280300DB5F2}" type="datetimeFigureOut">
              <a:rPr lang="en-US" smtClean="0"/>
              <a:pPr/>
              <a:t>12/22/2011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5813B-0E69-471A-9A2F-3B246841DE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9DADC-41CC-456B-AB49-8280300DB5F2}" type="datetimeFigureOut">
              <a:rPr lang="en-US" smtClean="0"/>
              <a:pPr/>
              <a:t>12/22/2011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5813B-0E69-471A-9A2F-3B246841DE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9DADC-41CC-456B-AB49-8280300DB5F2}" type="datetimeFigureOut">
              <a:rPr lang="en-US" smtClean="0"/>
              <a:pPr/>
              <a:t>12/22/2011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5813B-0E69-471A-9A2F-3B246841DE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9DADC-41CC-456B-AB49-8280300DB5F2}" type="datetimeFigureOut">
              <a:rPr lang="en-US" smtClean="0"/>
              <a:pPr/>
              <a:t>12/22/2011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5813B-0E69-471A-9A2F-3B246841DE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9DADC-41CC-456B-AB49-8280300DB5F2}" type="datetimeFigureOut">
              <a:rPr lang="en-US" smtClean="0"/>
              <a:pPr/>
              <a:t>12/22/2011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5813B-0E69-471A-9A2F-3B246841DE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9DADC-41CC-456B-AB49-8280300DB5F2}" type="datetimeFigureOut">
              <a:rPr lang="en-US" smtClean="0"/>
              <a:pPr/>
              <a:t>12/22/2011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5813B-0E69-471A-9A2F-3B246841DE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9DADC-41CC-456B-AB49-8280300DB5F2}" type="datetimeFigureOut">
              <a:rPr lang="en-US" smtClean="0"/>
              <a:pPr/>
              <a:t>12/22/2011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5813B-0E69-471A-9A2F-3B246841DE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9DADC-41CC-456B-AB49-8280300DB5F2}" type="datetimeFigureOut">
              <a:rPr lang="en-US" smtClean="0"/>
              <a:pPr/>
              <a:t>12/22/2011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5813B-0E69-471A-9A2F-3B246841DE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9DADC-41CC-456B-AB49-8280300DB5F2}" type="datetimeFigureOut">
              <a:rPr lang="en-US" smtClean="0"/>
              <a:pPr/>
              <a:t>12/22/2011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5813B-0E69-471A-9A2F-3B246841DE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9DADC-41CC-456B-AB49-8280300DB5F2}" type="datetimeFigureOut">
              <a:rPr lang="en-US" smtClean="0"/>
              <a:pPr/>
              <a:t>12/22/2011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5813B-0E69-471A-9A2F-3B246841DE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39DADC-41CC-456B-AB49-8280300DB5F2}" type="datetimeFigureOut">
              <a:rPr lang="en-US" smtClean="0"/>
              <a:pPr/>
              <a:t>12/22/2011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C5813B-0E69-471A-9A2F-3B246841DEE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 rot="16200000">
            <a:off x="533752" y="1036705"/>
            <a:ext cx="10382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76N.TERT.V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16200000">
            <a:off x="2061015" y="994680"/>
            <a:ext cx="11841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76N.TERT.Ecd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153400" y="1905000"/>
            <a:ext cx="4411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>
                <a:latin typeface="Times New Roman" pitchFamily="18" charset="0"/>
                <a:cs typeface="Times New Roman" pitchFamily="18" charset="0"/>
              </a:rPr>
              <a:t>IgG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229600" y="2895600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>
                <a:latin typeface="Times New Roman" pitchFamily="18" charset="0"/>
                <a:cs typeface="Times New Roman" pitchFamily="18" charset="0"/>
              </a:rPr>
              <a:t>Ecd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antibody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 preferRelativeResize="0"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58237" y="1676400"/>
            <a:ext cx="1592889" cy="1041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 preferRelativeResize="0"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676400"/>
            <a:ext cx="1592889" cy="1041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 preferRelativeResize="0"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58237" y="2768491"/>
            <a:ext cx="1592889" cy="1041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"/>
          <p:cNvPicPr preferRelativeResize="0"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2768491"/>
            <a:ext cx="1592889" cy="1041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1"/>
          <p:cNvGrpSpPr/>
          <p:nvPr/>
        </p:nvGrpSpPr>
        <p:grpSpPr>
          <a:xfrm>
            <a:off x="4655509" y="674644"/>
            <a:ext cx="1592889" cy="3135356"/>
            <a:chOff x="6369033" y="674644"/>
            <a:chExt cx="1592889" cy="3135356"/>
          </a:xfrm>
        </p:grpSpPr>
        <p:sp>
          <p:nvSpPr>
            <p:cNvPr id="18" name="TextBox 17"/>
            <p:cNvSpPr txBox="1"/>
            <p:nvPr/>
          </p:nvSpPr>
          <p:spPr>
            <a:xfrm rot="16200000">
              <a:off x="6652702" y="1069464"/>
              <a:ext cx="106663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Times New Roman" pitchFamily="18" charset="0"/>
                  <a:cs typeface="Times New Roman" pitchFamily="18" charset="0"/>
                </a:rPr>
                <a:t>MEF. </a:t>
              </a:r>
              <a:r>
                <a:rPr lang="en-US" sz="1200" b="1" dirty="0" err="1" smtClean="0">
                  <a:latin typeface="Times New Roman" pitchFamily="18" charset="0"/>
                  <a:cs typeface="Times New Roman" pitchFamily="18" charset="0"/>
                </a:rPr>
                <a:t>Ecd</a:t>
              </a:r>
              <a:r>
                <a:rPr lang="en-US" sz="1200" b="1" dirty="0" smtClean="0">
                  <a:latin typeface="Times New Roman" pitchFamily="18" charset="0"/>
                  <a:cs typeface="Times New Roman" pitchFamily="18" charset="0"/>
                </a:rPr>
                <a:t>+/+</a:t>
              </a:r>
              <a:endParaRPr 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6" name="Picture 2"/>
            <p:cNvPicPr preferRelativeResize="0">
              <a:picLocks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369033" y="1676400"/>
              <a:ext cx="1592889" cy="1041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4"/>
            <p:cNvPicPr preferRelativeResize="0">
              <a:picLocks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369033" y="2768491"/>
              <a:ext cx="1592889" cy="1041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" name="TextBox 22"/>
          <p:cNvSpPr txBox="1"/>
          <p:nvPr/>
        </p:nvSpPr>
        <p:spPr>
          <a:xfrm>
            <a:off x="14723" y="228600"/>
            <a:ext cx="17347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Supplementary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Fig.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8" cstate="print"/>
          <a:srcRect l="24421" t="22396" r="64468" b="17882"/>
          <a:stretch>
            <a:fillRect/>
          </a:stretch>
        </p:blipFill>
        <p:spPr bwMode="auto">
          <a:xfrm>
            <a:off x="609600" y="5410200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6"/>
          <p:cNvPicPr>
            <a:picLocks noChangeAspect="1" noChangeArrowheads="1"/>
          </p:cNvPicPr>
          <p:nvPr/>
        </p:nvPicPr>
        <p:blipFill>
          <a:blip r:embed="rId9" cstate="print"/>
          <a:srcRect l="18898" r="72524"/>
          <a:stretch>
            <a:fillRect/>
          </a:stretch>
        </p:blipFill>
        <p:spPr bwMode="auto">
          <a:xfrm>
            <a:off x="609600" y="6019800"/>
            <a:ext cx="1828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Box 25"/>
          <p:cNvSpPr txBox="1"/>
          <p:nvPr/>
        </p:nvSpPr>
        <p:spPr>
          <a:xfrm>
            <a:off x="2590800" y="6096000"/>
            <a:ext cx="6431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β-</a:t>
            </a:r>
            <a:r>
              <a:rPr lang="en-US" sz="1200" b="1" dirty="0" err="1" smtClean="0">
                <a:latin typeface="Times New Roman" pitchFamily="18" charset="0"/>
                <a:cs typeface="Times New Roman" pitchFamily="18" charset="0"/>
              </a:rPr>
              <a:t>actin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 rot="16200000">
            <a:off x="533751" y="4715233"/>
            <a:ext cx="10382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76N.TERT.V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 rot="16200000">
            <a:off x="1375214" y="4720786"/>
            <a:ext cx="11841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76N.TERT.Ecd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90800" y="5486400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>
                <a:latin typeface="Times New Roman" pitchFamily="18" charset="0"/>
                <a:cs typeface="Times New Roman" pitchFamily="18" charset="0"/>
              </a:rPr>
              <a:t>hEcd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10" cstate="print"/>
          <a:srcRect l="2381" r="14286"/>
          <a:stretch>
            <a:fillRect/>
          </a:stretch>
        </p:blipFill>
        <p:spPr bwMode="auto">
          <a:xfrm>
            <a:off x="5257800" y="54864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11" cstate="print">
            <a:lum bright="20000"/>
          </a:blip>
          <a:srcRect/>
          <a:stretch>
            <a:fillRect/>
          </a:stretch>
        </p:blipFill>
        <p:spPr bwMode="auto">
          <a:xfrm>
            <a:off x="5257800" y="5943600"/>
            <a:ext cx="1905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Box 31"/>
          <p:cNvSpPr txBox="1"/>
          <p:nvPr/>
        </p:nvSpPr>
        <p:spPr>
          <a:xfrm>
            <a:off x="7468597" y="6096000"/>
            <a:ext cx="6431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β-</a:t>
            </a:r>
            <a:r>
              <a:rPr lang="en-US" sz="1200" b="1" dirty="0" err="1" smtClean="0">
                <a:latin typeface="Times New Roman" pitchFamily="18" charset="0"/>
                <a:cs typeface="Times New Roman" pitchFamily="18" charset="0"/>
              </a:rPr>
              <a:t>actin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468597" y="5486400"/>
            <a:ext cx="6078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>
                <a:latin typeface="Times New Roman" pitchFamily="18" charset="0"/>
                <a:cs typeface="Times New Roman" pitchFamily="18" charset="0"/>
              </a:rPr>
              <a:t>mEcd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 rot="16200000">
            <a:off x="4963237" y="4586160"/>
            <a:ext cx="15680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MEF </a:t>
            </a:r>
            <a:r>
              <a:rPr lang="en-US" sz="1200" b="1" dirty="0" err="1" smtClean="0">
                <a:latin typeface="Times New Roman" pitchFamily="18" charset="0"/>
                <a:cs typeface="Times New Roman" pitchFamily="18" charset="0"/>
              </a:rPr>
              <a:t>mEcd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+/+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 rot="16200000">
            <a:off x="6116133" y="4791482"/>
            <a:ext cx="10910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MEF </a:t>
            </a:r>
            <a:r>
              <a:rPr lang="en-US" sz="1200" b="1" dirty="0" err="1" smtClean="0">
                <a:latin typeface="Times New Roman" pitchFamily="18" charset="0"/>
                <a:cs typeface="Times New Roman" pitchFamily="18" charset="0"/>
              </a:rPr>
              <a:t>mEcd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-/-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81400" y="2057400"/>
            <a:ext cx="4411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>
                <a:latin typeface="Times New Roman" pitchFamily="18" charset="0"/>
                <a:cs typeface="Times New Roman" pitchFamily="18" charset="0"/>
              </a:rPr>
              <a:t>IgG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657600" y="3048000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>
                <a:latin typeface="Times New Roman" pitchFamily="18" charset="0"/>
                <a:cs typeface="Times New Roman" pitchFamily="18" charset="0"/>
              </a:rPr>
              <a:t>Ecd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antibody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0" y="1066800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4191000" y="1078468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grpSp>
        <p:nvGrpSpPr>
          <p:cNvPr id="3" name="Group 40"/>
          <p:cNvGrpSpPr/>
          <p:nvPr/>
        </p:nvGrpSpPr>
        <p:grpSpPr>
          <a:xfrm>
            <a:off x="6315796" y="774921"/>
            <a:ext cx="1609004" cy="3035079"/>
            <a:chOff x="4715596" y="774921"/>
            <a:chExt cx="1609004" cy="3035079"/>
          </a:xfrm>
        </p:grpSpPr>
        <p:sp>
          <p:nvSpPr>
            <p:cNvPr id="19" name="TextBox 18"/>
            <p:cNvSpPr txBox="1"/>
            <p:nvPr/>
          </p:nvSpPr>
          <p:spPr>
            <a:xfrm rot="16200000">
              <a:off x="5032408" y="1113635"/>
              <a:ext cx="9544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err="1" smtClean="0">
                  <a:latin typeface="Times New Roman" pitchFamily="18" charset="0"/>
                  <a:cs typeface="Times New Roman" pitchFamily="18" charset="0"/>
                </a:rPr>
                <a:t>MEF.Ecd</a:t>
              </a:r>
              <a:r>
                <a:rPr lang="en-US" sz="1200" b="1" dirty="0" smtClean="0">
                  <a:latin typeface="Times New Roman" pitchFamily="18" charset="0"/>
                  <a:cs typeface="Times New Roman" pitchFamily="18" charset="0"/>
                </a:rPr>
                <a:t>-/-</a:t>
              </a:r>
              <a:endParaRPr 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7" name="Picture 3"/>
            <p:cNvPicPr preferRelativeResize="0">
              <a:picLocks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4715596" y="1676400"/>
              <a:ext cx="1592889" cy="1041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" name="Picture 5"/>
            <p:cNvPicPr preferRelativeResize="0">
              <a:picLocks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4731711" y="2768491"/>
              <a:ext cx="1592889" cy="1041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3" name="TextBox 42"/>
          <p:cNvSpPr txBox="1"/>
          <p:nvPr/>
        </p:nvSpPr>
        <p:spPr>
          <a:xfrm>
            <a:off x="228600" y="473606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4191000" y="473606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968276"/>
            <a:ext cx="8305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/>
              <a:t>Supplementary </a:t>
            </a:r>
            <a:r>
              <a:rPr lang="en-US" b="1" dirty="0" smtClean="0"/>
              <a:t>Fig.1</a:t>
            </a:r>
            <a:r>
              <a:rPr lang="en-US" dirty="0" smtClean="0"/>
              <a:t>  </a:t>
            </a:r>
            <a:r>
              <a:rPr lang="en-US" dirty="0" smtClean="0"/>
              <a:t>Characterization of </a:t>
            </a:r>
            <a:r>
              <a:rPr lang="en-US" dirty="0" err="1" smtClean="0"/>
              <a:t>Ecd</a:t>
            </a:r>
            <a:r>
              <a:rPr lang="en-US" dirty="0" smtClean="0"/>
              <a:t> antibody specificity for IHC staining. (A). 76NTERT cells expressing either vector (76NTERT.V) or </a:t>
            </a:r>
            <a:r>
              <a:rPr lang="en-US" dirty="0" err="1" smtClean="0"/>
              <a:t>Ecd</a:t>
            </a:r>
            <a:r>
              <a:rPr lang="en-US" dirty="0" smtClean="0"/>
              <a:t> (76NTERT.Ecd) were analyzed by IHC staining using either mouse </a:t>
            </a:r>
            <a:r>
              <a:rPr lang="en-US" dirty="0" err="1" smtClean="0"/>
              <a:t>IgG</a:t>
            </a:r>
            <a:r>
              <a:rPr lang="en-US" dirty="0" smtClean="0"/>
              <a:t> (as control) or anti-</a:t>
            </a:r>
            <a:r>
              <a:rPr lang="en-US" dirty="0" err="1" smtClean="0"/>
              <a:t>Ecd</a:t>
            </a:r>
            <a:r>
              <a:rPr lang="en-US" dirty="0" smtClean="0"/>
              <a:t> antibodies (B) Western blot analysis of cells used in Fig. A (C). IHC staining of mouse embryonic fibroblasts expressing wild type </a:t>
            </a:r>
            <a:r>
              <a:rPr lang="en-US" dirty="0" err="1" smtClean="0"/>
              <a:t>Ecd</a:t>
            </a:r>
            <a:r>
              <a:rPr lang="en-US" dirty="0" smtClean="0"/>
              <a:t> (</a:t>
            </a:r>
            <a:r>
              <a:rPr lang="en-US" dirty="0" err="1" smtClean="0"/>
              <a:t>Ecd</a:t>
            </a:r>
            <a:r>
              <a:rPr lang="en-US" dirty="0" smtClean="0"/>
              <a:t>+/+) or </a:t>
            </a:r>
            <a:r>
              <a:rPr lang="en-US" dirty="0" err="1" smtClean="0"/>
              <a:t>cre</a:t>
            </a:r>
            <a:r>
              <a:rPr lang="en-US" dirty="0" smtClean="0"/>
              <a:t>-adenovirus infected MEFs where </a:t>
            </a:r>
            <a:r>
              <a:rPr lang="en-US" dirty="0" err="1" smtClean="0"/>
              <a:t>Ecd</a:t>
            </a:r>
            <a:r>
              <a:rPr lang="en-US" dirty="0" smtClean="0"/>
              <a:t> was deleted (</a:t>
            </a:r>
            <a:r>
              <a:rPr lang="en-US" dirty="0" err="1" smtClean="0"/>
              <a:t>Ecd</a:t>
            </a:r>
            <a:r>
              <a:rPr lang="en-US" dirty="0" smtClean="0"/>
              <a:t>-/-). Mouse </a:t>
            </a:r>
            <a:r>
              <a:rPr lang="en-US" dirty="0" err="1" smtClean="0"/>
              <a:t>IgG</a:t>
            </a:r>
            <a:r>
              <a:rPr lang="en-US" dirty="0" smtClean="0"/>
              <a:t> was used as negative control. (D) Western blotting of cells used in Figure C.  </a:t>
            </a:r>
          </a:p>
          <a:p>
            <a:pPr algn="just"/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137</Words>
  <Application>Microsoft Office PowerPoint</Application>
  <PresentationFormat>On-screen Show (4:3)</PresentationFormat>
  <Paragraphs>24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UNMC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sameer</dc:creator>
  <cp:lastModifiedBy>sameer</cp:lastModifiedBy>
  <cp:revision>4</cp:revision>
  <dcterms:created xsi:type="dcterms:W3CDTF">2011-11-30T19:15:33Z</dcterms:created>
  <dcterms:modified xsi:type="dcterms:W3CDTF">2011-12-22T18:32:33Z</dcterms:modified>
</cp:coreProperties>
</file>