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020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9040FE-6063-49F2-96BD-9E677979C54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2F90E-20F3-4C9E-B0FB-68CD68F209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13" Type="http://schemas.openxmlformats.org/officeDocument/2006/relationships/image" Target="../media/image11.tiff"/><Relationship Id="rId3" Type="http://schemas.openxmlformats.org/officeDocument/2006/relationships/oleObject" Target="../embeddings/oleObject1.bin"/><Relationship Id="rId7" Type="http://schemas.openxmlformats.org/officeDocument/2006/relationships/image" Target="../media/image5.tiff"/><Relationship Id="rId12" Type="http://schemas.openxmlformats.org/officeDocument/2006/relationships/image" Target="../media/image10.tif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tiff"/><Relationship Id="rId11" Type="http://schemas.openxmlformats.org/officeDocument/2006/relationships/image" Target="../media/image9.tiff"/><Relationship Id="rId5" Type="http://schemas.openxmlformats.org/officeDocument/2006/relationships/image" Target="../media/image3.tiff"/><Relationship Id="rId15" Type="http://schemas.openxmlformats.org/officeDocument/2006/relationships/image" Target="../media/image13.tiff"/><Relationship Id="rId10" Type="http://schemas.openxmlformats.org/officeDocument/2006/relationships/image" Target="../media/image8.tiff"/><Relationship Id="rId4" Type="http://schemas.openxmlformats.org/officeDocument/2006/relationships/image" Target="../media/image2.tiff"/><Relationship Id="rId9" Type="http://schemas.openxmlformats.org/officeDocument/2006/relationships/image" Target="../media/image7.tiff"/><Relationship Id="rId14" Type="http://schemas.openxmlformats.org/officeDocument/2006/relationships/image" Target="../media/image1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5" name="Object 22"/>
          <p:cNvGraphicFramePr>
            <a:graphicFrameLocks noChangeAspect="1"/>
          </p:cNvGraphicFramePr>
          <p:nvPr/>
        </p:nvGraphicFramePr>
        <p:xfrm>
          <a:off x="723900" y="2482850"/>
          <a:ext cx="2400300" cy="1743075"/>
        </p:xfrm>
        <a:graphic>
          <a:graphicData uri="http://schemas.openxmlformats.org/presentationml/2006/ole">
            <p:oleObj spid="_x0000_s26625" name="Prism 5" r:id="rId3" imgW="3666600" imgH="2660760" progId="Prism5.Document">
              <p:embed/>
            </p:oleObj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304800"/>
            <a:ext cx="2286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Supplemental Figure </a:t>
            </a:r>
            <a:r>
              <a:rPr lang="en-US" sz="1400" b="1" noProof="0" dirty="0" smtClean="0">
                <a:latin typeface="+mj-lt"/>
                <a:ea typeface="+mj-ea"/>
                <a:cs typeface="+mj-cs"/>
              </a:rPr>
              <a:t>1</a:t>
            </a: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5" name="TextBox 17"/>
          <p:cNvSpPr txBox="1">
            <a:spLocks noChangeArrowheads="1"/>
          </p:cNvSpPr>
          <p:nvPr/>
        </p:nvSpPr>
        <p:spPr bwMode="auto">
          <a:xfrm>
            <a:off x="584907" y="1030224"/>
            <a:ext cx="3127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400" b="1" dirty="0"/>
              <a:t>A</a:t>
            </a:r>
          </a:p>
        </p:txBody>
      </p:sp>
      <p:sp>
        <p:nvSpPr>
          <p:cNvPr id="46" name="TextBox 18"/>
          <p:cNvSpPr txBox="1">
            <a:spLocks noChangeArrowheads="1"/>
          </p:cNvSpPr>
          <p:nvPr/>
        </p:nvSpPr>
        <p:spPr bwMode="auto">
          <a:xfrm>
            <a:off x="585216" y="2330450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1" dirty="0"/>
              <a:t>B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1295832" y="934107"/>
            <a:ext cx="1675968" cy="1199327"/>
            <a:chOff x="1330183" y="3623090"/>
            <a:chExt cx="1909352" cy="1330067"/>
          </a:xfrm>
        </p:grpSpPr>
        <p:grpSp>
          <p:nvGrpSpPr>
            <p:cNvPr id="52" name="Group 51"/>
            <p:cNvGrpSpPr/>
            <p:nvPr/>
          </p:nvGrpSpPr>
          <p:grpSpPr>
            <a:xfrm>
              <a:off x="1330183" y="4190999"/>
              <a:ext cx="1909352" cy="507310"/>
              <a:chOff x="762000" y="1142999"/>
              <a:chExt cx="1909352" cy="507310"/>
            </a:xfrm>
          </p:grpSpPr>
          <p:pic>
            <p:nvPicPr>
              <p:cNvPr id="53" name="Picture 52" descr="Actin in Hs-578t with LG andor Hy (201203--6 ACTIN).tif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762000" y="1380744"/>
                <a:ext cx="1325880" cy="26956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54" name="Picture 53" descr="POX in TK10 and Hs-578t with LG andor Hy.tif"/>
              <p:cNvPicPr>
                <a:picLocks noChangeAspect="1"/>
              </p:cNvPicPr>
              <p:nvPr/>
            </p:nvPicPr>
            <p:blipFill>
              <a:blip r:embed="rId5" cstate="print">
                <a:lum bright="10000"/>
              </a:blip>
              <a:srcRect l="2424" t="34647" r="51490" b="29228"/>
              <a:stretch>
                <a:fillRect/>
              </a:stretch>
            </p:blipFill>
            <p:spPr>
              <a:xfrm>
                <a:off x="762005" y="1143012"/>
                <a:ext cx="1327274" cy="235523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55" name="TextBox 54"/>
              <p:cNvSpPr txBox="1"/>
              <p:nvPr/>
            </p:nvSpPr>
            <p:spPr>
              <a:xfrm>
                <a:off x="2039112" y="1142999"/>
                <a:ext cx="467880" cy="2730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/>
                  <a:t>POX</a:t>
                </a:r>
                <a:endParaRPr lang="en-US" sz="1000" b="1" dirty="0"/>
              </a:p>
            </p:txBody>
          </p:sp>
          <p:sp>
            <p:nvSpPr>
              <p:cNvPr id="56" name="Text Box 47"/>
              <p:cNvSpPr txBox="1">
                <a:spLocks noChangeArrowheads="1"/>
              </p:cNvSpPr>
              <p:nvPr/>
            </p:nvSpPr>
            <p:spPr bwMode="auto">
              <a:xfrm>
                <a:off x="2039112" y="1371599"/>
                <a:ext cx="632240" cy="2730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l-GR" sz="1000" b="1" dirty="0">
                    <a:cs typeface="Arial" charset="0"/>
                  </a:rPr>
                  <a:t>β</a:t>
                </a:r>
                <a:r>
                  <a:rPr lang="en-US" sz="1000" b="1" dirty="0">
                    <a:cs typeface="Arial" charset="0"/>
                  </a:rPr>
                  <a:t>-</a:t>
                </a:r>
                <a:r>
                  <a:rPr lang="en-US" sz="1000" b="1" dirty="0" err="1"/>
                  <a:t>actin</a:t>
                </a:r>
                <a:endParaRPr lang="en-US" sz="1000" b="1" dirty="0"/>
              </a:p>
            </p:txBody>
          </p:sp>
        </p:grpSp>
        <p:sp>
          <p:nvSpPr>
            <p:cNvPr id="57" name="Text Box 47"/>
            <p:cNvSpPr txBox="1">
              <a:spLocks noChangeArrowheads="1"/>
            </p:cNvSpPr>
            <p:nvPr/>
          </p:nvSpPr>
          <p:spPr bwMode="auto">
            <a:xfrm>
              <a:off x="1688059" y="4676158"/>
              <a:ext cx="817853" cy="2769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cs typeface="Arial" charset="0"/>
                </a:rPr>
                <a:t>TK10 cells</a:t>
              </a:r>
              <a:endParaRPr lang="en-US" sz="1000" b="1" dirty="0"/>
            </a:p>
          </p:txBody>
        </p:sp>
        <p:grpSp>
          <p:nvGrpSpPr>
            <p:cNvPr id="59" name="Group 48"/>
            <p:cNvGrpSpPr>
              <a:grpSpLocks/>
            </p:cNvGrpSpPr>
            <p:nvPr/>
          </p:nvGrpSpPr>
          <p:grpSpPr bwMode="auto">
            <a:xfrm>
              <a:off x="1410759" y="3623090"/>
              <a:ext cx="1283715" cy="643909"/>
              <a:chOff x="4068" y="1349"/>
              <a:chExt cx="1263" cy="1076"/>
            </a:xfrm>
          </p:grpSpPr>
          <p:sp>
            <p:nvSpPr>
              <p:cNvPr id="64" name="Text Box 44"/>
              <p:cNvSpPr txBox="1">
                <a:spLocks noChangeArrowheads="1"/>
              </p:cNvSpPr>
              <p:nvPr/>
            </p:nvSpPr>
            <p:spPr bwMode="auto">
              <a:xfrm rot="18216765">
                <a:off x="3668" y="1749"/>
                <a:ext cx="1076" cy="27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 dirty="0" smtClean="0"/>
                  <a:t>Control</a:t>
                </a:r>
                <a:endParaRPr lang="en-US" sz="1000" b="1" dirty="0"/>
              </a:p>
            </p:txBody>
          </p:sp>
          <p:sp>
            <p:nvSpPr>
              <p:cNvPr id="65" name="Text Box 45"/>
              <p:cNvSpPr txBox="1">
                <a:spLocks noChangeArrowheads="1"/>
              </p:cNvSpPr>
              <p:nvPr/>
            </p:nvSpPr>
            <p:spPr bwMode="auto">
              <a:xfrm rot="18216765">
                <a:off x="4559" y="1904"/>
                <a:ext cx="544" cy="24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 dirty="0" err="1"/>
                  <a:t>Hy</a:t>
                </a:r>
                <a:endParaRPr lang="en-US" sz="1000" b="1" dirty="0"/>
              </a:p>
            </p:txBody>
          </p:sp>
          <p:sp>
            <p:nvSpPr>
              <p:cNvPr id="66" name="Text Box 46"/>
              <p:cNvSpPr txBox="1">
                <a:spLocks noChangeArrowheads="1"/>
              </p:cNvSpPr>
              <p:nvPr/>
            </p:nvSpPr>
            <p:spPr bwMode="auto">
              <a:xfrm rot="18216765">
                <a:off x="4224" y="1908"/>
                <a:ext cx="536" cy="24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 dirty="0"/>
                  <a:t>LG</a:t>
                </a:r>
              </a:p>
            </p:txBody>
          </p:sp>
          <p:sp>
            <p:nvSpPr>
              <p:cNvPr id="67" name="Text Box 47"/>
              <p:cNvSpPr txBox="1">
                <a:spLocks noChangeArrowheads="1"/>
              </p:cNvSpPr>
              <p:nvPr/>
            </p:nvSpPr>
            <p:spPr bwMode="auto">
              <a:xfrm rot="18216765">
                <a:off x="4770" y="1853"/>
                <a:ext cx="879" cy="24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 dirty="0" err="1"/>
                  <a:t>Hy+LG</a:t>
                </a:r>
                <a:endParaRPr lang="en-US" sz="1000" b="1" dirty="0"/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3048000" y="950978"/>
            <a:ext cx="1701093" cy="1160620"/>
            <a:chOff x="3733800" y="3682335"/>
            <a:chExt cx="1902677" cy="1206693"/>
          </a:xfrm>
        </p:grpSpPr>
        <p:grpSp>
          <p:nvGrpSpPr>
            <p:cNvPr id="47" name="Group 46"/>
            <p:cNvGrpSpPr/>
            <p:nvPr/>
          </p:nvGrpSpPr>
          <p:grpSpPr>
            <a:xfrm>
              <a:off x="3733800" y="4187953"/>
              <a:ext cx="1902677" cy="484595"/>
              <a:chOff x="2514600" y="1143001"/>
              <a:chExt cx="1902677" cy="484595"/>
            </a:xfrm>
          </p:grpSpPr>
          <p:pic>
            <p:nvPicPr>
              <p:cNvPr id="48" name="Picture 47" descr="Actin in TK10 with LG andor Hy.tif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2514600" y="1363845"/>
                <a:ext cx="1227311" cy="256879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49" name="Picture 48" descr="POX in TK10 with LG andor Hy.tif"/>
              <p:cNvPicPr>
                <a:picLocks noChangeAspect="1"/>
              </p:cNvPicPr>
              <p:nvPr/>
            </p:nvPicPr>
            <p:blipFill>
              <a:blip r:embed="rId7" cstate="print">
                <a:lum bright="20000"/>
              </a:blip>
              <a:stretch>
                <a:fillRect/>
              </a:stretch>
            </p:blipFill>
            <p:spPr>
              <a:xfrm>
                <a:off x="2514611" y="1143002"/>
                <a:ext cx="1226929" cy="21866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50" name="TextBox 49"/>
              <p:cNvSpPr txBox="1"/>
              <p:nvPr/>
            </p:nvSpPr>
            <p:spPr>
              <a:xfrm>
                <a:off x="3796553" y="1143001"/>
                <a:ext cx="459358" cy="255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/>
                  <a:t>POX</a:t>
                </a:r>
                <a:endParaRPr lang="en-US" sz="1000" b="1" dirty="0"/>
              </a:p>
            </p:txBody>
          </p:sp>
          <p:sp>
            <p:nvSpPr>
              <p:cNvPr id="51" name="Text Box 47"/>
              <p:cNvSpPr txBox="1">
                <a:spLocks noChangeArrowheads="1"/>
              </p:cNvSpPr>
              <p:nvPr/>
            </p:nvSpPr>
            <p:spPr bwMode="auto">
              <a:xfrm>
                <a:off x="3796553" y="1371601"/>
                <a:ext cx="620724" cy="25599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l-GR" sz="1000" b="1" dirty="0">
                    <a:cs typeface="Arial" charset="0"/>
                  </a:rPr>
                  <a:t>β</a:t>
                </a:r>
                <a:r>
                  <a:rPr lang="en-US" sz="1000" b="1" dirty="0">
                    <a:cs typeface="Arial" charset="0"/>
                  </a:rPr>
                  <a:t>-</a:t>
                </a:r>
                <a:r>
                  <a:rPr lang="en-US" sz="1000" b="1" dirty="0" err="1"/>
                  <a:t>actin</a:t>
                </a:r>
                <a:endParaRPr lang="en-US" sz="1000" b="1" dirty="0"/>
              </a:p>
            </p:txBody>
          </p:sp>
        </p:grpSp>
        <p:sp>
          <p:nvSpPr>
            <p:cNvPr id="58" name="Text Box 47"/>
            <p:cNvSpPr txBox="1">
              <a:spLocks noChangeArrowheads="1"/>
            </p:cNvSpPr>
            <p:nvPr/>
          </p:nvSpPr>
          <p:spPr bwMode="auto">
            <a:xfrm>
              <a:off x="3904260" y="4633033"/>
              <a:ext cx="1024140" cy="25599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cs typeface="Arial" charset="0"/>
                </a:rPr>
                <a:t>Hs-578-T cells</a:t>
              </a:r>
              <a:endParaRPr lang="en-US" sz="1000" b="1" dirty="0"/>
            </a:p>
          </p:txBody>
        </p:sp>
        <p:grpSp>
          <p:nvGrpSpPr>
            <p:cNvPr id="68" name="Group 48"/>
            <p:cNvGrpSpPr>
              <a:grpSpLocks/>
            </p:cNvGrpSpPr>
            <p:nvPr/>
          </p:nvGrpSpPr>
          <p:grpSpPr bwMode="auto">
            <a:xfrm>
              <a:off x="3770864" y="3682335"/>
              <a:ext cx="1249157" cy="603815"/>
              <a:chOff x="4018" y="1448"/>
              <a:chExt cx="1229" cy="1009"/>
            </a:xfrm>
          </p:grpSpPr>
          <p:sp>
            <p:nvSpPr>
              <p:cNvPr id="69" name="Text Box 44"/>
              <p:cNvSpPr txBox="1">
                <a:spLocks noChangeArrowheads="1"/>
              </p:cNvSpPr>
              <p:nvPr/>
            </p:nvSpPr>
            <p:spPr bwMode="auto">
              <a:xfrm rot="18216765">
                <a:off x="3649" y="1817"/>
                <a:ext cx="1009" cy="27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 dirty="0" smtClean="0"/>
                  <a:t>Control</a:t>
                </a:r>
                <a:endParaRPr lang="en-US" sz="1000" b="1" dirty="0"/>
              </a:p>
            </p:txBody>
          </p:sp>
          <p:sp>
            <p:nvSpPr>
              <p:cNvPr id="70" name="Text Box 45"/>
              <p:cNvSpPr txBox="1">
                <a:spLocks noChangeArrowheads="1"/>
              </p:cNvSpPr>
              <p:nvPr/>
            </p:nvSpPr>
            <p:spPr bwMode="auto">
              <a:xfrm rot="18216765">
                <a:off x="4499" y="1904"/>
                <a:ext cx="544" cy="24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 dirty="0" err="1"/>
                  <a:t>Hy</a:t>
                </a:r>
                <a:endParaRPr lang="en-US" sz="1000" b="1" dirty="0"/>
              </a:p>
            </p:txBody>
          </p:sp>
          <p:sp>
            <p:nvSpPr>
              <p:cNvPr id="71" name="Text Box 46"/>
              <p:cNvSpPr txBox="1">
                <a:spLocks noChangeArrowheads="1"/>
              </p:cNvSpPr>
              <p:nvPr/>
            </p:nvSpPr>
            <p:spPr bwMode="auto">
              <a:xfrm rot="18216765">
                <a:off x="4224" y="1908"/>
                <a:ext cx="536" cy="24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 dirty="0"/>
                  <a:t>LG</a:t>
                </a:r>
              </a:p>
            </p:txBody>
          </p:sp>
          <p:sp>
            <p:nvSpPr>
              <p:cNvPr id="72" name="Text Box 47"/>
              <p:cNvSpPr txBox="1">
                <a:spLocks noChangeArrowheads="1"/>
              </p:cNvSpPr>
              <p:nvPr/>
            </p:nvSpPr>
            <p:spPr bwMode="auto">
              <a:xfrm rot="18216765">
                <a:off x="4686" y="1853"/>
                <a:ext cx="879" cy="24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 dirty="0" err="1"/>
                  <a:t>Hy+LG</a:t>
                </a:r>
                <a:endParaRPr lang="en-US" sz="1000" b="1" dirty="0"/>
              </a:p>
            </p:txBody>
          </p:sp>
        </p:grpSp>
      </p:grpSp>
      <p:grpSp>
        <p:nvGrpSpPr>
          <p:cNvPr id="79" name="Group 78"/>
          <p:cNvGrpSpPr/>
          <p:nvPr/>
        </p:nvGrpSpPr>
        <p:grpSpPr>
          <a:xfrm>
            <a:off x="3429000" y="2304288"/>
            <a:ext cx="2955852" cy="1886712"/>
            <a:chOff x="3429000" y="2380488"/>
            <a:chExt cx="2955852" cy="1734312"/>
          </a:xfrm>
        </p:grpSpPr>
        <p:grpSp>
          <p:nvGrpSpPr>
            <p:cNvPr id="94" name="Group 93"/>
            <p:cNvGrpSpPr/>
            <p:nvPr/>
          </p:nvGrpSpPr>
          <p:grpSpPr>
            <a:xfrm>
              <a:off x="3429000" y="2380488"/>
              <a:ext cx="2955852" cy="1734312"/>
              <a:chOff x="2770631" y="4133088"/>
              <a:chExt cx="2955852" cy="1734312"/>
            </a:xfrm>
          </p:grpSpPr>
          <p:grpSp>
            <p:nvGrpSpPr>
              <p:cNvPr id="11" name="Group 49"/>
              <p:cNvGrpSpPr>
                <a:grpSpLocks/>
              </p:cNvGrpSpPr>
              <p:nvPr/>
            </p:nvGrpSpPr>
            <p:grpSpPr bwMode="auto">
              <a:xfrm>
                <a:off x="2939991" y="4133088"/>
                <a:ext cx="814163" cy="801806"/>
                <a:chOff x="918" y="2041"/>
                <a:chExt cx="995" cy="744"/>
              </a:xfrm>
            </p:grpSpPr>
            <p:sp>
              <p:nvSpPr>
                <p:cNvPr id="18" name="Text Box 33"/>
                <p:cNvSpPr txBox="1">
                  <a:spLocks noChangeArrowheads="1"/>
                </p:cNvSpPr>
                <p:nvPr/>
              </p:nvSpPr>
              <p:spPr bwMode="auto">
                <a:xfrm rot="18534688">
                  <a:off x="697" y="2292"/>
                  <a:ext cx="705" cy="2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l"/>
                  <a:r>
                    <a:rPr lang="en-US" sz="800" b="1" dirty="0" err="1">
                      <a:latin typeface="Arial" pitchFamily="34" charset="0"/>
                      <a:cs typeface="Arial" pitchFamily="34" charset="0"/>
                    </a:rPr>
                    <a:t>Normoxia</a:t>
                  </a:r>
                  <a:endParaRPr lang="el-GR" sz="8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" name="Text Box 34"/>
                <p:cNvSpPr txBox="1">
                  <a:spLocks noChangeArrowheads="1"/>
                </p:cNvSpPr>
                <p:nvPr/>
              </p:nvSpPr>
              <p:spPr bwMode="auto">
                <a:xfrm rot="18515416">
                  <a:off x="1072" y="2313"/>
                  <a:ext cx="681" cy="2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l"/>
                  <a:r>
                    <a:rPr lang="en-US" sz="800" b="1" dirty="0">
                      <a:latin typeface="Arial" pitchFamily="34" charset="0"/>
                      <a:cs typeface="Arial" pitchFamily="34" charset="0"/>
                    </a:rPr>
                    <a:t>Hypoxia</a:t>
                  </a:r>
                  <a:endParaRPr lang="el-GR" sz="8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" name="Text Box 35"/>
                <p:cNvSpPr txBox="1">
                  <a:spLocks noChangeArrowheads="1"/>
                </p:cNvSpPr>
                <p:nvPr/>
              </p:nvSpPr>
              <p:spPr bwMode="auto">
                <a:xfrm rot="18328520">
                  <a:off x="1418" y="2273"/>
                  <a:ext cx="728" cy="2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l"/>
                  <a:r>
                    <a:rPr lang="en-US" sz="800" b="1" dirty="0" err="1" smtClean="0">
                      <a:latin typeface="Arial" pitchFamily="34" charset="0"/>
                      <a:cs typeface="Arial" pitchFamily="34" charset="0"/>
                    </a:rPr>
                    <a:t>Hy+Com</a:t>
                  </a:r>
                  <a:r>
                    <a:rPr lang="en-US" sz="800" b="1" dirty="0" smtClean="0"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800" b="1" dirty="0">
                      <a:latin typeface="Arial" pitchFamily="34" charset="0"/>
                      <a:cs typeface="Arial" pitchFamily="34" charset="0"/>
                    </a:rPr>
                    <a:t>C</a:t>
                  </a:r>
                  <a:endParaRPr lang="el-GR" sz="8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9" name="Group 88"/>
              <p:cNvGrpSpPr/>
              <p:nvPr/>
            </p:nvGrpSpPr>
            <p:grpSpPr>
              <a:xfrm>
                <a:off x="3721608" y="4800600"/>
                <a:ext cx="2004875" cy="1066800"/>
                <a:chOff x="3721608" y="4800600"/>
                <a:chExt cx="2004875" cy="1066800"/>
              </a:xfrm>
            </p:grpSpPr>
            <p:pic>
              <p:nvPicPr>
                <p:cNvPr id="87" name="Picture 86" descr="POX in HS-578t with ComC (20110105(07)_Myc).tif"/>
                <p:cNvPicPr>
                  <a:picLocks noChangeAspect="1"/>
                </p:cNvPicPr>
                <p:nvPr/>
              </p:nvPicPr>
              <p:blipFill>
                <a:blip r:embed="rId8" cstate="print">
                  <a:lum bright="10000"/>
                </a:blip>
                <a:stretch>
                  <a:fillRect/>
                </a:stretch>
              </p:blipFill>
              <p:spPr>
                <a:xfrm>
                  <a:off x="3721608" y="4818888"/>
                  <a:ext cx="914400" cy="22860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grpSp>
              <p:nvGrpSpPr>
                <p:cNvPr id="82" name="Group 81"/>
                <p:cNvGrpSpPr/>
                <p:nvPr/>
              </p:nvGrpSpPr>
              <p:grpSpPr>
                <a:xfrm>
                  <a:off x="3722317" y="4800600"/>
                  <a:ext cx="2004166" cy="1066800"/>
                  <a:chOff x="3722317" y="4800600"/>
                  <a:chExt cx="2004166" cy="1066800"/>
                </a:xfrm>
              </p:grpSpPr>
              <p:grpSp>
                <p:nvGrpSpPr>
                  <p:cNvPr id="81" name="Group 80"/>
                  <p:cNvGrpSpPr/>
                  <p:nvPr/>
                </p:nvGrpSpPr>
                <p:grpSpPr>
                  <a:xfrm>
                    <a:off x="4572000" y="4800600"/>
                    <a:ext cx="1154483" cy="855821"/>
                    <a:chOff x="4572000" y="4800600"/>
                    <a:chExt cx="1154483" cy="855821"/>
                  </a:xfrm>
                </p:grpSpPr>
                <p:sp>
                  <p:nvSpPr>
                    <p:cNvPr id="29" name="Text Box 2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572000" y="5212080"/>
                      <a:ext cx="562975" cy="24622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pPr algn="l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AMPK</a:t>
                      </a:r>
                      <a:endParaRPr lang="el-GR" sz="1000" b="1" dirty="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75" name="Text Box 2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572000" y="5029200"/>
                      <a:ext cx="1154483" cy="24622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pPr algn="l"/>
                      <a:r>
                        <a:rPr lang="en-US" sz="1000" b="1" dirty="0" err="1" smtClean="0">
                          <a:latin typeface="Arial" pitchFamily="34" charset="0"/>
                          <a:cs typeface="Arial" pitchFamily="34" charset="0"/>
                        </a:rPr>
                        <a:t>Phospho</a:t>
                      </a:r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-AMPK</a:t>
                      </a:r>
                      <a:endParaRPr lang="el-GR" sz="1000" b="1" dirty="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76" name="Text Box 2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576947" y="5410200"/>
                      <a:ext cx="604653" cy="24622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pPr algn="l"/>
                      <a:r>
                        <a:rPr lang="el-GR" sz="1000" b="1" dirty="0" smtClean="0">
                          <a:latin typeface="Arial" pitchFamily="34" charset="0"/>
                          <a:cs typeface="Arial" pitchFamily="34" charset="0"/>
                        </a:rPr>
                        <a:t>β</a:t>
                      </a:r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sz="1000" b="1" dirty="0" err="1" smtClean="0">
                          <a:latin typeface="Arial" pitchFamily="34" charset="0"/>
                          <a:cs typeface="Arial" pitchFamily="34" charset="0"/>
                        </a:rPr>
                        <a:t>actin</a:t>
                      </a:r>
                      <a:endParaRPr lang="el-GR" sz="1000" b="1" dirty="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77" name="Text Box 2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575230" y="4800600"/>
                      <a:ext cx="453970" cy="24622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pPr algn="l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POX</a:t>
                      </a:r>
                      <a:endParaRPr lang="el-GR" sz="1000" b="1" dirty="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80" name="Group 79"/>
                  <p:cNvGrpSpPr/>
                  <p:nvPr/>
                </p:nvGrpSpPr>
                <p:grpSpPr>
                  <a:xfrm>
                    <a:off x="3722317" y="5056349"/>
                    <a:ext cx="915635" cy="811051"/>
                    <a:chOff x="3722317" y="5056349"/>
                    <a:chExt cx="915635" cy="811051"/>
                  </a:xfrm>
                </p:grpSpPr>
                <p:pic>
                  <p:nvPicPr>
                    <p:cNvPr id="62" name="Picture 61" descr="AMPK in Hs-578t (20110225_Myc).tif"/>
                    <p:cNvPicPr>
                      <a:picLocks noChangeAspect="1"/>
                    </p:cNvPicPr>
                    <p:nvPr/>
                  </p:nvPicPr>
                  <p:blipFill>
                    <a:blip r:embed="rId9" cstate="print"/>
                    <a:srcRect t="5556" b="5555"/>
                    <a:stretch>
                      <a:fillRect/>
                    </a:stretch>
                  </p:blipFill>
                  <p:spPr>
                    <a:xfrm>
                      <a:off x="3722317" y="5230368"/>
                      <a:ext cx="914400" cy="202263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</p:pic>
                <p:sp>
                  <p:nvSpPr>
                    <p:cNvPr id="78" name="Text Box 4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722317" y="5621179"/>
                      <a:ext cx="915635" cy="246221"/>
                    </a:xfrm>
                    <a:prstGeom prst="rect">
                      <a:avLst/>
                    </a:prstGeom>
                    <a:noFill/>
                    <a:ln w="9525" algn="ctr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000" b="1" dirty="0" smtClean="0">
                          <a:cs typeface="Arial" charset="0"/>
                        </a:rPr>
                        <a:t>Hs-578-T cells</a:t>
                      </a:r>
                      <a:endParaRPr lang="en-US" sz="1000" b="1" dirty="0"/>
                    </a:p>
                  </p:txBody>
                </p:sp>
                <p:pic>
                  <p:nvPicPr>
                    <p:cNvPr id="61" name="Picture 60" descr="Phospho-AMPK and AMPK in Hs-578t (20110225_Myc).tif"/>
                    <p:cNvPicPr>
                      <a:picLocks noChangeAspect="1"/>
                    </p:cNvPicPr>
                    <p:nvPr/>
                  </p:nvPicPr>
                  <p:blipFill>
                    <a:blip r:embed="rId10" cstate="print"/>
                    <a:stretch>
                      <a:fillRect/>
                    </a:stretch>
                  </p:blipFill>
                  <p:spPr>
                    <a:xfrm>
                      <a:off x="3722317" y="5056349"/>
                      <a:ext cx="914400" cy="182013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</p:pic>
              </p:grpSp>
            </p:grpSp>
          </p:grpSp>
          <p:grpSp>
            <p:nvGrpSpPr>
              <p:cNvPr id="88" name="Group 87"/>
              <p:cNvGrpSpPr/>
              <p:nvPr/>
            </p:nvGrpSpPr>
            <p:grpSpPr>
              <a:xfrm>
                <a:off x="2770631" y="4828032"/>
                <a:ext cx="886969" cy="1036155"/>
                <a:chOff x="2770631" y="4828032"/>
                <a:chExt cx="886969" cy="1036155"/>
              </a:xfrm>
            </p:grpSpPr>
            <p:pic>
              <p:nvPicPr>
                <p:cNvPr id="86" name="Picture 85" descr="POX in TK10 with ComC (20110105(07)_Myc).tif"/>
                <p:cNvPicPr>
                  <a:picLocks noChangeAspect="1"/>
                </p:cNvPicPr>
                <p:nvPr/>
              </p:nvPicPr>
              <p:blipFill>
                <a:blip r:embed="rId11" cstate="print">
                  <a:lum bright="-10000"/>
                </a:blip>
                <a:srcRect t="8333" b="8333"/>
                <a:stretch>
                  <a:fillRect/>
                </a:stretch>
              </p:blipFill>
              <p:spPr>
                <a:xfrm>
                  <a:off x="2770632" y="4828032"/>
                  <a:ext cx="886968" cy="216333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grpSp>
              <p:nvGrpSpPr>
                <p:cNvPr id="85" name="Group 84"/>
                <p:cNvGrpSpPr/>
                <p:nvPr/>
              </p:nvGrpSpPr>
              <p:grpSpPr>
                <a:xfrm>
                  <a:off x="2770631" y="5047488"/>
                  <a:ext cx="886969" cy="816699"/>
                  <a:chOff x="2770631" y="5056632"/>
                  <a:chExt cx="886969" cy="816699"/>
                </a:xfrm>
              </p:grpSpPr>
              <p:grpSp>
                <p:nvGrpSpPr>
                  <p:cNvPr id="83" name="Group 82"/>
                  <p:cNvGrpSpPr/>
                  <p:nvPr/>
                </p:nvGrpSpPr>
                <p:grpSpPr>
                  <a:xfrm>
                    <a:off x="2770631" y="5056632"/>
                    <a:ext cx="886969" cy="593690"/>
                    <a:chOff x="2743199" y="5056632"/>
                    <a:chExt cx="886969" cy="593690"/>
                  </a:xfrm>
                </p:grpSpPr>
                <p:pic>
                  <p:nvPicPr>
                    <p:cNvPr id="30" name="Picture 29" descr="201203--5 ACTIN.tif"/>
                    <p:cNvPicPr>
                      <a:picLocks noChangeAspect="1"/>
                    </p:cNvPicPr>
                    <p:nvPr/>
                  </p:nvPicPr>
                  <p:blipFill>
                    <a:blip r:embed="rId12" cstate="print"/>
                    <a:srcRect l="26179" t="15400" r="2422" b="18516"/>
                    <a:stretch>
                      <a:fillRect/>
                    </a:stretch>
                  </p:blipFill>
                  <p:spPr>
                    <a:xfrm>
                      <a:off x="2743200" y="5422392"/>
                      <a:ext cx="886968" cy="227930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</p:pic>
                <p:pic>
                  <p:nvPicPr>
                    <p:cNvPr id="10" name="Picture 9" descr="201203 HIF in HT29 (Ori) - Copy (2).tif"/>
                    <p:cNvPicPr>
                      <a:picLocks/>
                    </p:cNvPicPr>
                    <p:nvPr/>
                  </p:nvPicPr>
                  <p:blipFill>
                    <a:blip r:embed="rId13" cstate="print"/>
                    <a:srcRect l="25945" t="5672" r="759" b="12862"/>
                    <a:stretch>
                      <a:fillRect/>
                    </a:stretch>
                  </p:blipFill>
                  <p:spPr>
                    <a:xfrm>
                      <a:off x="2743199" y="5239512"/>
                      <a:ext cx="886968" cy="182880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</p:pic>
                <p:pic>
                  <p:nvPicPr>
                    <p:cNvPr id="60" name="Picture 59" descr="Phospho-AMPK in TK10 (201203--3).tif"/>
                    <p:cNvPicPr>
                      <a:picLocks noChangeAspect="1"/>
                    </p:cNvPicPr>
                    <p:nvPr/>
                  </p:nvPicPr>
                  <p:blipFill>
                    <a:blip r:embed="rId14" cstate="print"/>
                    <a:srcRect t="6667" b="10606"/>
                    <a:stretch>
                      <a:fillRect/>
                    </a:stretch>
                  </p:blipFill>
                  <p:spPr>
                    <a:xfrm>
                      <a:off x="2743201" y="5056632"/>
                      <a:ext cx="884253" cy="182880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</p:pic>
              </p:grpSp>
              <p:sp>
                <p:nvSpPr>
                  <p:cNvPr id="84" name="Text Box 4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63515" y="5623560"/>
                    <a:ext cx="717885" cy="249771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000" b="1" dirty="0" smtClean="0">
                        <a:cs typeface="Arial" charset="0"/>
                      </a:rPr>
                      <a:t>TK10 cells</a:t>
                    </a:r>
                    <a:endParaRPr lang="en-US" sz="1000" b="1" dirty="0"/>
                  </a:p>
                </p:txBody>
              </p:sp>
            </p:grpSp>
          </p:grpSp>
          <p:grpSp>
            <p:nvGrpSpPr>
              <p:cNvPr id="90" name="Group 49"/>
              <p:cNvGrpSpPr>
                <a:grpSpLocks/>
              </p:cNvGrpSpPr>
              <p:nvPr/>
            </p:nvGrpSpPr>
            <p:grpSpPr bwMode="auto">
              <a:xfrm>
                <a:off x="3910237" y="4133088"/>
                <a:ext cx="814163" cy="801806"/>
                <a:chOff x="918" y="2041"/>
                <a:chExt cx="995" cy="744"/>
              </a:xfrm>
            </p:grpSpPr>
            <p:sp>
              <p:nvSpPr>
                <p:cNvPr id="91" name="Text Box 33"/>
                <p:cNvSpPr txBox="1">
                  <a:spLocks noChangeArrowheads="1"/>
                </p:cNvSpPr>
                <p:nvPr/>
              </p:nvSpPr>
              <p:spPr bwMode="auto">
                <a:xfrm rot="18534688">
                  <a:off x="697" y="2292"/>
                  <a:ext cx="705" cy="2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l"/>
                  <a:r>
                    <a:rPr lang="en-US" sz="800" b="1" dirty="0" err="1">
                      <a:latin typeface="Arial" pitchFamily="34" charset="0"/>
                      <a:cs typeface="Arial" pitchFamily="34" charset="0"/>
                    </a:rPr>
                    <a:t>Normoxia</a:t>
                  </a:r>
                  <a:endParaRPr lang="el-GR" sz="8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2" name="Text Box 34"/>
                <p:cNvSpPr txBox="1">
                  <a:spLocks noChangeArrowheads="1"/>
                </p:cNvSpPr>
                <p:nvPr/>
              </p:nvSpPr>
              <p:spPr bwMode="auto">
                <a:xfrm rot="18515416">
                  <a:off x="1072" y="2313"/>
                  <a:ext cx="681" cy="2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l"/>
                  <a:r>
                    <a:rPr lang="en-US" sz="800" b="1" dirty="0">
                      <a:latin typeface="Arial" pitchFamily="34" charset="0"/>
                      <a:cs typeface="Arial" pitchFamily="34" charset="0"/>
                    </a:rPr>
                    <a:t>Hypoxia</a:t>
                  </a:r>
                  <a:endParaRPr lang="el-GR" sz="8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3" name="Text Box 35"/>
                <p:cNvSpPr txBox="1">
                  <a:spLocks noChangeArrowheads="1"/>
                </p:cNvSpPr>
                <p:nvPr/>
              </p:nvSpPr>
              <p:spPr bwMode="auto">
                <a:xfrm rot="18328520">
                  <a:off x="1418" y="2273"/>
                  <a:ext cx="728" cy="2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l"/>
                  <a:r>
                    <a:rPr lang="en-US" sz="800" b="1" dirty="0" err="1" smtClean="0">
                      <a:latin typeface="Arial" pitchFamily="34" charset="0"/>
                      <a:cs typeface="Arial" pitchFamily="34" charset="0"/>
                    </a:rPr>
                    <a:t>Hy+Com</a:t>
                  </a:r>
                  <a:r>
                    <a:rPr lang="en-US" sz="800" b="1" dirty="0" smtClean="0"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800" b="1" dirty="0">
                      <a:latin typeface="Arial" pitchFamily="34" charset="0"/>
                      <a:cs typeface="Arial" pitchFamily="34" charset="0"/>
                    </a:rPr>
                    <a:t>C</a:t>
                  </a:r>
                  <a:endParaRPr lang="el-GR" sz="8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pic>
          <p:nvPicPr>
            <p:cNvPr id="63" name="Picture 62" descr="Actin in Hs-578t with ComC (2182009).TIF"/>
            <p:cNvPicPr>
              <a:picLocks/>
            </p:cNvPicPr>
            <p:nvPr/>
          </p:nvPicPr>
          <p:blipFill>
            <a:blip r:embed="rId15" cstate="print">
              <a:lum bright="10000"/>
            </a:blip>
            <a:stretch>
              <a:fillRect/>
            </a:stretch>
          </p:blipFill>
          <p:spPr>
            <a:xfrm>
              <a:off x="4379976" y="3685032"/>
              <a:ext cx="914400" cy="1920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4630</TotalTime>
  <Words>40</Words>
  <Application>Microsoft Office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5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liuwei3</cp:lastModifiedBy>
  <cp:revision>376</cp:revision>
  <dcterms:created xsi:type="dcterms:W3CDTF">2006-08-16T00:00:00Z</dcterms:created>
  <dcterms:modified xsi:type="dcterms:W3CDTF">2012-04-19T19:38:01Z</dcterms:modified>
</cp:coreProperties>
</file>