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2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040FE-6063-49F2-96BD-9E677979C54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2F90E-20F3-4C9E-B0FB-68CD68F20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tiff"/><Relationship Id="rId21" Type="http://schemas.openxmlformats.org/officeDocument/2006/relationships/oleObject" Target="../embeddings/oleObject1.bin"/><Relationship Id="rId7" Type="http://schemas.openxmlformats.org/officeDocument/2006/relationships/image" Target="../media/image6.tif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5" Type="http://schemas.openxmlformats.org/officeDocument/2006/relationships/image" Target="../media/image4.tif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/>
          <p:cNvSpPr txBox="1">
            <a:spLocks noChangeArrowheads="1"/>
          </p:cNvSpPr>
          <p:nvPr/>
        </p:nvSpPr>
        <p:spPr bwMode="auto">
          <a:xfrm>
            <a:off x="609600" y="838200"/>
            <a:ext cx="312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/>
              <a:t>A</a:t>
            </a: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609600" y="38100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/>
              <a:t>B</a:t>
            </a:r>
          </a:p>
        </p:txBody>
      </p: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685800" y="743034"/>
            <a:ext cx="2490788" cy="2609766"/>
            <a:chOff x="1033" y="189"/>
            <a:chExt cx="1957" cy="1971"/>
          </a:xfrm>
        </p:grpSpPr>
        <p:pic>
          <p:nvPicPr>
            <p:cNvPr id="5" name="Picture 28" descr="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92" y="1447"/>
              <a:ext cx="1056" cy="168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" name="Picture 29" descr="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92" y="1975"/>
              <a:ext cx="1056" cy="18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" name="Picture 32" descr="24h PAR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2" y="631"/>
              <a:ext cx="1056" cy="28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" name="Picture 33" descr="48h PAR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136"/>
              <a:ext cx="1056" cy="311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" name="Picture 34" descr="72h PAR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92" y="1653"/>
              <a:ext cx="1056" cy="316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" name="Picture 35" descr="24h Actin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92" y="919"/>
              <a:ext cx="1056" cy="176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Text Box 37"/>
            <p:cNvSpPr txBox="1">
              <a:spLocks noChangeArrowheads="1"/>
            </p:cNvSpPr>
            <p:nvPr/>
          </p:nvSpPr>
          <p:spPr bwMode="auto">
            <a:xfrm rot="18662873">
              <a:off x="1330" y="361"/>
              <a:ext cx="537" cy="1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/>
                <a:t>Normoxia</a:t>
              </a:r>
              <a:endParaRPr lang="en-US" sz="1000" b="1" dirty="0"/>
            </a:p>
          </p:txBody>
        </p:sp>
        <p:sp>
          <p:nvSpPr>
            <p:cNvPr id="12" name="Text Box 38"/>
            <p:cNvSpPr txBox="1">
              <a:spLocks noChangeArrowheads="1"/>
            </p:cNvSpPr>
            <p:nvPr/>
          </p:nvSpPr>
          <p:spPr bwMode="auto">
            <a:xfrm rot="18662873">
              <a:off x="1636" y="388"/>
              <a:ext cx="466" cy="1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Hypoxia</a:t>
              </a:r>
            </a:p>
          </p:txBody>
        </p:sp>
        <p:sp>
          <p:nvSpPr>
            <p:cNvPr id="13" name="Text Box 39"/>
            <p:cNvSpPr txBox="1">
              <a:spLocks noChangeArrowheads="1"/>
            </p:cNvSpPr>
            <p:nvPr/>
          </p:nvSpPr>
          <p:spPr bwMode="auto">
            <a:xfrm rot="18662873">
              <a:off x="1904" y="409"/>
              <a:ext cx="409" cy="1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+</a:t>
              </a:r>
              <a:r>
                <a:rPr lang="en-US" sz="1000" b="1" dirty="0" err="1"/>
                <a:t>siNeg</a:t>
              </a:r>
              <a:endParaRPr lang="en-US" sz="1000" b="1" dirty="0"/>
            </a:p>
          </p:txBody>
        </p:sp>
        <p:sp>
          <p:nvSpPr>
            <p:cNvPr id="14" name="Text Box 40"/>
            <p:cNvSpPr txBox="1">
              <a:spLocks noChangeArrowheads="1"/>
            </p:cNvSpPr>
            <p:nvPr/>
          </p:nvSpPr>
          <p:spPr bwMode="auto">
            <a:xfrm rot="18662873">
              <a:off x="2188" y="405"/>
              <a:ext cx="422" cy="1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+</a:t>
              </a:r>
              <a:r>
                <a:rPr lang="en-US" sz="1000" b="1" dirty="0" err="1"/>
                <a:t>siPOX</a:t>
              </a:r>
              <a:endParaRPr lang="en-US" sz="1000" b="1" dirty="0"/>
            </a:p>
          </p:txBody>
        </p:sp>
        <p:sp>
          <p:nvSpPr>
            <p:cNvPr id="15" name="Text Box 41"/>
            <p:cNvSpPr txBox="1">
              <a:spLocks noChangeArrowheads="1"/>
            </p:cNvSpPr>
            <p:nvPr/>
          </p:nvSpPr>
          <p:spPr bwMode="auto">
            <a:xfrm>
              <a:off x="2435" y="624"/>
              <a:ext cx="41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PARP</a:t>
              </a: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2427" y="739"/>
              <a:ext cx="56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PARP-cv</a:t>
              </a:r>
            </a:p>
          </p:txBody>
        </p:sp>
        <p:sp>
          <p:nvSpPr>
            <p:cNvPr id="17" name="Text Box 43"/>
            <p:cNvSpPr txBox="1">
              <a:spLocks noChangeArrowheads="1"/>
            </p:cNvSpPr>
            <p:nvPr/>
          </p:nvSpPr>
          <p:spPr bwMode="auto">
            <a:xfrm>
              <a:off x="2435" y="1152"/>
              <a:ext cx="41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PARP</a:t>
              </a:r>
            </a:p>
          </p:txBody>
        </p:sp>
        <p:sp>
          <p:nvSpPr>
            <p:cNvPr id="18" name="Text Box 44"/>
            <p:cNvSpPr txBox="1">
              <a:spLocks noChangeArrowheads="1"/>
            </p:cNvSpPr>
            <p:nvPr/>
          </p:nvSpPr>
          <p:spPr bwMode="auto">
            <a:xfrm>
              <a:off x="2427" y="1267"/>
              <a:ext cx="56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PARP-cv</a:t>
              </a:r>
            </a:p>
          </p:txBody>
        </p:sp>
        <p:sp>
          <p:nvSpPr>
            <p:cNvPr id="19" name="Text Box 45"/>
            <p:cNvSpPr txBox="1">
              <a:spLocks noChangeArrowheads="1"/>
            </p:cNvSpPr>
            <p:nvPr/>
          </p:nvSpPr>
          <p:spPr bwMode="auto">
            <a:xfrm>
              <a:off x="2435" y="1632"/>
              <a:ext cx="41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PARP</a:t>
              </a:r>
            </a:p>
          </p:txBody>
        </p:sp>
        <p:sp>
          <p:nvSpPr>
            <p:cNvPr id="20" name="Text Box 46"/>
            <p:cNvSpPr txBox="1">
              <a:spLocks noChangeArrowheads="1"/>
            </p:cNvSpPr>
            <p:nvPr/>
          </p:nvSpPr>
          <p:spPr bwMode="auto">
            <a:xfrm>
              <a:off x="2427" y="1747"/>
              <a:ext cx="56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PARP-</a:t>
              </a:r>
              <a:r>
                <a:rPr lang="en-US" sz="1200" b="1" dirty="0" err="1"/>
                <a:t>cv</a:t>
              </a:r>
              <a:endParaRPr lang="en-US" sz="1200" b="1" dirty="0"/>
            </a:p>
          </p:txBody>
        </p:sp>
        <p:sp>
          <p:nvSpPr>
            <p:cNvPr id="21" name="Text Box 47"/>
            <p:cNvSpPr txBox="1">
              <a:spLocks noChangeArrowheads="1"/>
            </p:cNvSpPr>
            <p:nvPr/>
          </p:nvSpPr>
          <p:spPr bwMode="auto">
            <a:xfrm>
              <a:off x="2432" y="912"/>
              <a:ext cx="466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200" b="1">
                  <a:cs typeface="Arial" charset="0"/>
                </a:rPr>
                <a:t>β</a:t>
              </a:r>
              <a:r>
                <a:rPr lang="en-US" sz="1200" b="1">
                  <a:cs typeface="Arial" charset="0"/>
                </a:rPr>
                <a:t>-</a:t>
              </a:r>
              <a:r>
                <a:rPr lang="en-US" sz="1200" b="1"/>
                <a:t>actin</a:t>
              </a:r>
            </a:p>
          </p:txBody>
        </p:sp>
        <p:sp>
          <p:nvSpPr>
            <p:cNvPr id="22" name="Text Box 48"/>
            <p:cNvSpPr txBox="1">
              <a:spLocks noChangeArrowheads="1"/>
            </p:cNvSpPr>
            <p:nvPr/>
          </p:nvSpPr>
          <p:spPr bwMode="auto">
            <a:xfrm>
              <a:off x="2430" y="1440"/>
              <a:ext cx="467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200" b="1">
                  <a:cs typeface="Arial" charset="0"/>
                </a:rPr>
                <a:t>β</a:t>
              </a:r>
              <a:r>
                <a:rPr lang="en-US" sz="1200" b="1">
                  <a:cs typeface="Arial" charset="0"/>
                </a:rPr>
                <a:t>-</a:t>
              </a:r>
              <a:r>
                <a:rPr lang="en-US" sz="1200" b="1"/>
                <a:t>actin</a:t>
              </a:r>
            </a:p>
          </p:txBody>
        </p:sp>
        <p:sp>
          <p:nvSpPr>
            <p:cNvPr id="23" name="Text Box 49"/>
            <p:cNvSpPr txBox="1">
              <a:spLocks noChangeArrowheads="1"/>
            </p:cNvSpPr>
            <p:nvPr/>
          </p:nvSpPr>
          <p:spPr bwMode="auto">
            <a:xfrm>
              <a:off x="2430" y="1968"/>
              <a:ext cx="467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200" b="1">
                  <a:cs typeface="Arial" charset="0"/>
                </a:rPr>
                <a:t>β</a:t>
              </a:r>
              <a:r>
                <a:rPr lang="en-US" sz="1200" b="1">
                  <a:cs typeface="Arial" charset="0"/>
                </a:rPr>
                <a:t>-</a:t>
              </a:r>
              <a:r>
                <a:rPr lang="en-US" sz="1200" b="1"/>
                <a:t>actin</a:t>
              </a:r>
            </a:p>
          </p:txBody>
        </p:sp>
        <p:sp>
          <p:nvSpPr>
            <p:cNvPr id="24" name="Text Box 50"/>
            <p:cNvSpPr txBox="1">
              <a:spLocks noChangeArrowheads="1"/>
            </p:cNvSpPr>
            <p:nvPr/>
          </p:nvSpPr>
          <p:spPr bwMode="auto">
            <a:xfrm>
              <a:off x="1033" y="787"/>
              <a:ext cx="37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cs typeface="Arial" charset="0"/>
                </a:rPr>
                <a:t>24 hr</a:t>
              </a:r>
              <a:endParaRPr lang="en-US" sz="1200" b="1" dirty="0"/>
            </a:p>
          </p:txBody>
        </p:sp>
        <p:sp>
          <p:nvSpPr>
            <p:cNvPr id="25" name="Text Box 51"/>
            <p:cNvSpPr txBox="1">
              <a:spLocks noChangeArrowheads="1"/>
            </p:cNvSpPr>
            <p:nvPr/>
          </p:nvSpPr>
          <p:spPr bwMode="auto">
            <a:xfrm>
              <a:off x="1033" y="1296"/>
              <a:ext cx="37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cs typeface="Arial" charset="0"/>
                </a:rPr>
                <a:t>48 hr</a:t>
              </a:r>
              <a:endParaRPr lang="en-US" sz="1200" b="1" dirty="0"/>
            </a:p>
          </p:txBody>
        </p:sp>
        <p:sp>
          <p:nvSpPr>
            <p:cNvPr id="26" name="Text Box 52"/>
            <p:cNvSpPr txBox="1">
              <a:spLocks noChangeArrowheads="1"/>
            </p:cNvSpPr>
            <p:nvPr/>
          </p:nvSpPr>
          <p:spPr bwMode="auto">
            <a:xfrm>
              <a:off x="1033" y="1795"/>
              <a:ext cx="373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cs typeface="Arial" charset="0"/>
                </a:rPr>
                <a:t>72 hr</a:t>
              </a:r>
              <a:endParaRPr lang="en-US" sz="1200" b="1"/>
            </a:p>
          </p:txBody>
        </p:sp>
      </p:grpSp>
      <p:grpSp>
        <p:nvGrpSpPr>
          <p:cNvPr id="27" name="Group 50"/>
          <p:cNvGrpSpPr>
            <a:grpSpLocks noChangeAspect="1"/>
          </p:cNvGrpSpPr>
          <p:nvPr/>
        </p:nvGrpSpPr>
        <p:grpSpPr bwMode="auto">
          <a:xfrm>
            <a:off x="837236" y="3886199"/>
            <a:ext cx="5532012" cy="1557134"/>
            <a:chOff x="663" y="2544"/>
            <a:chExt cx="4281" cy="1205"/>
          </a:xfrm>
        </p:grpSpPr>
        <p:pic>
          <p:nvPicPr>
            <p:cNvPr id="28" name="Picture 54" descr="Pos(H)-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2" y="2717"/>
              <a:ext cx="671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9" name="Picture 55" descr="Pos(H)-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73" y="3245"/>
              <a:ext cx="671" cy="5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0" name="Picture 56" descr="Neg(N)-1"/>
            <p:cNvPicPr>
              <a:picLocks noChangeAspect="1" noChangeArrowheads="1"/>
            </p:cNvPicPr>
            <p:nvPr/>
          </p:nvPicPr>
          <p:blipFill>
            <a:blip r:embed="rId11" cstate="print">
              <a:lum contrast="30000"/>
            </a:blip>
            <a:srcRect/>
            <a:stretch>
              <a:fillRect/>
            </a:stretch>
          </p:blipFill>
          <p:spPr bwMode="auto">
            <a:xfrm>
              <a:off x="1393" y="2717"/>
              <a:ext cx="671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1" name="Picture 57" descr="Neg(N)-20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393" y="3245"/>
              <a:ext cx="671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2" name="Picture 59" descr="Ctr-2"/>
            <p:cNvPicPr>
              <a:picLocks noChangeAspect="1" noChangeArrowheads="1"/>
            </p:cNvPicPr>
            <p:nvPr/>
          </p:nvPicPr>
          <p:blipFill>
            <a:blip r:embed="rId13" cstate="print">
              <a:lum contrast="54000"/>
            </a:blip>
            <a:srcRect/>
            <a:stretch>
              <a:fillRect/>
            </a:stretch>
          </p:blipFill>
          <p:spPr bwMode="auto">
            <a:xfrm>
              <a:off x="2112" y="2717"/>
              <a:ext cx="672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" name="Picture 60" descr="H-1"/>
            <p:cNvPicPr>
              <a:picLocks noChangeAspect="1" noChangeArrowheads="1"/>
            </p:cNvPicPr>
            <p:nvPr/>
          </p:nvPicPr>
          <p:blipFill>
            <a:blip r:embed="rId14" cstate="print">
              <a:lum contrast="30000"/>
            </a:blip>
            <a:srcRect/>
            <a:stretch>
              <a:fillRect/>
            </a:stretch>
          </p:blipFill>
          <p:spPr bwMode="auto">
            <a:xfrm>
              <a:off x="2832" y="2717"/>
              <a:ext cx="672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4" name="Picture 61" descr="H-1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831" y="3245"/>
              <a:ext cx="673" cy="5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5" name="Picture 62" descr="POXsi-1"/>
            <p:cNvPicPr>
              <a:picLocks noChangeAspect="1" noChangeArrowheads="1"/>
            </p:cNvPicPr>
            <p:nvPr/>
          </p:nvPicPr>
          <p:blipFill>
            <a:blip r:embed="rId16" cstate="print">
              <a:lum contrast="6000"/>
            </a:blip>
            <a:srcRect/>
            <a:stretch>
              <a:fillRect/>
            </a:stretch>
          </p:blipFill>
          <p:spPr bwMode="auto">
            <a:xfrm>
              <a:off x="3552" y="2717"/>
              <a:ext cx="672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6" name="Picture 64" descr="POXsi-10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552" y="3245"/>
              <a:ext cx="673" cy="5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7" name="Picture 66" descr="Ctr--20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112" y="3245"/>
              <a:ext cx="671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8" name="Picture 67" descr="Negsi-2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272" y="2717"/>
              <a:ext cx="672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9" name="Picture 68" descr="Negsi--20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4272" y="3245"/>
              <a:ext cx="671" cy="5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0" name="Text Box 69"/>
            <p:cNvSpPr txBox="1">
              <a:spLocks noChangeArrowheads="1"/>
            </p:cNvSpPr>
            <p:nvPr/>
          </p:nvSpPr>
          <p:spPr bwMode="auto">
            <a:xfrm>
              <a:off x="663" y="2544"/>
              <a:ext cx="64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Positive </a:t>
              </a:r>
              <a:r>
                <a:rPr lang="en-US" sz="1200" b="1" dirty="0" err="1"/>
                <a:t>Ctr</a:t>
              </a:r>
              <a:endParaRPr lang="en-US" sz="1200" b="1" dirty="0"/>
            </a:p>
          </p:txBody>
        </p:sp>
        <p:sp>
          <p:nvSpPr>
            <p:cNvPr id="41" name="Text Box 70"/>
            <p:cNvSpPr txBox="1">
              <a:spLocks noChangeArrowheads="1"/>
            </p:cNvSpPr>
            <p:nvPr/>
          </p:nvSpPr>
          <p:spPr bwMode="auto">
            <a:xfrm>
              <a:off x="1377" y="2544"/>
              <a:ext cx="6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Negative </a:t>
              </a:r>
              <a:r>
                <a:rPr lang="en-US" sz="1200" b="1" dirty="0" err="1"/>
                <a:t>Ctr</a:t>
              </a:r>
              <a:endParaRPr lang="en-US" sz="1200" b="1" dirty="0"/>
            </a:p>
          </p:txBody>
        </p:sp>
        <p:sp>
          <p:nvSpPr>
            <p:cNvPr id="42" name="Text Box 71"/>
            <p:cNvSpPr txBox="1">
              <a:spLocks noChangeArrowheads="1"/>
            </p:cNvSpPr>
            <p:nvPr/>
          </p:nvSpPr>
          <p:spPr bwMode="auto">
            <a:xfrm>
              <a:off x="2160" y="2544"/>
              <a:ext cx="558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err="1"/>
                <a:t>Normoxia</a:t>
              </a:r>
              <a:endParaRPr lang="en-US" sz="1200" b="1" dirty="0"/>
            </a:p>
          </p:txBody>
        </p:sp>
        <p:sp>
          <p:nvSpPr>
            <p:cNvPr id="43" name="Text Box 72"/>
            <p:cNvSpPr txBox="1">
              <a:spLocks noChangeArrowheads="1"/>
            </p:cNvSpPr>
            <p:nvPr/>
          </p:nvSpPr>
          <p:spPr bwMode="auto">
            <a:xfrm>
              <a:off x="2915" y="2544"/>
              <a:ext cx="48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Hypoxia</a:t>
              </a:r>
            </a:p>
          </p:txBody>
        </p:sp>
        <p:sp>
          <p:nvSpPr>
            <p:cNvPr id="44" name="Text Box 73"/>
            <p:cNvSpPr txBox="1">
              <a:spLocks noChangeArrowheads="1"/>
            </p:cNvSpPr>
            <p:nvPr/>
          </p:nvSpPr>
          <p:spPr bwMode="auto">
            <a:xfrm>
              <a:off x="3648" y="2544"/>
              <a:ext cx="455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+siPOX</a:t>
              </a:r>
            </a:p>
          </p:txBody>
        </p:sp>
        <p:sp>
          <p:nvSpPr>
            <p:cNvPr id="45" name="Text Box 74"/>
            <p:cNvSpPr txBox="1">
              <a:spLocks noChangeArrowheads="1"/>
            </p:cNvSpPr>
            <p:nvPr/>
          </p:nvSpPr>
          <p:spPr bwMode="auto">
            <a:xfrm>
              <a:off x="4382" y="2544"/>
              <a:ext cx="433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+siNeg</a:t>
              </a:r>
            </a:p>
          </p:txBody>
        </p:sp>
      </p:grpSp>
      <p:sp>
        <p:nvSpPr>
          <p:cNvPr id="46" name="TextBox 18"/>
          <p:cNvSpPr txBox="1">
            <a:spLocks noChangeArrowheads="1"/>
          </p:cNvSpPr>
          <p:nvPr/>
        </p:nvSpPr>
        <p:spPr bwMode="auto">
          <a:xfrm>
            <a:off x="3429000" y="8382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 dirty="0"/>
              <a:t>C</a:t>
            </a:r>
          </a:p>
        </p:txBody>
      </p:sp>
      <p:graphicFrame>
        <p:nvGraphicFramePr>
          <p:cNvPr id="47" name="Object 82"/>
          <p:cNvGraphicFramePr>
            <a:graphicFrameLocks noChangeAspect="1"/>
          </p:cNvGraphicFramePr>
          <p:nvPr/>
        </p:nvGraphicFramePr>
        <p:xfrm>
          <a:off x="3429000" y="1219200"/>
          <a:ext cx="2561824" cy="1946275"/>
        </p:xfrm>
        <a:graphic>
          <a:graphicData uri="http://schemas.openxmlformats.org/presentationml/2006/ole">
            <p:oleObj spid="_x0000_s21506" name="Prism Project" r:id="rId21" imgW="3744000" imgH="2844000" progId="Prism5.Document">
              <p:embed/>
            </p:oleObj>
          </a:graphicData>
        </a:graphic>
      </p:graphicFrame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457200" y="152400"/>
            <a:ext cx="2133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Supplemental Figure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4630</TotalTime>
  <Words>40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liuwei3</cp:lastModifiedBy>
  <cp:revision>376</cp:revision>
  <dcterms:created xsi:type="dcterms:W3CDTF">2006-08-16T00:00:00Z</dcterms:created>
  <dcterms:modified xsi:type="dcterms:W3CDTF">2012-04-19T19:39:20Z</dcterms:modified>
</cp:coreProperties>
</file>