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56" r:id="rId4"/>
    <p:sldId id="269" r:id="rId5"/>
    <p:sldId id="259" r:id="rId6"/>
    <p:sldId id="260" r:id="rId7"/>
    <p:sldId id="257" r:id="rId8"/>
    <p:sldId id="258" r:id="rId9"/>
    <p:sldId id="262" r:id="rId10"/>
    <p:sldId id="264" r:id="rId11"/>
    <p:sldId id="265" r:id="rId12"/>
    <p:sldId id="266" r:id="rId13"/>
    <p:sldId id="267" r:id="rId14"/>
    <p:sldId id="268" r:id="rId15"/>
    <p:sldId id="261" r:id="rId16"/>
  </p:sldIdLst>
  <p:sldSz cx="9144000" cy="6858000" type="screen4x3"/>
  <p:notesSz cx="7010400" cy="93964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94" autoAdjust="0"/>
    <p:restoredTop sz="94421" autoAdjust="0"/>
  </p:normalViewPr>
  <p:slideViewPr>
    <p:cSldViewPr>
      <p:cViewPr>
        <p:scale>
          <a:sx n="90" d="100"/>
          <a:sy n="90" d="100"/>
        </p:scale>
        <p:origin x="-11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4D2C9-F763-41FD-9C69-61D4660BA501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D8096-0134-49AF-943B-83196A583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132" y="3914561"/>
            <a:ext cx="593411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825" y="458950"/>
            <a:ext cx="59063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10365" y="531631"/>
            <a:ext cx="18938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Target Curves (FAM)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4033" y="3964169"/>
            <a:ext cx="5266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Corresponding competitive Internal Control  curves (</a:t>
            </a:r>
            <a:r>
              <a:rPr lang="en-US" sz="1600" b="1" dirty="0" err="1" smtClean="0"/>
              <a:t>TxRed</a:t>
            </a:r>
            <a:r>
              <a:rPr lang="en-US" sz="1600" b="1" dirty="0" smtClean="0"/>
              <a:t>)</a:t>
            </a:r>
          </a:p>
          <a:p>
            <a:r>
              <a:rPr lang="en-US" sz="1600" b="1" dirty="0" smtClean="0"/>
              <a:t>[40 copies/qPCR] 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618767" y="992369"/>
            <a:ext cx="23626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 smtClean="0"/>
              <a:t>No Input Control (NIC)</a:t>
            </a:r>
          </a:p>
          <a:p>
            <a:r>
              <a:rPr lang="en-US" sz="1200" dirty="0" smtClean="0"/>
              <a:t>DNA polymerase extension</a:t>
            </a:r>
          </a:p>
          <a:p>
            <a:r>
              <a:rPr lang="en-US" sz="1200" dirty="0" smtClean="0"/>
              <a:t>reagents </a:t>
            </a:r>
            <a:r>
              <a:rPr lang="en-US" sz="1200" u="sng" dirty="0" smtClean="0"/>
              <a:t>without</a:t>
            </a:r>
            <a:r>
              <a:rPr lang="en-US" sz="1200" dirty="0" smtClean="0"/>
              <a:t> DNA polymerase</a:t>
            </a:r>
          </a:p>
          <a:p>
            <a:r>
              <a:rPr lang="en-US" sz="1200" dirty="0" smtClean="0"/>
              <a:t>added.</a:t>
            </a:r>
          </a:p>
          <a:p>
            <a:endParaRPr lang="en-US" sz="1400" b="1" u="sng" dirty="0"/>
          </a:p>
        </p:txBody>
      </p:sp>
      <p:sp>
        <p:nvSpPr>
          <p:cNvPr id="8" name="Oval 7"/>
          <p:cNvSpPr/>
          <p:nvPr/>
        </p:nvSpPr>
        <p:spPr>
          <a:xfrm>
            <a:off x="5695503" y="2667000"/>
            <a:ext cx="152400" cy="152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 flipH="1" flipV="1">
            <a:off x="5759301" y="1894367"/>
            <a:ext cx="859466" cy="7495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565602" y="990599"/>
            <a:ext cx="2362200" cy="8523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890435" y="2787501"/>
            <a:ext cx="152400" cy="152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042835" y="2861932"/>
            <a:ext cx="457200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26608" y="2259623"/>
            <a:ext cx="24888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 smtClean="0"/>
              <a:t>PCR blank</a:t>
            </a:r>
          </a:p>
          <a:p>
            <a:r>
              <a:rPr lang="en-US" sz="1200" dirty="0" smtClean="0"/>
              <a:t>Contains qPCR reagents only.</a:t>
            </a:r>
          </a:p>
          <a:p>
            <a:r>
              <a:rPr lang="en-US" sz="1200" dirty="0" smtClean="0"/>
              <a:t>Does not contain DNA polymerase</a:t>
            </a:r>
          </a:p>
          <a:p>
            <a:r>
              <a:rPr lang="en-US" sz="1200" dirty="0" smtClean="0"/>
              <a:t>extension reagents.  There is no </a:t>
            </a:r>
          </a:p>
          <a:p>
            <a:r>
              <a:rPr lang="en-US" sz="1200" dirty="0" smtClean="0"/>
              <a:t>DNA polymerase extension substrate</a:t>
            </a:r>
          </a:p>
          <a:p>
            <a:r>
              <a:rPr lang="en-US" sz="1200" dirty="0" smtClean="0"/>
              <a:t> present here.</a:t>
            </a:r>
          </a:p>
          <a:p>
            <a:endParaRPr lang="en-US" sz="1400" b="1" u="sng" dirty="0"/>
          </a:p>
        </p:txBody>
      </p:sp>
      <p:sp>
        <p:nvSpPr>
          <p:cNvPr id="23" name="Rectangle 22"/>
          <p:cNvSpPr/>
          <p:nvPr/>
        </p:nvSpPr>
        <p:spPr>
          <a:xfrm>
            <a:off x="6505342" y="2293076"/>
            <a:ext cx="2486258" cy="12121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870796" y="1541728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Signal A</a:t>
            </a:r>
            <a:endParaRPr lang="en-US" sz="1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363575" y="6062332"/>
            <a:ext cx="109356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Signal A and B</a:t>
            </a:r>
            <a:endParaRPr lang="en-US" sz="1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368052" y="5062868"/>
            <a:ext cx="69923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Signal D</a:t>
            </a:r>
            <a:endParaRPr lang="en-US" sz="1200" b="1" dirty="0"/>
          </a:p>
        </p:txBody>
      </p:sp>
      <p:sp>
        <p:nvSpPr>
          <p:cNvPr id="30" name="Oval 29"/>
          <p:cNvSpPr/>
          <p:nvPr/>
        </p:nvSpPr>
        <p:spPr>
          <a:xfrm>
            <a:off x="5546660" y="4295542"/>
            <a:ext cx="152400" cy="152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562600" y="4626934"/>
            <a:ext cx="152400" cy="152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550198" y="5139068"/>
            <a:ext cx="152400" cy="152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594499" y="6087136"/>
            <a:ext cx="152400" cy="152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393705" y="4557269"/>
            <a:ext cx="161448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No Input Control (NIC)</a:t>
            </a:r>
            <a:endParaRPr lang="en-US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383072" y="4201633"/>
            <a:ext cx="82426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PCR blank</a:t>
            </a:r>
            <a:endParaRPr lang="en-US" sz="1200" b="1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5693734" y="4355802"/>
            <a:ext cx="68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715000" y="4703134"/>
            <a:ext cx="68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693734" y="5215268"/>
            <a:ext cx="68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683101" y="6195235"/>
            <a:ext cx="68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>
            <a:off x="2834465" y="3619500"/>
            <a:ext cx="3810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810000" y="1704201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Signal B</a:t>
            </a:r>
            <a:endParaRPr lang="en-US" sz="1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4430233" y="1851835"/>
            <a:ext cx="683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Signal C</a:t>
            </a:r>
            <a:endParaRPr lang="en-US" sz="1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800600" y="2092837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Signal D</a:t>
            </a:r>
            <a:endParaRPr lang="en-US" sz="12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387549" y="5448634"/>
            <a:ext cx="6832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Signal C</a:t>
            </a:r>
            <a:endParaRPr lang="en-US" sz="1200" b="1" dirty="0"/>
          </a:p>
        </p:txBody>
      </p:sp>
      <p:sp>
        <p:nvSpPr>
          <p:cNvPr id="48" name="Oval 47"/>
          <p:cNvSpPr/>
          <p:nvPr/>
        </p:nvSpPr>
        <p:spPr>
          <a:xfrm>
            <a:off x="5569695" y="5524834"/>
            <a:ext cx="152400" cy="152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>
            <a:off x="5713231" y="5601034"/>
            <a:ext cx="68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-53165" y="-31899"/>
            <a:ext cx="92794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1 </a:t>
            </a:r>
            <a:r>
              <a:rPr lang="en-US" sz="1600" b="1" dirty="0" smtClean="0"/>
              <a:t>– </a:t>
            </a:r>
            <a:r>
              <a:rPr lang="en-US" sz="1600" dirty="0" smtClean="0"/>
              <a:t>Example of a typical DPE-PCR assay readout and brief description of routine controls</a:t>
            </a:r>
            <a:endParaRPr lang="en-US" sz="1600" u="sn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7152" y="1575294"/>
          <a:ext cx="9001126" cy="3301506"/>
        </p:xfrm>
        <a:graphic>
          <a:graphicData uri="http://schemas.openxmlformats.org/drawingml/2006/table">
            <a:tbl>
              <a:tblPr/>
              <a:tblGrid>
                <a:gridCol w="1480395"/>
                <a:gridCol w="2013447"/>
                <a:gridCol w="872769"/>
                <a:gridCol w="872769"/>
                <a:gridCol w="762292"/>
                <a:gridCol w="707054"/>
                <a:gridCol w="754006"/>
                <a:gridCol w="754006"/>
                <a:gridCol w="784388"/>
              </a:tblGrid>
              <a:tr h="5672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Microorganism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Target </a:t>
                      </a:r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cfu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assayed by DPE-PCR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cfu counted after parallel plating of 100 target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cfu counted after parallel plating of 10 target (A)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cfu counted parallel plating of 10 target (B)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cfu counted after parallel plating of 10 target (C)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cfu counted after parallel plating of 1 target (A)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cfu counted after parallel plating of 1 target (B)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cfu counted after  parallel plating of 1 target (C)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Klebsiella  pneumoniae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Pseudomonas aeruginosa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188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Enterobacter cloacae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Acinetobacter baumannii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Haemophilus influenzae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≈ 500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Serratia marcescens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Enterococcus faecalis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Enterococcus faecium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Streptococcus pyogenes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Streptococcus agalactiae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Streptococcus pneumoniae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Staphylococcus epidermidis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[10,000]  [1,000] [100] [10] [1]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albicans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[100,000] [10,000]  [1,000] [100] [10]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≈ 200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tropicalis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[100,000] [10,000]  [1,000] [100] [10]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glabrata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[100,000] [10,000]  [1,000] [100] [10]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≈ 300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parapsilosis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[100,000] [10,000]  [1,000] [100] [10]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≈ 200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</a:tr>
              <a:tr h="1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krusei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[100,000] [10,000]  [1,000] [100] [10]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7" marR="5617" marT="5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2191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10</a:t>
            </a:r>
            <a:endParaRPr lang="en-US" sz="1600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2144233" y="21266"/>
            <a:ext cx="922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400" dirty="0" smtClean="0"/>
              <a:t>- Parallel plating  results for 17 additional microorganisms tested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1371599"/>
          <a:ext cx="8848726" cy="4255084"/>
        </p:xfrm>
        <a:graphic>
          <a:graphicData uri="http://schemas.openxmlformats.org/drawingml/2006/table">
            <a:tbl>
              <a:tblPr/>
              <a:tblGrid>
                <a:gridCol w="1512873"/>
                <a:gridCol w="1439330"/>
                <a:gridCol w="1221329"/>
                <a:gridCol w="1145160"/>
                <a:gridCol w="1145160"/>
                <a:gridCol w="1145160"/>
                <a:gridCol w="1239714"/>
              </a:tblGrid>
              <a:tr h="863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Microorganism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DPE-PCR Result at 100,000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cfu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target level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DPE-PCR Result at 10,000 cfu target level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DPE-PCR Result at 1,000 cfu target level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DPE-PCR Result at 100 cfu target level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DPE-PCR Result at 10 cfu target level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DPE-PCR Result at 1 cfu target level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Klebsiella  pneumoniae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Pseudomonas aeruginosa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Enterobacter cloacae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Acinetobacter baumannii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9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Haemophilus influenzae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Serratia marcescens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Enterococcus faecalis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Enterococcus faecium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Streptococcus pyogenes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Streptococcus agalactiae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Streptococcus pneumoniae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Staphylococcus epidermidis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of 3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albicans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of 2 *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of 2 *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tropicalis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of 2 *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of 2 *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glabrata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of 2 *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2 *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parapsilosis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of 2 *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of 2 *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</a:tr>
              <a:tr h="1709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krusei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Positive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of 2 *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of 2 *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30" marR="5430" marT="5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</a:tr>
              <a:tr h="17946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30" marR="5430" marT="54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30" marR="5430" marT="54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30" marR="5430" marT="54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30" marR="5430" marT="54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30" marR="5430" marT="54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30" marR="5430" marT="54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30" marR="5430" marT="54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466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* Detection of Candida species becomes non-linear below 1000 </a:t>
                      </a:r>
                      <a:r>
                        <a:rPr lang="en-US" sz="1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cfu</a:t>
                      </a:r>
                      <a:r>
                        <a:rPr lang="en-US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and positivity is dependent upon the weak background noise associated with each specific DPE-PCR run.</a:t>
                      </a:r>
                    </a:p>
                  </a:txBody>
                  <a:tcPr marL="5430" marR="5430" marT="5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2191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11</a:t>
            </a:r>
            <a:endParaRPr lang="en-US" sz="1600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2176132" y="31899"/>
            <a:ext cx="922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400" dirty="0" smtClean="0"/>
              <a:t>- DPE-PCR  results for 17 additional microorganisms tested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593725"/>
            <a:ext cx="3733800" cy="19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669925"/>
            <a:ext cx="111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E. cloacae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1965325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47876" y="1965325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33625" y="1970089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76513" y="1974850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38450" y="1974850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50" y="2003425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038" y="2635251"/>
            <a:ext cx="3712149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14350" y="2746375"/>
            <a:ext cx="1429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A. </a:t>
            </a:r>
            <a:r>
              <a:rPr lang="en-US" i="1" dirty="0" err="1" smtClean="0"/>
              <a:t>baumannii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43100" y="3879850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09801" y="3879850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447925" y="3884614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690813" y="3889375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886075" y="3889375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57550" y="3937000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" y="4594225"/>
            <a:ext cx="37147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561975" y="4699000"/>
            <a:ext cx="158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K. </a:t>
            </a:r>
            <a:r>
              <a:rPr lang="en-US" i="1" dirty="0" err="1" smtClean="0"/>
              <a:t>pneumoniae</a:t>
            </a:r>
            <a:endParaRPr lang="en-US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990725" y="5851525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257426" y="5851525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457446" y="5851526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681282" y="5856287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067064" y="5861050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373755" y="6014412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7763" y="578485"/>
            <a:ext cx="3736657" cy="192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5255895" y="622300"/>
            <a:ext cx="1429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P. </a:t>
            </a:r>
            <a:r>
              <a:rPr lang="en-US" i="1" dirty="0" err="1" smtClean="0"/>
              <a:t>aeruginosa</a:t>
            </a:r>
            <a:endParaRPr lang="en-US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6576060" y="1751965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825616" y="1751965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157085" y="1756729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369493" y="1761490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631430" y="1761490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913370" y="1820545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64608" y="2620263"/>
            <a:ext cx="3717380" cy="1840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5350544" y="2728629"/>
            <a:ext cx="1398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H. </a:t>
            </a:r>
            <a:r>
              <a:rPr lang="en-US" i="1" dirty="0" err="1" smtClean="0"/>
              <a:t>influenzae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6680840" y="3810167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930396" y="3810167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195197" y="3814931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474273" y="3819692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788592" y="3819692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8075300" y="3985903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1009" y="4546600"/>
            <a:ext cx="3726266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/>
          <p:cNvSpPr txBox="1"/>
          <p:nvPr/>
        </p:nvSpPr>
        <p:spPr>
          <a:xfrm>
            <a:off x="5321969" y="4690779"/>
            <a:ext cx="148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S. marcescens</a:t>
            </a:r>
            <a:endParaRPr lang="en-US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6658615" y="5800892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920871" y="5800892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7172972" y="5805656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7452048" y="5810417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7766367" y="5810417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8053075" y="6005203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sp>
        <p:nvSpPr>
          <p:cNvPr id="52" name="Footer Placeholder 51"/>
          <p:cNvSpPr>
            <a:spLocks noGrp="1"/>
          </p:cNvSpPr>
          <p:nvPr>
            <p:ph type="ftr" sz="quarter" idx="11"/>
          </p:nvPr>
        </p:nvSpPr>
        <p:spPr>
          <a:xfrm>
            <a:off x="3124200" y="6797675"/>
            <a:ext cx="2895600" cy="365125"/>
          </a:xfrm>
        </p:spPr>
        <p:txBody>
          <a:bodyPr/>
          <a:lstStyle/>
          <a:p>
            <a:r>
              <a:rPr lang="en-US" smtClean="0"/>
              <a:t>Dan Z. 12-23-11</a:t>
            </a:r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0" y="0"/>
            <a:ext cx="2191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12</a:t>
            </a:r>
            <a:endParaRPr lang="en-US" sz="1600" b="1" dirty="0" smtClean="0"/>
          </a:p>
        </p:txBody>
      </p:sp>
      <p:sp>
        <p:nvSpPr>
          <p:cNvPr id="55" name="Rectangle 54"/>
          <p:cNvSpPr/>
          <p:nvPr/>
        </p:nvSpPr>
        <p:spPr>
          <a:xfrm>
            <a:off x="2286000" y="28575"/>
            <a:ext cx="922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400" dirty="0" smtClean="0"/>
              <a:t>-  Selected DPE-PCR  curves for 6 additional gram negative bacteria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75" y="398464"/>
            <a:ext cx="4156657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7220" y="476250"/>
            <a:ext cx="1154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E. </a:t>
            </a:r>
            <a:r>
              <a:rPr lang="en-US" i="1" dirty="0" err="1" smtClean="0"/>
              <a:t>faecium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486025" y="1771650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87651" y="1771650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90850" y="1776414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3738" y="1781175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76625" y="1781175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800475" y="1987550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586" y="2522841"/>
            <a:ext cx="4165923" cy="2046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73367" y="2621079"/>
            <a:ext cx="11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E. </a:t>
            </a:r>
            <a:r>
              <a:rPr lang="en-US" i="1" dirty="0" err="1" smtClean="0"/>
              <a:t>faecalis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17047" y="3820229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99621" y="3820229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69502" y="3824993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21916" y="3829754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12433" y="3829754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31497" y="4036129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251" y="4761049"/>
            <a:ext cx="4216400" cy="20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663842" y="4868979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S. </a:t>
            </a:r>
            <a:r>
              <a:rPr lang="en-US" i="1" dirty="0" err="1" smtClean="0"/>
              <a:t>agalactiae</a:t>
            </a:r>
            <a:endParaRPr lang="en-US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29772" y="6045904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912346" y="6045904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182227" y="6050668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434641" y="6055429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725158" y="6055429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817222" y="6255454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75271" y="421157"/>
            <a:ext cx="3983718" cy="201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5158740" y="522772"/>
            <a:ext cx="1286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S. </a:t>
            </a:r>
            <a:r>
              <a:rPr lang="en-US" i="1" dirty="0" err="1" smtClean="0"/>
              <a:t>pyogenes</a:t>
            </a:r>
            <a:endParaRPr lang="en-US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6850720" y="1693047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047571" y="1693047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314270" y="1697811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598433" y="1702572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838145" y="1702572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8130245" y="1908947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374" y="2497138"/>
            <a:ext cx="3982564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5196840" y="2637322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S. </a:t>
            </a:r>
            <a:r>
              <a:rPr lang="en-US" i="1" dirty="0" err="1" smtClean="0"/>
              <a:t>pneumoniae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6764995" y="3779022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031696" y="3779022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317445" y="3783786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576208" y="3788547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752420" y="3788547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8044520" y="3994922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63138" y="4740789"/>
            <a:ext cx="4012562" cy="211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5253990" y="4885222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S. </a:t>
            </a:r>
            <a:r>
              <a:rPr lang="en-US" i="1" dirty="0" err="1" smtClean="0"/>
              <a:t>epidermidis</a:t>
            </a:r>
            <a:endParaRPr lang="en-US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6790395" y="6115822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e4</a:t>
            </a:r>
            <a:endParaRPr lang="en-US" sz="7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044396" y="6115822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e3</a:t>
            </a:r>
            <a:endParaRPr lang="en-US" sz="7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7304745" y="6120586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e2</a:t>
            </a:r>
            <a:endParaRPr lang="en-US" sz="7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7544458" y="6125347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e1</a:t>
            </a:r>
            <a:endParaRPr lang="en-US" sz="7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7892120" y="6125347"/>
            <a:ext cx="304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e0</a:t>
            </a:r>
            <a:endParaRPr lang="en-US" sz="7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8069920" y="6331722"/>
            <a:ext cx="3762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NIC</a:t>
            </a:r>
            <a:endParaRPr lang="en-US" sz="700" b="1" dirty="0"/>
          </a:p>
        </p:txBody>
      </p:sp>
      <p:sp>
        <p:nvSpPr>
          <p:cNvPr id="52" name="Rectangle 51"/>
          <p:cNvSpPr/>
          <p:nvPr/>
        </p:nvSpPr>
        <p:spPr>
          <a:xfrm>
            <a:off x="-28575" y="-76200"/>
            <a:ext cx="2191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13</a:t>
            </a:r>
            <a:endParaRPr lang="en-US" sz="1600" b="1" dirty="0" smtClean="0"/>
          </a:p>
        </p:txBody>
      </p:sp>
      <p:sp>
        <p:nvSpPr>
          <p:cNvPr id="53" name="Rectangle 52"/>
          <p:cNvSpPr/>
          <p:nvPr/>
        </p:nvSpPr>
        <p:spPr>
          <a:xfrm>
            <a:off x="2295525" y="-38100"/>
            <a:ext cx="922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400" dirty="0" smtClean="0"/>
              <a:t>-  Selected DPE-PCR  curves for 6 additional gram positive bacteria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/>
          <p:nvPr/>
        </p:nvGrpSpPr>
        <p:grpSpPr>
          <a:xfrm>
            <a:off x="4724400" y="7795"/>
            <a:ext cx="4327198" cy="2274887"/>
            <a:chOff x="94550" y="58138"/>
            <a:chExt cx="4512002" cy="227488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4550" y="58138"/>
              <a:ext cx="4512002" cy="2274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44"/>
            <p:cNvGrpSpPr/>
            <p:nvPr/>
          </p:nvGrpSpPr>
          <p:grpSpPr>
            <a:xfrm>
              <a:off x="481265" y="198322"/>
              <a:ext cx="4033650" cy="1776745"/>
              <a:chOff x="481265" y="198322"/>
              <a:chExt cx="4033650" cy="1776745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481265" y="198322"/>
                <a:ext cx="12138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C. </a:t>
                </a:r>
                <a:r>
                  <a:rPr lang="en-US" i="1" dirty="0" err="1" smtClean="0"/>
                  <a:t>glabrata</a:t>
                </a:r>
                <a:endParaRPr lang="en-US" i="1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125858" y="1487675"/>
                <a:ext cx="3048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/>
                  <a:t>e4</a:t>
                </a:r>
                <a:endParaRPr lang="en-US" sz="700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463997" y="1478150"/>
                <a:ext cx="3048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/>
                  <a:t>e3</a:t>
                </a:r>
                <a:endParaRPr lang="en-US" sz="700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878333" y="1544827"/>
                <a:ext cx="3048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/>
                  <a:t>e2</a:t>
                </a:r>
                <a:endParaRPr lang="en-US" sz="700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137089" y="1616263"/>
                <a:ext cx="3048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/>
                  <a:t>e1</a:t>
                </a:r>
                <a:endParaRPr lang="en-US" sz="700" b="1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741676" y="1449575"/>
                <a:ext cx="3048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/>
                  <a:t>e5</a:t>
                </a:r>
                <a:endParaRPr lang="en-US" sz="700" b="1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138677" y="1775012"/>
                <a:ext cx="37623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/>
                  <a:t>NIC</a:t>
                </a:r>
                <a:endParaRPr lang="en-US" sz="700" b="1" dirty="0"/>
              </a:p>
            </p:txBody>
          </p:sp>
        </p:grpSp>
      </p:grpSp>
      <p:grpSp>
        <p:nvGrpSpPr>
          <p:cNvPr id="4" name="Group 45"/>
          <p:cNvGrpSpPr/>
          <p:nvPr/>
        </p:nvGrpSpPr>
        <p:grpSpPr>
          <a:xfrm>
            <a:off x="89788" y="2393988"/>
            <a:ext cx="4529137" cy="2167638"/>
            <a:chOff x="89788" y="2400789"/>
            <a:chExt cx="4529137" cy="2167638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9788" y="2400789"/>
              <a:ext cx="4529137" cy="2167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528890" y="2550497"/>
              <a:ext cx="1180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C. </a:t>
              </a:r>
              <a:r>
                <a:rPr lang="en-US" i="1" dirty="0" err="1" smtClean="0"/>
                <a:t>albicans</a:t>
              </a:r>
              <a:endParaRPr lang="en-US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73483" y="3796988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e4</a:t>
              </a:r>
              <a:endParaRPr lang="en-US" sz="7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78285" y="3792225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e3</a:t>
              </a:r>
              <a:endParaRPr lang="en-US" sz="7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54520" y="3844614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e2</a:t>
              </a:r>
              <a:endParaRPr lang="en-US" sz="7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13276" y="3920813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e1</a:t>
              </a:r>
              <a:endParaRPr lang="en-US" sz="7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89301" y="3801750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e5</a:t>
              </a:r>
              <a:endParaRPr lang="en-US" sz="7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86302" y="4098612"/>
              <a:ext cx="3762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NIC</a:t>
              </a:r>
              <a:endParaRPr lang="en-US" sz="700" b="1" dirty="0"/>
            </a:p>
          </p:txBody>
        </p:sp>
      </p:grpSp>
      <p:grpSp>
        <p:nvGrpSpPr>
          <p:cNvPr id="12" name="Group 48"/>
          <p:cNvGrpSpPr/>
          <p:nvPr/>
        </p:nvGrpSpPr>
        <p:grpSpPr>
          <a:xfrm>
            <a:off x="99214" y="4661414"/>
            <a:ext cx="4492039" cy="2132035"/>
            <a:chOff x="99214" y="4668215"/>
            <a:chExt cx="4492039" cy="2132035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214" y="4668215"/>
              <a:ext cx="4492039" cy="2132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508035" y="4791579"/>
              <a:ext cx="12700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C. </a:t>
              </a:r>
              <a:r>
                <a:rPr lang="en-US" i="1" dirty="0" err="1" smtClean="0"/>
                <a:t>tropicalis</a:t>
              </a:r>
              <a:endParaRPr lang="en-US" i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58978" y="6031720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e4</a:t>
              </a:r>
              <a:endParaRPr lang="en-US" sz="7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76480" y="6039657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e3</a:t>
              </a:r>
              <a:endParaRPr lang="en-US" sz="7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14615" y="6041246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e2</a:t>
              </a:r>
              <a:endParaRPr lang="en-US" sz="7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17821" y="6098395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e1</a:t>
              </a:r>
              <a:endParaRPr lang="en-US" sz="7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870046" y="6042832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e5</a:t>
              </a:r>
              <a:endParaRPr lang="en-US" sz="7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27347" y="6326994"/>
              <a:ext cx="3762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NIC</a:t>
              </a:r>
              <a:endParaRPr lang="en-US" sz="700" b="1" dirty="0"/>
            </a:p>
          </p:txBody>
        </p:sp>
      </p:grpSp>
      <p:grpSp>
        <p:nvGrpSpPr>
          <p:cNvPr id="20" name="Group 46"/>
          <p:cNvGrpSpPr/>
          <p:nvPr/>
        </p:nvGrpSpPr>
        <p:grpSpPr>
          <a:xfrm>
            <a:off x="4718128" y="2349957"/>
            <a:ext cx="4338944" cy="2242686"/>
            <a:chOff x="4689553" y="86628"/>
            <a:chExt cx="4338944" cy="2242686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89553" y="86628"/>
              <a:ext cx="4338944" cy="2242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5110350" y="248454"/>
              <a:ext cx="970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C. </a:t>
              </a:r>
              <a:r>
                <a:rPr lang="en-US" i="1" dirty="0" err="1" smtClean="0"/>
                <a:t>krusei</a:t>
              </a:r>
              <a:endParaRPr lang="en-US" i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626342" y="1499708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e4</a:t>
              </a:r>
              <a:endParaRPr lang="en-US" sz="7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826383" y="1504469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e3</a:t>
              </a:r>
              <a:endParaRPr lang="en-US" sz="7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145467" y="1528284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e2</a:t>
              </a:r>
              <a:endParaRPr lang="en-US" sz="7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375649" y="1590195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e1</a:t>
              </a:r>
              <a:endParaRPr lang="en-US" sz="7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370761" y="1499707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e5</a:t>
              </a:r>
              <a:endParaRPr lang="en-US" sz="7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10587" y="1810857"/>
              <a:ext cx="3762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NIC</a:t>
              </a:r>
              <a:endParaRPr lang="en-US" sz="700" b="1" dirty="0"/>
            </a:p>
          </p:txBody>
        </p:sp>
      </p:grpSp>
      <p:grpSp>
        <p:nvGrpSpPr>
          <p:cNvPr id="28" name="Group 47"/>
          <p:cNvGrpSpPr/>
          <p:nvPr/>
        </p:nvGrpSpPr>
        <p:grpSpPr>
          <a:xfrm>
            <a:off x="4732338" y="4673629"/>
            <a:ext cx="4297362" cy="2125543"/>
            <a:chOff x="4703763" y="2410300"/>
            <a:chExt cx="4297362" cy="2125543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03763" y="2410300"/>
              <a:ext cx="4297362" cy="2125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TextBox 36"/>
            <p:cNvSpPr txBox="1"/>
            <p:nvPr/>
          </p:nvSpPr>
          <p:spPr>
            <a:xfrm>
              <a:off x="5091300" y="2515404"/>
              <a:ext cx="1514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C. </a:t>
              </a:r>
              <a:r>
                <a:rPr lang="en-US" i="1" dirty="0" err="1" smtClean="0"/>
                <a:t>parapsilosis</a:t>
              </a:r>
              <a:endParaRPr lang="en-US" i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54917" y="3766658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e4</a:t>
              </a:r>
              <a:endParaRPr lang="en-US" sz="7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870833" y="3771419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e3</a:t>
              </a:r>
              <a:endParaRPr lang="en-US" sz="7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126417" y="3795234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e2</a:t>
              </a:r>
              <a:endParaRPr lang="en-US" sz="7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347074" y="3799995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e1</a:t>
              </a:r>
              <a:endParaRPr lang="en-US" sz="7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02511" y="3766657"/>
              <a:ext cx="3048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e5</a:t>
              </a:r>
              <a:endParaRPr lang="en-US" sz="7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501062" y="4011132"/>
              <a:ext cx="3762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/>
                <a:t>NIC</a:t>
              </a:r>
              <a:endParaRPr lang="en-US" sz="700" b="1" dirty="0"/>
            </a:p>
          </p:txBody>
        </p:sp>
      </p:grpSp>
      <p:sp>
        <p:nvSpPr>
          <p:cNvPr id="44" name="Footer Placeholder 43"/>
          <p:cNvSpPr>
            <a:spLocks noGrp="1"/>
          </p:cNvSpPr>
          <p:nvPr>
            <p:ph type="ftr" sz="quarter" idx="11"/>
          </p:nvPr>
        </p:nvSpPr>
        <p:spPr>
          <a:xfrm>
            <a:off x="4933950" y="6442532"/>
            <a:ext cx="2895600" cy="365125"/>
          </a:xfrm>
        </p:spPr>
        <p:txBody>
          <a:bodyPr/>
          <a:lstStyle/>
          <a:p>
            <a:r>
              <a:rPr lang="en-US" dirty="0" smtClean="0"/>
              <a:t>Dan Z. 12-23-11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0" y="0"/>
            <a:ext cx="2191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14</a:t>
            </a:r>
            <a:endParaRPr lang="en-US" sz="1600" b="1" dirty="0" smtClean="0"/>
          </a:p>
        </p:txBody>
      </p:sp>
      <p:sp>
        <p:nvSpPr>
          <p:cNvPr id="50" name="Rectangle 49"/>
          <p:cNvSpPr/>
          <p:nvPr/>
        </p:nvSpPr>
        <p:spPr>
          <a:xfrm>
            <a:off x="0" y="381000"/>
            <a:ext cx="922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400" dirty="0" smtClean="0"/>
              <a:t>-  Selected DPE-PCR  curves for 5 </a:t>
            </a:r>
            <a:r>
              <a:rPr lang="en-US" sz="1400" i="1" dirty="0" smtClean="0"/>
              <a:t>Candida</a:t>
            </a:r>
            <a:r>
              <a:rPr lang="en-US" sz="1400" dirty="0" smtClean="0"/>
              <a:t> species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81000"/>
            <a:ext cx="79816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Both"/>
            </a:pPr>
            <a:r>
              <a:rPr lang="en-US" sz="1400" dirty="0" smtClean="0"/>
              <a:t>Primer and probe sequences used for gene specific PCR-mediated detection of </a:t>
            </a:r>
            <a:r>
              <a:rPr lang="en-US" sz="1400" i="1" dirty="0" smtClean="0"/>
              <a:t>E. coli </a:t>
            </a:r>
            <a:r>
              <a:rPr lang="en-US" sz="1400" dirty="0" smtClean="0"/>
              <a:t>genomic DNA</a:t>
            </a:r>
          </a:p>
          <a:p>
            <a:pPr marL="342900" indent="-342900">
              <a:buAutoNum type="alphaUcParenBoth"/>
            </a:pPr>
            <a:r>
              <a:rPr lang="en-US" sz="1400" dirty="0" smtClean="0"/>
              <a:t>Primer and probe sequences used for gene specific PCR-mediated detection of </a:t>
            </a:r>
            <a:r>
              <a:rPr lang="en-US" sz="1400" i="1" dirty="0" smtClean="0"/>
              <a:t>S. </a:t>
            </a:r>
            <a:r>
              <a:rPr lang="en-US" sz="1400" i="1" dirty="0" err="1" smtClean="0"/>
              <a:t>aureus</a:t>
            </a:r>
            <a:r>
              <a:rPr lang="en-US" sz="1400" i="1" dirty="0" smtClean="0"/>
              <a:t> </a:t>
            </a:r>
            <a:r>
              <a:rPr lang="en-US" sz="1400" dirty="0" smtClean="0"/>
              <a:t>genomic DNA</a:t>
            </a:r>
          </a:p>
          <a:p>
            <a:pPr marL="342900" indent="-342900">
              <a:buAutoNum type="alphaUcParenBoth"/>
            </a:pPr>
            <a:r>
              <a:rPr lang="en-US" sz="1400" dirty="0" err="1" smtClean="0"/>
              <a:t>Thermoprofile</a:t>
            </a:r>
            <a:r>
              <a:rPr lang="en-US" sz="1400" dirty="0" smtClean="0"/>
              <a:t> for both gene specific PCR assays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1219200"/>
            <a:ext cx="41703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uidA</a:t>
            </a:r>
            <a:r>
              <a:rPr lang="en-US" dirty="0" smtClean="0"/>
              <a:t> gene of </a:t>
            </a:r>
            <a:r>
              <a:rPr lang="en-US" i="1" dirty="0" smtClean="0"/>
              <a:t>E. coli</a:t>
            </a:r>
          </a:p>
          <a:p>
            <a:r>
              <a:rPr lang="en-US" sz="1200" dirty="0" smtClean="0"/>
              <a:t>	Forward Primer:  5’ </a:t>
            </a:r>
            <a:r>
              <a:rPr lang="en-US" sz="1200" dirty="0" err="1" smtClean="0"/>
              <a:t>caccgacatgtggagtgaag</a:t>
            </a:r>
            <a:r>
              <a:rPr lang="en-US" sz="1200" dirty="0" smtClean="0"/>
              <a:t> 3’</a:t>
            </a:r>
          </a:p>
          <a:p>
            <a:r>
              <a:rPr lang="en-US" sz="1200" dirty="0" smtClean="0"/>
              <a:t>	Reverse Primer:   5’ </a:t>
            </a:r>
            <a:r>
              <a:rPr lang="en-US" sz="1200" dirty="0" err="1" smtClean="0"/>
              <a:t>cgggtgaagatccctttctt</a:t>
            </a:r>
            <a:r>
              <a:rPr lang="en-US" sz="1200" dirty="0" smtClean="0"/>
              <a:t> 3’</a:t>
            </a:r>
          </a:p>
          <a:p>
            <a:r>
              <a:rPr lang="en-US" sz="1200" dirty="0" smtClean="0"/>
              <a:t>	Probe (5’ FAM labeled): 5’ </a:t>
            </a:r>
            <a:r>
              <a:rPr lang="en-US" sz="1200" dirty="0" err="1" smtClean="0"/>
              <a:t>ccgcgtctttgatcgcgtca</a:t>
            </a:r>
            <a:r>
              <a:rPr lang="en-US" sz="1200" dirty="0" smtClean="0"/>
              <a:t> 3’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295471"/>
            <a:ext cx="48684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nuc</a:t>
            </a:r>
            <a:r>
              <a:rPr lang="en-US" dirty="0" smtClean="0"/>
              <a:t>  gene of 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endParaRPr lang="en-US" i="1" dirty="0" smtClean="0"/>
          </a:p>
          <a:p>
            <a:r>
              <a:rPr lang="en-US" sz="1200" dirty="0" smtClean="0"/>
              <a:t>	Forward Primer:  5’ </a:t>
            </a:r>
            <a:r>
              <a:rPr lang="en-US" sz="1200" dirty="0" err="1" smtClean="0"/>
              <a:t>ctgaagcaagtgcatttacgaa</a:t>
            </a:r>
            <a:r>
              <a:rPr lang="en-US" sz="1200" dirty="0" smtClean="0"/>
              <a:t> 3’</a:t>
            </a:r>
          </a:p>
          <a:p>
            <a:r>
              <a:rPr lang="en-US" sz="1200" dirty="0" smtClean="0"/>
              <a:t>	Reverse Primer:   5’ </a:t>
            </a:r>
            <a:r>
              <a:rPr lang="en-US" sz="1200" dirty="0" err="1" smtClean="0"/>
              <a:t>agccaagccttgacgaactaa</a:t>
            </a:r>
            <a:r>
              <a:rPr lang="en-US" sz="1200" dirty="0" smtClean="0"/>
              <a:t> 3’</a:t>
            </a:r>
          </a:p>
          <a:p>
            <a:r>
              <a:rPr lang="en-US" sz="1200" dirty="0" smtClean="0"/>
              <a:t>	Probe (5’ FAM labeled): 5’ </a:t>
            </a:r>
            <a:r>
              <a:rPr lang="en-US" sz="1200" dirty="0" err="1" smtClean="0"/>
              <a:t>tatgctgatggaaaaatggtaaacaaagc</a:t>
            </a:r>
            <a:r>
              <a:rPr lang="en-US" sz="1200" dirty="0" smtClean="0"/>
              <a:t> 3’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191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15</a:t>
            </a:r>
            <a:endParaRPr lang="en-US" sz="16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04800" y="5257800"/>
            <a:ext cx="20826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  </a:t>
            </a:r>
          </a:p>
          <a:p>
            <a:endParaRPr lang="en-US" dirty="0" smtClean="0"/>
          </a:p>
          <a:p>
            <a:r>
              <a:rPr lang="en-US" sz="1200" u="sng" dirty="0" smtClean="0"/>
              <a:t>Pre PCR</a:t>
            </a:r>
            <a:r>
              <a:rPr lang="en-US" sz="1200" dirty="0" smtClean="0"/>
              <a:t>           </a:t>
            </a:r>
            <a:r>
              <a:rPr lang="en-US" sz="1200" u="sng" dirty="0" smtClean="0"/>
              <a:t>45 cycles</a:t>
            </a:r>
          </a:p>
          <a:p>
            <a:r>
              <a:rPr lang="en-US" sz="1400" dirty="0" smtClean="0"/>
              <a:t>95 ° C       95 ° C       </a:t>
            </a:r>
          </a:p>
          <a:p>
            <a:r>
              <a:rPr lang="en-US" sz="1400" dirty="0" smtClean="0"/>
              <a:t>5 min.      5 sec.        60 ° C</a:t>
            </a:r>
          </a:p>
          <a:p>
            <a:r>
              <a:rPr lang="en-US" sz="1400" dirty="0" smtClean="0"/>
              <a:t>                                    1 min.</a:t>
            </a:r>
            <a:endParaRPr lang="en-US" sz="1400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347332" y="6211194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1765002" y="6216501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85064" y="-31899"/>
            <a:ext cx="939622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2 </a:t>
            </a:r>
            <a:endParaRPr lang="en-US" sz="1500" b="1" dirty="0" smtClean="0"/>
          </a:p>
          <a:p>
            <a:r>
              <a:rPr lang="en-US" sz="1500" dirty="0" smtClean="0"/>
              <a:t>(A)   Example of “contaminant” DNA polymerase activity detected in DNA polymerase extension stock reagents and its </a:t>
            </a:r>
          </a:p>
          <a:p>
            <a:pPr marL="342900" indent="-342900"/>
            <a:r>
              <a:rPr lang="en-US" sz="1500" dirty="0" smtClean="0"/>
              <a:t>        elimination/reduction after reagent pre-heat treatment.</a:t>
            </a:r>
          </a:p>
          <a:p>
            <a:pPr marL="342900" indent="-342900"/>
            <a:r>
              <a:rPr lang="en-US" sz="1500" dirty="0" smtClean="0"/>
              <a:t>(B)   UDG within the qPCR mastermix is essential for elimination of Taq-dependent background noise.</a:t>
            </a:r>
          </a:p>
          <a:p>
            <a:pPr marL="342900" indent="-342900"/>
            <a:r>
              <a:rPr lang="en-US" sz="1500" dirty="0" smtClean="0"/>
              <a:t>        A dilution of UDG within the qPCR mastermix is also presented.</a:t>
            </a:r>
            <a:endParaRPr lang="en-US" sz="15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9372" y="1676400"/>
            <a:ext cx="605313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02803" y="1295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805" y="1708299"/>
            <a:ext cx="440543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 No Input Control DPE-PCR curves from duplicate DNA polymerase</a:t>
            </a:r>
          </a:p>
          <a:p>
            <a:r>
              <a:rPr lang="en-US" sz="1200" b="1" dirty="0" smtClean="0"/>
              <a:t> extension reactions containing  3 separate lots of </a:t>
            </a:r>
          </a:p>
          <a:p>
            <a:r>
              <a:rPr lang="en-US" sz="1200" b="1" dirty="0" smtClean="0"/>
              <a:t>BSA </a:t>
            </a:r>
            <a:r>
              <a:rPr lang="en-US" sz="1400" b="1" dirty="0" smtClean="0"/>
              <a:t>+/- </a:t>
            </a:r>
            <a:r>
              <a:rPr lang="en-US" sz="1200" b="1" dirty="0" smtClean="0"/>
              <a:t>pre-heat treatment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12277" y="2737981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Lot 1 (-)</a:t>
            </a:r>
            <a:endParaRPr lang="en-US" sz="1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65403" y="3473408"/>
            <a:ext cx="1002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Lot 1 and 2 ( + )</a:t>
            </a:r>
            <a:endParaRPr lang="en-US" sz="1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82263" y="2741519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Lot 3 (-)</a:t>
            </a:r>
            <a:endParaRPr lang="en-US" sz="1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28972" y="2746845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Lot 2 (-)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694397" y="3087189"/>
            <a:ext cx="6783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Lot 3 ( + )</a:t>
            </a:r>
            <a:endParaRPr lang="en-US" sz="1000" b="1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495800"/>
            <a:ext cx="6019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545266" y="4559792"/>
            <a:ext cx="3664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 No Input Control DPE-PCR curves from qPCR reactions</a:t>
            </a:r>
          </a:p>
          <a:p>
            <a:r>
              <a:rPr lang="en-US" sz="1200" b="1" dirty="0" smtClean="0"/>
              <a:t> containing the indicated amounts of UDG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035062" y="5176274"/>
            <a:ext cx="612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No UDG</a:t>
            </a:r>
            <a:endParaRPr lang="en-US" sz="1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06338" y="6097876"/>
            <a:ext cx="1515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1.2 Units UDG (standard)</a:t>
            </a:r>
            <a:endParaRPr lang="en-US" sz="1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13212" y="5693841"/>
            <a:ext cx="1471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0.012 Units UDG (1:100)</a:t>
            </a:r>
            <a:endParaRPr lang="en-US" sz="1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113221" y="5197647"/>
            <a:ext cx="17684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0.00012 Units UDG (1:10,000)</a:t>
            </a:r>
            <a:endParaRPr lang="en-US" sz="1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935152" y="425656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656246"/>
          <a:ext cx="8077201" cy="1586436"/>
        </p:xfrm>
        <a:graphic>
          <a:graphicData uri="http://schemas.openxmlformats.org/drawingml/2006/table">
            <a:tbl>
              <a:tblPr/>
              <a:tblGrid>
                <a:gridCol w="1231305"/>
                <a:gridCol w="1135668"/>
                <a:gridCol w="1231305"/>
                <a:gridCol w="1163564"/>
                <a:gridCol w="1131685"/>
                <a:gridCol w="1004171"/>
                <a:gridCol w="1179503"/>
              </a:tblGrid>
              <a:tr h="3962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Units of DNA p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ol 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 per reaction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Run 1a Target-Ct (FAM)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Run 1b Target-Ct (FAM)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Run 2a Target-Ct (FAM)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Run 2b Target-Ct (FAM)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Target-Ct (FAM)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StdDev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Target-Ct (FAM)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4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2e-5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16.875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0.67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2e-6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20.425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0.43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2e-7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24.275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0.68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2e-8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0.40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2e-9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31.975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0.71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2e-10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35.125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0.62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2e-11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PCR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blank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76200" y="-76200"/>
            <a:ext cx="65394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3</a:t>
            </a:r>
            <a:endParaRPr lang="en-US" sz="1600" b="1" dirty="0" smtClean="0"/>
          </a:p>
          <a:p>
            <a:pPr marL="342900" indent="-342900">
              <a:buAutoNum type="alphaUcParenBoth"/>
            </a:pPr>
            <a:r>
              <a:rPr lang="en-US" sz="1400" dirty="0" smtClean="0"/>
              <a:t>Raw data used to generate linearity graphs for DNA </a:t>
            </a:r>
            <a:r>
              <a:rPr lang="en-US" sz="1400" dirty="0" err="1" smtClean="0"/>
              <a:t>Pol</a:t>
            </a:r>
            <a:r>
              <a:rPr lang="en-US" sz="1400" dirty="0" smtClean="0"/>
              <a:t> I LOD depicted in Figure 2B</a:t>
            </a:r>
          </a:p>
          <a:p>
            <a:pPr marL="342900" indent="-342900">
              <a:buAutoNum type="alphaUcParenBoth"/>
            </a:pPr>
            <a:r>
              <a:rPr lang="en-US" sz="1400" dirty="0" smtClean="0"/>
              <a:t>Raw data  from triplicate reactions of Figure 2C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137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77700" y="4114800"/>
          <a:ext cx="8077201" cy="907026"/>
        </p:xfrm>
        <a:graphic>
          <a:graphicData uri="http://schemas.openxmlformats.org/drawingml/2006/table">
            <a:tbl>
              <a:tblPr/>
              <a:tblGrid>
                <a:gridCol w="1162257"/>
                <a:gridCol w="1836170"/>
                <a:gridCol w="1718969"/>
                <a:gridCol w="1718969"/>
                <a:gridCol w="820418"/>
                <a:gridCol w="820418"/>
              </a:tblGrid>
              <a:tr h="1548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Sample Assayed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 1-Target Ct (FAM)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 2-Target Ct (FAM)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 3-Target Ct (FAM)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 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StdDev-Ct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2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 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Klenow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Klenow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exo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Ligase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0500" y="38100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61522" y="207334"/>
            <a:ext cx="762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200" dirty="0" smtClean="0"/>
              <a:t>         (A) Raw data from triplicate DPE-PCR reactions containing DNA </a:t>
            </a:r>
            <a:r>
              <a:rPr lang="en-US" sz="1200" dirty="0" err="1" smtClean="0"/>
              <a:t>pol</a:t>
            </a:r>
            <a:r>
              <a:rPr lang="en-US" sz="1200" dirty="0" smtClean="0"/>
              <a:t> I reactions with </a:t>
            </a:r>
            <a:r>
              <a:rPr lang="en-US" sz="1200" dirty="0" err="1" smtClean="0"/>
              <a:t>dCTP</a:t>
            </a:r>
            <a:r>
              <a:rPr lang="en-US" sz="1200" dirty="0" smtClean="0"/>
              <a:t> or </a:t>
            </a:r>
            <a:r>
              <a:rPr lang="en-US" sz="1200" dirty="0" err="1" smtClean="0"/>
              <a:t>ddCTP</a:t>
            </a:r>
            <a:r>
              <a:rPr lang="en-US" sz="1200" dirty="0" smtClean="0"/>
              <a:t> shown in Figure      2D.   PCR blank controls are included to demonstrate that the minor amounts of </a:t>
            </a:r>
            <a:r>
              <a:rPr lang="en-US" sz="1200" dirty="0" err="1" smtClean="0"/>
              <a:t>ddCTP</a:t>
            </a:r>
            <a:r>
              <a:rPr lang="en-US" sz="1200" dirty="0" smtClean="0"/>
              <a:t> carried from the DNA polymerase extension reaction into the qPCR reaction are not inhibitory for Taq.  See Supplemental Figure 1 for an example of a typical DPE-PCR readout.</a:t>
            </a:r>
          </a:p>
          <a:p>
            <a:pPr marL="342900" indent="-342900"/>
            <a:r>
              <a:rPr lang="en-US" sz="1200" dirty="0" smtClean="0"/>
              <a:t>         (B)  Corresponding Target (FAM) curves</a:t>
            </a:r>
          </a:p>
          <a:p>
            <a:pPr marL="342900" indent="-342900"/>
            <a:r>
              <a:rPr lang="en-US" sz="1200" dirty="0" smtClean="0"/>
              <a:t>         (C)  Corresponding competitive Internal Control (</a:t>
            </a:r>
            <a:r>
              <a:rPr lang="en-US" sz="1200" dirty="0" err="1" smtClean="0"/>
              <a:t>TxRed</a:t>
            </a:r>
            <a:r>
              <a:rPr lang="en-US" sz="1200" dirty="0" smtClean="0"/>
              <a:t>) curves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2895600"/>
          <a:ext cx="3657600" cy="1676400"/>
        </p:xfrm>
        <a:graphic>
          <a:graphicData uri="http://schemas.openxmlformats.org/drawingml/2006/table">
            <a:tbl>
              <a:tblPr/>
              <a:tblGrid>
                <a:gridCol w="939780"/>
                <a:gridCol w="1195029"/>
                <a:gridCol w="1522791"/>
              </a:tblGrid>
              <a:tr h="160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Sample ID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Target-Ct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Internal Control - 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Pol-dCTP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Pol-dCTP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Pol-dCTP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Pol-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Pol-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Pol-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PCR blank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PCR blank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PCR blank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446012"/>
            <a:ext cx="4097950" cy="18288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191000"/>
            <a:ext cx="4114800" cy="18288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29200" y="1522212"/>
            <a:ext cx="1655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Target (FAM) curves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85579" y="4212266"/>
            <a:ext cx="3473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Competitive Internal Control curves (</a:t>
            </a:r>
            <a:r>
              <a:rPr lang="en-US" sz="1400" b="1" dirty="0" err="1" smtClean="0"/>
              <a:t>TxRed</a:t>
            </a:r>
            <a:r>
              <a:rPr lang="en-US" sz="1400" b="1" dirty="0" smtClean="0"/>
              <a:t>) </a:t>
            </a:r>
            <a:endParaRPr lang="en-US" sz="1400" b="1" dirty="0"/>
          </a:p>
        </p:txBody>
      </p:sp>
      <p:sp>
        <p:nvSpPr>
          <p:cNvPr id="10" name="Oval 9"/>
          <p:cNvSpPr/>
          <p:nvPr/>
        </p:nvSpPr>
        <p:spPr>
          <a:xfrm>
            <a:off x="7696200" y="2284212"/>
            <a:ext cx="228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152167" y="2167268"/>
            <a:ext cx="662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Pol-dCTP</a:t>
            </a:r>
            <a:endParaRPr lang="en-US" sz="1000" b="1" dirty="0"/>
          </a:p>
        </p:txBody>
      </p:sp>
      <p:sp>
        <p:nvSpPr>
          <p:cNvPr id="16" name="Oval 15"/>
          <p:cNvSpPr/>
          <p:nvPr/>
        </p:nvSpPr>
        <p:spPr>
          <a:xfrm>
            <a:off x="8153400" y="2840666"/>
            <a:ext cx="228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013402" y="2459666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Pol-</a:t>
            </a:r>
            <a:r>
              <a:rPr lang="en-US" sz="1000" b="1" dirty="0" err="1" smtClean="0"/>
              <a:t>ddCTP</a:t>
            </a:r>
            <a:endParaRPr lang="en-US" sz="1000" b="1" dirty="0" smtClean="0"/>
          </a:p>
          <a:p>
            <a:r>
              <a:rPr lang="en-US" sz="1000" b="1" dirty="0" smtClean="0"/>
              <a:t>and  PCR blanks</a:t>
            </a:r>
            <a:endParaRPr lang="en-US" sz="1000" b="1" dirty="0"/>
          </a:p>
        </p:txBody>
      </p:sp>
      <p:sp>
        <p:nvSpPr>
          <p:cNvPr id="18" name="Oval 17"/>
          <p:cNvSpPr/>
          <p:nvPr/>
        </p:nvSpPr>
        <p:spPr>
          <a:xfrm>
            <a:off x="8458200" y="5376532"/>
            <a:ext cx="228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174666" y="5562600"/>
            <a:ext cx="662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Pol-dCTP</a:t>
            </a:r>
            <a:endParaRPr lang="en-US" sz="1000" b="1" dirty="0"/>
          </a:p>
        </p:txBody>
      </p:sp>
      <p:sp>
        <p:nvSpPr>
          <p:cNvPr id="20" name="Oval 19"/>
          <p:cNvSpPr/>
          <p:nvPr/>
        </p:nvSpPr>
        <p:spPr>
          <a:xfrm>
            <a:off x="8054165" y="5149701"/>
            <a:ext cx="228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184066" y="4878956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Pol-</a:t>
            </a:r>
            <a:r>
              <a:rPr lang="en-US" sz="1000" b="1" dirty="0" err="1" smtClean="0"/>
              <a:t>ddCTP</a:t>
            </a:r>
            <a:endParaRPr lang="en-US" sz="1000" b="1" dirty="0" smtClean="0"/>
          </a:p>
          <a:p>
            <a:r>
              <a:rPr lang="en-US" sz="1000" b="1" dirty="0" smtClean="0"/>
              <a:t>and PCR blanks</a:t>
            </a:r>
            <a:endParaRPr lang="en-US" sz="1000" b="1" dirty="0"/>
          </a:p>
        </p:txBody>
      </p:sp>
      <p:sp>
        <p:nvSpPr>
          <p:cNvPr id="26" name="Rectangle 25"/>
          <p:cNvSpPr/>
          <p:nvPr/>
        </p:nvSpPr>
        <p:spPr>
          <a:xfrm>
            <a:off x="2286000" y="3581400"/>
            <a:ext cx="1524000" cy="990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2742406" y="4876006"/>
            <a:ext cx="6096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752600" y="5181600"/>
            <a:ext cx="2525050" cy="6001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40 copies of </a:t>
            </a:r>
            <a:r>
              <a:rPr lang="en-US" sz="1100" u="sng" dirty="0" smtClean="0"/>
              <a:t>competitive</a:t>
            </a:r>
            <a:r>
              <a:rPr lang="en-US" sz="1100" dirty="0" smtClean="0"/>
              <a:t> Internal Control</a:t>
            </a:r>
          </a:p>
          <a:p>
            <a:r>
              <a:rPr lang="en-US" sz="1100" dirty="0" smtClean="0"/>
              <a:t>DNA is still detected in the presence of </a:t>
            </a:r>
          </a:p>
          <a:p>
            <a:r>
              <a:rPr lang="en-US" sz="1100" dirty="0" smtClean="0"/>
              <a:t>ddCTP carryover</a:t>
            </a:r>
            <a:endParaRPr lang="en-US" sz="1100" dirty="0"/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7924465" y="5922668"/>
            <a:ext cx="512802" cy="249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29400" y="6304002"/>
            <a:ext cx="25482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“Flattened” competitive Internal control curves  derived from Pol-dCTP are given a Ct of ≈ 32.5 by SMART Cycler  software</a:t>
            </a:r>
            <a:endParaRPr lang="en-US" sz="1000" b="1" dirty="0"/>
          </a:p>
        </p:txBody>
      </p:sp>
      <p:sp>
        <p:nvSpPr>
          <p:cNvPr id="22" name="Rectangle 21"/>
          <p:cNvSpPr/>
          <p:nvPr/>
        </p:nvSpPr>
        <p:spPr>
          <a:xfrm>
            <a:off x="0" y="-42532"/>
            <a:ext cx="20876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4</a:t>
            </a:r>
            <a:endParaRPr lang="en-US" sz="1600" b="1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-44815" y="255713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82884" y="116603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495800" y="389786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6515100" y="3695700"/>
            <a:ext cx="5334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6200" y="-76200"/>
            <a:ext cx="8629222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5</a:t>
            </a:r>
            <a:endParaRPr lang="en-US" sz="1600" b="1" dirty="0" smtClean="0"/>
          </a:p>
          <a:p>
            <a:pPr marL="342900" indent="-342900">
              <a:buAutoNum type="alphaUcParenBoth"/>
            </a:pPr>
            <a:r>
              <a:rPr lang="en-US" sz="1400" dirty="0" smtClean="0"/>
              <a:t>Raw data from triplicate reactions used to generate linearity graphs for </a:t>
            </a:r>
            <a:r>
              <a:rPr lang="en-US" sz="1400" i="1" dirty="0" smtClean="0"/>
              <a:t>E. coli </a:t>
            </a:r>
            <a:r>
              <a:rPr lang="en-US" sz="1400" dirty="0" smtClean="0"/>
              <a:t>in Figure 4B</a:t>
            </a:r>
          </a:p>
          <a:p>
            <a:pPr marL="342900" indent="-342900">
              <a:buAutoNum type="alphaUcParenBoth"/>
            </a:pPr>
            <a:r>
              <a:rPr lang="en-US" sz="1400" dirty="0" smtClean="0"/>
              <a:t>Results from triplicate </a:t>
            </a:r>
            <a:r>
              <a:rPr lang="en-US" sz="1400" i="1" dirty="0" err="1" smtClean="0"/>
              <a:t>cfu</a:t>
            </a:r>
            <a:r>
              <a:rPr lang="en-US" sz="1400" dirty="0" smtClean="0"/>
              <a:t> plating</a:t>
            </a:r>
          </a:p>
          <a:p>
            <a:pPr marL="342900" indent="-342900"/>
            <a:r>
              <a:rPr lang="en-US" sz="1400" dirty="0" smtClean="0"/>
              <a:t> (C)  Raw data  from triplicate reactions of </a:t>
            </a:r>
            <a:r>
              <a:rPr lang="en-US" sz="1400" i="1" dirty="0" smtClean="0"/>
              <a:t>E. coli </a:t>
            </a:r>
            <a:r>
              <a:rPr lang="en-US" sz="1400" dirty="0" smtClean="0"/>
              <a:t>gene specific PCR.  Data was generated from the same </a:t>
            </a:r>
            <a:r>
              <a:rPr lang="en-US" sz="1400" dirty="0" err="1" smtClean="0"/>
              <a:t>lysates</a:t>
            </a:r>
            <a:r>
              <a:rPr lang="en-US" sz="1400" dirty="0" smtClean="0"/>
              <a:t> used </a:t>
            </a:r>
          </a:p>
          <a:p>
            <a:pPr marL="342900" indent="-342900"/>
            <a:r>
              <a:rPr lang="en-US" sz="1400" dirty="0" smtClean="0"/>
              <a:t>         to determine DNA polymerase activity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endParaRPr lang="en-US" sz="1400" dirty="0" smtClean="0"/>
          </a:p>
          <a:p>
            <a:endParaRPr lang="en-US" sz="1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399" y="1219200"/>
          <a:ext cx="4800600" cy="1733550"/>
        </p:xfrm>
        <a:graphic>
          <a:graphicData uri="http://schemas.openxmlformats.org/drawingml/2006/table">
            <a:tbl>
              <a:tblPr/>
              <a:tblGrid>
                <a:gridCol w="1318811"/>
                <a:gridCol w="745415"/>
                <a:gridCol w="735858"/>
                <a:gridCol w="726302"/>
                <a:gridCol w="611623"/>
                <a:gridCol w="662591"/>
              </a:tblGrid>
              <a:tr h="1905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Polymerase Activity Detection - FAM Ct Value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Targeted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cfu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input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 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StdDev 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399" y="3200400"/>
          <a:ext cx="4800600" cy="1524000"/>
        </p:xfrm>
        <a:graphic>
          <a:graphicData uri="http://schemas.openxmlformats.org/drawingml/2006/table">
            <a:tbl>
              <a:tblPr/>
              <a:tblGrid>
                <a:gridCol w="1318811"/>
                <a:gridCol w="745415"/>
                <a:gridCol w="735858"/>
                <a:gridCol w="726302"/>
                <a:gridCol w="611623"/>
                <a:gridCol w="662591"/>
              </a:tblGrid>
              <a:tr h="1905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Colony Count Plating - </a:t>
                      </a:r>
                      <a:r>
                        <a:rPr lang="en-US" sz="11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cfu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observed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Targeted </a:t>
                      </a:r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cfu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input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Plate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Plate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Plate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StdDev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TNTC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TNTC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TNTC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3399" y="5010150"/>
          <a:ext cx="4800601" cy="1733550"/>
        </p:xfrm>
        <a:graphic>
          <a:graphicData uri="http://schemas.openxmlformats.org/drawingml/2006/table">
            <a:tbl>
              <a:tblPr/>
              <a:tblGrid>
                <a:gridCol w="1317937"/>
                <a:gridCol w="744921"/>
                <a:gridCol w="738554"/>
                <a:gridCol w="725820"/>
                <a:gridCol w="611217"/>
                <a:gridCol w="662152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Gene Specific PCR - FAM Ct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value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Targeted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cfu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input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 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StdDev 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7162800" y="5920026"/>
            <a:ext cx="188384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/>
              <a:t>ND = None Detected</a:t>
            </a:r>
          </a:p>
          <a:p>
            <a:endParaRPr lang="en-US" sz="1000" b="1" dirty="0"/>
          </a:p>
          <a:p>
            <a:r>
              <a:rPr lang="en-US" sz="1000" b="1" dirty="0" smtClean="0"/>
              <a:t>NA = Not Applicable</a:t>
            </a:r>
          </a:p>
          <a:p>
            <a:endParaRPr lang="en-US" sz="1000" b="1" dirty="0"/>
          </a:p>
          <a:p>
            <a:r>
              <a:rPr lang="en-US" sz="1000" b="1" dirty="0" smtClean="0"/>
              <a:t>TNTC = Too Numerous To Count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-76200" y="11430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-76200" y="30480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76200" y="48768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1000" y="1457325"/>
          <a:ext cx="4902200" cy="1733550"/>
        </p:xfrm>
        <a:graphic>
          <a:graphicData uri="http://schemas.openxmlformats.org/drawingml/2006/table">
            <a:tbl>
              <a:tblPr/>
              <a:tblGrid>
                <a:gridCol w="1200150"/>
                <a:gridCol w="828675"/>
                <a:gridCol w="790575"/>
                <a:gridCol w="749300"/>
                <a:gridCol w="647700"/>
                <a:gridCol w="685800"/>
              </a:tblGrid>
              <a:tr h="1905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Polymerase Activity Detection - FAM Ct Value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Targeted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cfu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input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 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StdDev 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90525" y="3362325"/>
          <a:ext cx="4902200" cy="1524000"/>
        </p:xfrm>
        <a:graphic>
          <a:graphicData uri="http://schemas.openxmlformats.org/drawingml/2006/table">
            <a:tbl>
              <a:tblPr/>
              <a:tblGrid>
                <a:gridCol w="1200150"/>
                <a:gridCol w="828675"/>
                <a:gridCol w="790575"/>
                <a:gridCol w="749300"/>
                <a:gridCol w="647700"/>
                <a:gridCol w="685800"/>
              </a:tblGrid>
              <a:tr h="1905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Colony Count Plating - </a:t>
                      </a:r>
                      <a:r>
                        <a:rPr lang="en-US" sz="11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cfu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Observed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Targeted </a:t>
                      </a:r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cfu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input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Plate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Plate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Plate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StdDev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TNTC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TNTC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TNTC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TNTC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342.00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81000" y="5029200"/>
          <a:ext cx="4902200" cy="1733550"/>
        </p:xfrm>
        <a:graphic>
          <a:graphicData uri="http://schemas.openxmlformats.org/drawingml/2006/table">
            <a:tbl>
              <a:tblPr/>
              <a:tblGrid>
                <a:gridCol w="1200150"/>
                <a:gridCol w="828675"/>
                <a:gridCol w="790575"/>
                <a:gridCol w="749300"/>
                <a:gridCol w="647700"/>
                <a:gridCol w="685800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 Specific PCR - FAM Ct Value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Targeted </a:t>
                      </a:r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cfu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input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Reaction-3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 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StdDev 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7162800" y="5920026"/>
            <a:ext cx="188384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/>
              <a:t>ND = None Detected</a:t>
            </a:r>
          </a:p>
          <a:p>
            <a:endParaRPr lang="en-US" sz="1000" b="1" dirty="0"/>
          </a:p>
          <a:p>
            <a:r>
              <a:rPr lang="en-US" sz="1000" b="1" dirty="0" smtClean="0"/>
              <a:t>NA = Not Applicable</a:t>
            </a:r>
          </a:p>
          <a:p>
            <a:endParaRPr lang="en-US" sz="1000" b="1" dirty="0"/>
          </a:p>
          <a:p>
            <a:r>
              <a:rPr lang="en-US" sz="1000" b="1" dirty="0" smtClean="0"/>
              <a:t>TNTC = Too Numerous To Count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-76200" y="1295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-76200" y="33528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-76200" y="49530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-76200" y="-46868"/>
            <a:ext cx="886954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6</a:t>
            </a:r>
            <a:endParaRPr lang="en-US" sz="1600" b="1" dirty="0" smtClean="0"/>
          </a:p>
          <a:p>
            <a:pPr marL="342900" indent="-342900">
              <a:buAutoNum type="alphaUcParenBoth"/>
            </a:pPr>
            <a:r>
              <a:rPr lang="en-US" sz="1400" dirty="0" smtClean="0"/>
              <a:t>Raw data from triplicate reactions used to generate linearity graphs for </a:t>
            </a:r>
            <a:r>
              <a:rPr lang="en-US" sz="1400" i="1" dirty="0" smtClean="0"/>
              <a:t>S. </a:t>
            </a:r>
            <a:r>
              <a:rPr lang="en-US" sz="1400" i="1" dirty="0" err="1" smtClean="0"/>
              <a:t>aureus</a:t>
            </a:r>
            <a:r>
              <a:rPr lang="en-US" sz="1400" i="1" dirty="0" smtClean="0"/>
              <a:t> </a:t>
            </a:r>
            <a:r>
              <a:rPr lang="en-US" sz="1400" dirty="0" smtClean="0"/>
              <a:t>in Figure 4D</a:t>
            </a:r>
          </a:p>
          <a:p>
            <a:pPr marL="342900" indent="-342900">
              <a:buAutoNum type="alphaUcParenBoth"/>
            </a:pPr>
            <a:r>
              <a:rPr lang="en-US" sz="1400" dirty="0" smtClean="0"/>
              <a:t>Results from triplicate </a:t>
            </a:r>
            <a:r>
              <a:rPr lang="en-US" sz="1400" i="1" dirty="0" err="1" smtClean="0"/>
              <a:t>cfu</a:t>
            </a:r>
            <a:r>
              <a:rPr lang="en-US" sz="1400" dirty="0" smtClean="0"/>
              <a:t> plating</a:t>
            </a:r>
          </a:p>
          <a:p>
            <a:pPr marL="342900" indent="-342900"/>
            <a:r>
              <a:rPr lang="en-US" sz="1400" dirty="0" smtClean="0"/>
              <a:t>(C)  Raw data  from triplicate reactions of </a:t>
            </a:r>
            <a:r>
              <a:rPr lang="en-US" sz="1400" i="1" dirty="0" smtClean="0"/>
              <a:t>S. </a:t>
            </a:r>
            <a:r>
              <a:rPr lang="en-US" sz="1400" i="1" dirty="0" err="1" smtClean="0"/>
              <a:t>aureus</a:t>
            </a:r>
            <a:r>
              <a:rPr lang="en-US" sz="1400" i="1" dirty="0" smtClean="0"/>
              <a:t> </a:t>
            </a:r>
            <a:r>
              <a:rPr lang="en-US" sz="1400" dirty="0" smtClean="0"/>
              <a:t>gene specific PCR.  Data was generated from the same </a:t>
            </a:r>
            <a:r>
              <a:rPr lang="en-US" sz="1400" dirty="0" err="1" smtClean="0"/>
              <a:t>lysates</a:t>
            </a:r>
            <a:r>
              <a:rPr lang="en-US" sz="1400" dirty="0" smtClean="0"/>
              <a:t> used </a:t>
            </a:r>
          </a:p>
          <a:p>
            <a:pPr marL="342900" indent="-342900"/>
            <a:r>
              <a:rPr lang="en-US" sz="1400" dirty="0" smtClean="0"/>
              <a:t>         to determine DNA polymerase activity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endParaRPr lang="en-US" sz="1400" dirty="0" smtClean="0"/>
          </a:p>
          <a:p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6200" y="-76200"/>
            <a:ext cx="86532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7</a:t>
            </a:r>
            <a:endParaRPr lang="en-US" sz="1600" b="1" dirty="0" smtClean="0"/>
          </a:p>
          <a:p>
            <a:pPr marL="342900" indent="-342900">
              <a:buAutoNum type="alphaUcParenBoth"/>
            </a:pPr>
            <a:r>
              <a:rPr lang="en-US" sz="1400" dirty="0" smtClean="0"/>
              <a:t>Raw data from triplicate reactions used to generate </a:t>
            </a:r>
            <a:r>
              <a:rPr lang="en-US" sz="1400" dirty="0" err="1" smtClean="0"/>
              <a:t>dCTP</a:t>
            </a:r>
            <a:r>
              <a:rPr lang="en-US" sz="1400" dirty="0" smtClean="0"/>
              <a:t> rescue graphs for </a:t>
            </a:r>
            <a:r>
              <a:rPr lang="en-US" sz="1400" i="1" dirty="0" smtClean="0"/>
              <a:t>E. coli </a:t>
            </a:r>
            <a:r>
              <a:rPr lang="en-US" sz="1400" dirty="0" smtClean="0"/>
              <a:t>in Figure 5C</a:t>
            </a:r>
          </a:p>
          <a:p>
            <a:pPr marL="342900" indent="-342900">
              <a:buAutoNum type="alphaUcParenBoth"/>
            </a:pPr>
            <a:r>
              <a:rPr lang="en-US" sz="1400" dirty="0" smtClean="0"/>
              <a:t>Raw data  from triplicate reactions of </a:t>
            </a:r>
            <a:r>
              <a:rPr lang="en-US" sz="1400" i="1" dirty="0" smtClean="0"/>
              <a:t>E. coli </a:t>
            </a:r>
            <a:r>
              <a:rPr lang="en-US" sz="1400" dirty="0" smtClean="0"/>
              <a:t>gene specific PCR.  Data was generated from the same </a:t>
            </a:r>
            <a:r>
              <a:rPr lang="en-US" sz="1400" dirty="0" err="1" smtClean="0"/>
              <a:t>lysates</a:t>
            </a:r>
            <a:r>
              <a:rPr lang="en-US" sz="1400" dirty="0" smtClean="0"/>
              <a:t> used </a:t>
            </a:r>
          </a:p>
          <a:p>
            <a:pPr marL="342900" indent="-342900"/>
            <a:r>
              <a:rPr lang="en-US" sz="1400" dirty="0"/>
              <a:t> </a:t>
            </a:r>
            <a:r>
              <a:rPr lang="en-US" sz="1400" dirty="0" smtClean="0"/>
              <a:t>        to determine DNA polymerase activity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95275" y="1114425"/>
          <a:ext cx="7848600" cy="2767496"/>
        </p:xfrm>
        <a:graphic>
          <a:graphicData uri="http://schemas.openxmlformats.org/drawingml/2006/table">
            <a:tbl>
              <a:tblPr/>
              <a:tblGrid>
                <a:gridCol w="3030107"/>
                <a:gridCol w="1253434"/>
                <a:gridCol w="1347147"/>
                <a:gridCol w="984004"/>
                <a:gridCol w="1233908"/>
              </a:tblGrid>
              <a:tr h="1042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 </a:t>
                      </a:r>
                      <a:r>
                        <a:rPr lang="en-US" sz="10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coli</a:t>
                      </a:r>
                      <a:r>
                        <a:rPr lang="en-US" sz="1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DPE-PCR data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Sample ID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Target-Ct (FAM)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Internal Control-Ct (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TxRed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Target-Ct (FAM)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StdDev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Target-Ct (FAM)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25.1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25.63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25.9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25.9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34.8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 *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37.3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26.2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26.03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25.7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26.2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27.00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26.9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27.1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30.1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29.90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0.26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29.6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35.7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35.7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35.73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35.4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35.8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36.1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36.4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36.1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36.6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37.5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36.3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9700" y="4057650"/>
          <a:ext cx="5943601" cy="2749658"/>
        </p:xfrm>
        <a:graphic>
          <a:graphicData uri="http://schemas.openxmlformats.org/drawingml/2006/table">
            <a:tbl>
              <a:tblPr/>
              <a:tblGrid>
                <a:gridCol w="2565201"/>
                <a:gridCol w="1061121"/>
                <a:gridCol w="1140458"/>
                <a:gridCol w="1176821"/>
              </a:tblGrid>
              <a:tr h="100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 coli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gsPCR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Data</a:t>
                      </a:r>
                    </a:p>
                  </a:txBody>
                  <a:tcPr marL="7339" marR="7339" marT="73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39" marR="7339" marT="73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39" marR="7339" marT="733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39" marR="7339" marT="733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Sample ID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Target-Ct (FAM)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 Target-Ct (FAM)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StdDev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Target-Ct (FAM)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34.3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34.00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0.89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34.7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33.6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34.43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34.8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34.9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34.3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34.80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0.44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35.1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33.8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34.30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34.8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34.3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35.3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34.90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34.6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34.8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35.2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34.37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33.9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100012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91477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9" name="Rectangle 8"/>
          <p:cNvSpPr/>
          <p:nvPr/>
        </p:nvSpPr>
        <p:spPr>
          <a:xfrm>
            <a:off x="4562475" y="1850066"/>
            <a:ext cx="1371600" cy="3474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64244" y="3538728"/>
            <a:ext cx="1371600" cy="3474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705600" y="5867400"/>
            <a:ext cx="3124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/>
              <a:t>* Depicted as 45 Ct in graph to provide </a:t>
            </a:r>
          </a:p>
          <a:p>
            <a:r>
              <a:rPr lang="en-US" sz="1000" b="1" dirty="0" smtClean="0"/>
              <a:t>   baseline for </a:t>
            </a:r>
            <a:r>
              <a:rPr lang="en-US" sz="1000" b="1" dirty="0" err="1" smtClean="0"/>
              <a:t>dCTP</a:t>
            </a:r>
            <a:r>
              <a:rPr lang="en-US" sz="1000" b="1" dirty="0" smtClean="0"/>
              <a:t> rescue curves.  No actual </a:t>
            </a:r>
          </a:p>
          <a:p>
            <a:r>
              <a:rPr lang="en-US" sz="1000" b="1" dirty="0"/>
              <a:t> </a:t>
            </a:r>
            <a:r>
              <a:rPr lang="en-US" sz="1000" b="1" dirty="0" smtClean="0"/>
              <a:t>  Ct was calculated by the </a:t>
            </a:r>
            <a:r>
              <a:rPr lang="en-US" sz="1000" b="1" dirty="0" err="1" smtClean="0"/>
              <a:t>SmartCycler</a:t>
            </a:r>
            <a:endParaRPr lang="en-US" sz="1000" b="1" dirty="0" smtClean="0"/>
          </a:p>
          <a:p>
            <a:r>
              <a:rPr lang="en-US" sz="1000" b="1" dirty="0"/>
              <a:t> </a:t>
            </a:r>
            <a:endParaRPr lang="en-US" sz="1000" b="1" dirty="0" smtClean="0"/>
          </a:p>
          <a:p>
            <a:r>
              <a:rPr lang="en-US" sz="1000" b="1" dirty="0" smtClean="0"/>
              <a:t>  ND = None Detected</a:t>
            </a:r>
            <a:endParaRPr lang="en-US" sz="1000" b="1" dirty="0"/>
          </a:p>
        </p:txBody>
      </p:sp>
      <p:sp>
        <p:nvSpPr>
          <p:cNvPr id="13" name="Rectangle 12"/>
          <p:cNvSpPr/>
          <p:nvPr/>
        </p:nvSpPr>
        <p:spPr>
          <a:xfrm>
            <a:off x="6858000" y="4648200"/>
            <a:ext cx="1905000" cy="838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879266" y="4747435"/>
            <a:ext cx="187743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No inhibition of </a:t>
            </a:r>
            <a:r>
              <a:rPr lang="en-US" sz="1100" b="1" u="sng" dirty="0" smtClean="0"/>
              <a:t>competitive</a:t>
            </a:r>
          </a:p>
          <a:p>
            <a:r>
              <a:rPr lang="en-US" sz="1100" b="1" dirty="0" smtClean="0"/>
              <a:t> qPCR internal control due to</a:t>
            </a:r>
          </a:p>
          <a:p>
            <a:r>
              <a:rPr lang="en-US" sz="1100" b="1" dirty="0" smtClean="0"/>
              <a:t> </a:t>
            </a:r>
            <a:r>
              <a:rPr lang="en-US" sz="1100" b="1" dirty="0" err="1" smtClean="0"/>
              <a:t>ddCTP</a:t>
            </a:r>
            <a:r>
              <a:rPr lang="en-US" sz="1100" b="1" dirty="0" smtClean="0"/>
              <a:t> carryover</a:t>
            </a:r>
            <a:endParaRPr lang="en-US" sz="1100" b="1" dirty="0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5196664" y="5524500"/>
            <a:ext cx="2667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542567" y="4201633"/>
            <a:ext cx="2590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6200" y="-76200"/>
            <a:ext cx="88912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8</a:t>
            </a:r>
            <a:endParaRPr lang="en-US" sz="1600" b="1" dirty="0" smtClean="0"/>
          </a:p>
          <a:p>
            <a:pPr marL="342900" indent="-342900">
              <a:buAutoNum type="alphaUcParenBoth"/>
            </a:pPr>
            <a:r>
              <a:rPr lang="en-US" sz="1400" dirty="0" smtClean="0"/>
              <a:t>Raw data from triplicate reactions used to generate </a:t>
            </a:r>
            <a:r>
              <a:rPr lang="en-US" sz="1400" dirty="0" err="1" smtClean="0"/>
              <a:t>dCTP</a:t>
            </a:r>
            <a:r>
              <a:rPr lang="en-US" sz="1400" dirty="0" smtClean="0"/>
              <a:t> rescue graphs for </a:t>
            </a:r>
            <a:r>
              <a:rPr lang="en-US" sz="1400" i="1" dirty="0" smtClean="0"/>
              <a:t>S. </a:t>
            </a:r>
            <a:r>
              <a:rPr lang="en-US" sz="1400" i="1" dirty="0" err="1" smtClean="0"/>
              <a:t>aureus</a:t>
            </a:r>
            <a:r>
              <a:rPr lang="en-US" sz="1400" i="1" dirty="0" smtClean="0"/>
              <a:t> </a:t>
            </a:r>
            <a:r>
              <a:rPr lang="en-US" sz="1400" dirty="0" smtClean="0"/>
              <a:t>in Figure 5F</a:t>
            </a:r>
          </a:p>
          <a:p>
            <a:pPr marL="342900" indent="-342900">
              <a:buAutoNum type="alphaUcParenBoth"/>
            </a:pPr>
            <a:r>
              <a:rPr lang="en-US" sz="1400" dirty="0" smtClean="0"/>
              <a:t>Raw data  from triplicate reactions of </a:t>
            </a:r>
            <a:r>
              <a:rPr lang="en-US" sz="1400" i="1" dirty="0" smtClean="0"/>
              <a:t>S. </a:t>
            </a:r>
            <a:r>
              <a:rPr lang="en-US" sz="1400" i="1" dirty="0" err="1" smtClean="0"/>
              <a:t>aureus</a:t>
            </a:r>
            <a:r>
              <a:rPr lang="en-US" sz="1400" i="1" dirty="0" smtClean="0"/>
              <a:t> </a:t>
            </a:r>
            <a:r>
              <a:rPr lang="en-US" sz="1400" dirty="0" smtClean="0"/>
              <a:t>gene specific PCR.  Data was generated from the same </a:t>
            </a:r>
            <a:r>
              <a:rPr lang="en-US" sz="1400" dirty="0" err="1" smtClean="0"/>
              <a:t>lysates</a:t>
            </a:r>
            <a:r>
              <a:rPr lang="en-US" sz="1400" dirty="0" smtClean="0"/>
              <a:t> used </a:t>
            </a:r>
          </a:p>
          <a:p>
            <a:pPr marL="342900" indent="-342900"/>
            <a:r>
              <a:rPr lang="en-US" sz="1400" dirty="0"/>
              <a:t> </a:t>
            </a:r>
            <a:r>
              <a:rPr lang="en-US" sz="1400" dirty="0" smtClean="0"/>
              <a:t>        to determine DNA polymerase activity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799" y="990600"/>
          <a:ext cx="7239001" cy="2743738"/>
        </p:xfrm>
        <a:graphic>
          <a:graphicData uri="http://schemas.openxmlformats.org/drawingml/2006/table">
            <a:tbl>
              <a:tblPr/>
              <a:tblGrid>
                <a:gridCol w="2794756"/>
                <a:gridCol w="1156079"/>
                <a:gridCol w="1242517"/>
                <a:gridCol w="907577"/>
                <a:gridCol w="1138072"/>
              </a:tblGrid>
              <a:tr h="1728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S. </a:t>
                      </a:r>
                      <a:r>
                        <a:rPr lang="en-US" sz="1000" b="1" i="1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aureus</a:t>
                      </a:r>
                      <a:r>
                        <a:rPr lang="en-US" sz="1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DPE-PCR</a:t>
                      </a:r>
                      <a:r>
                        <a:rPr lang="en-US" sz="1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data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Sample ID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Target-Ct (FAM)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Internal Control-Ct (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TxRed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Target-Ct (FAM)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StdDev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Target-Ct (FAM)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24.8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24.83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24.7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36.2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 *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36.4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36.6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24.7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24.67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24.5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24.8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24.6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26.00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2.69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29.1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24.3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25.9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25.90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25.9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25.9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30.70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0.62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31.2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31.8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30.9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33.7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NIC-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36.5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NIC-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36.8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NIC-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37.8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36.3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5976" marR="5976" marT="59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38273" y="4038600"/>
          <a:ext cx="5867402" cy="2743391"/>
        </p:xfrm>
        <a:graphic>
          <a:graphicData uri="http://schemas.openxmlformats.org/drawingml/2006/table">
            <a:tbl>
              <a:tblPr/>
              <a:tblGrid>
                <a:gridCol w="2532316"/>
                <a:gridCol w="1047517"/>
                <a:gridCol w="1125836"/>
                <a:gridCol w="1161733"/>
              </a:tblGrid>
              <a:tr h="969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S. </a:t>
                      </a:r>
                      <a:r>
                        <a:rPr lang="en-US" sz="1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aureus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-gsPCR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Data</a:t>
                      </a:r>
                    </a:p>
                  </a:txBody>
                  <a:tcPr marL="7339" marR="7339" marT="73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39" marR="7339" marT="73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39" marR="7339" marT="733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39" marR="7339" marT="733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Sample ID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Target-Ct (FAM)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Target-Ct (FAM)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StdDev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Target-Ct (FAM)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31.1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31.20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31.3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31.2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31.4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31.40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31.2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31.6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31.2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31.40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31.4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+50uM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31.6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31.4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32.17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1.69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34.1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31.1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30.93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30.8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30.9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31.1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31.90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0.75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32.6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ddCTP +0.05uM dCTP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NIC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―</a:t>
                      </a:r>
                    </a:p>
                  </a:txBody>
                  <a:tcPr marL="7339" marR="7339" marT="73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05600" y="5867400"/>
            <a:ext cx="3124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/>
              <a:t>* Depicted as 45 Ct in graph to provide </a:t>
            </a:r>
          </a:p>
          <a:p>
            <a:r>
              <a:rPr lang="en-US" sz="1000" b="1" dirty="0" smtClean="0"/>
              <a:t>   baseline for </a:t>
            </a:r>
            <a:r>
              <a:rPr lang="en-US" sz="1000" b="1" dirty="0" err="1" smtClean="0"/>
              <a:t>dCTP</a:t>
            </a:r>
            <a:r>
              <a:rPr lang="en-US" sz="1000" b="1" dirty="0" smtClean="0"/>
              <a:t> rescue curves.  No actual </a:t>
            </a:r>
          </a:p>
          <a:p>
            <a:r>
              <a:rPr lang="en-US" sz="1000" b="1" dirty="0"/>
              <a:t> </a:t>
            </a:r>
            <a:r>
              <a:rPr lang="en-US" sz="1000" b="1" dirty="0" smtClean="0"/>
              <a:t>  Ct was calculated by the </a:t>
            </a:r>
            <a:r>
              <a:rPr lang="en-US" sz="1000" b="1" dirty="0" err="1" smtClean="0"/>
              <a:t>SmartCycler</a:t>
            </a:r>
            <a:endParaRPr lang="en-US" sz="1000" b="1" dirty="0" smtClean="0"/>
          </a:p>
          <a:p>
            <a:r>
              <a:rPr lang="en-US" sz="1000" b="1" dirty="0"/>
              <a:t> </a:t>
            </a:r>
            <a:endParaRPr lang="en-US" sz="1000" b="1" dirty="0" smtClean="0"/>
          </a:p>
          <a:p>
            <a:r>
              <a:rPr lang="en-US" sz="1000" b="1" dirty="0" smtClean="0"/>
              <a:t>  ND = None Detected</a:t>
            </a:r>
            <a:endParaRPr lang="en-US" sz="1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-28576" y="8763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89786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199" y="1697666"/>
            <a:ext cx="1219200" cy="3474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68968" y="3386328"/>
            <a:ext cx="1219200" cy="3474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0" y="4648200"/>
            <a:ext cx="1905000" cy="838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79266" y="4747435"/>
            <a:ext cx="187743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No inhibition of </a:t>
            </a:r>
            <a:r>
              <a:rPr lang="en-US" sz="1100" b="1" u="sng" dirty="0" smtClean="0"/>
              <a:t>competitive</a:t>
            </a:r>
          </a:p>
          <a:p>
            <a:r>
              <a:rPr lang="en-US" sz="1100" b="1" dirty="0" smtClean="0"/>
              <a:t> qPCR internal control due to</a:t>
            </a:r>
          </a:p>
          <a:p>
            <a:r>
              <a:rPr lang="en-US" sz="1100" b="1" dirty="0" smtClean="0"/>
              <a:t> </a:t>
            </a:r>
            <a:r>
              <a:rPr lang="en-US" sz="1100" b="1" dirty="0" err="1" smtClean="0"/>
              <a:t>ddCTP</a:t>
            </a:r>
            <a:r>
              <a:rPr lang="en-US" sz="1100" b="1" dirty="0" smtClean="0"/>
              <a:t> carryover</a:t>
            </a:r>
            <a:endParaRPr lang="en-US" sz="1100" b="1" dirty="0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5219700" y="5524500"/>
            <a:ext cx="2667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542567" y="4201633"/>
            <a:ext cx="2590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76200" y="-76200"/>
            <a:ext cx="65203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Supplemental Figure </a:t>
            </a:r>
            <a:r>
              <a:rPr lang="en-US" sz="1600" b="1" dirty="0" smtClean="0"/>
              <a:t>9</a:t>
            </a:r>
            <a:endParaRPr lang="en-US" sz="1600" b="1" dirty="0" smtClean="0"/>
          </a:p>
          <a:p>
            <a:pPr marL="342900" indent="-342900">
              <a:buAutoNum type="alphaUcParenBoth"/>
            </a:pPr>
            <a:r>
              <a:rPr lang="en-US" sz="1400" dirty="0" smtClean="0"/>
              <a:t>Source and growth media for the 17 additional microorganisms tested by DPE-PCR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838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90600" y="1219200"/>
          <a:ext cx="6372226" cy="4130154"/>
        </p:xfrm>
        <a:graphic>
          <a:graphicData uri="http://schemas.openxmlformats.org/drawingml/2006/table">
            <a:tbl>
              <a:tblPr/>
              <a:tblGrid>
                <a:gridCol w="2175506"/>
                <a:gridCol w="740597"/>
                <a:gridCol w="1743491"/>
                <a:gridCol w="1712632"/>
              </a:tblGrid>
              <a:tr h="313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Microorganism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ATCC #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Liquid Growth Media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Solid Growth Media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Klebsiella  pneumoniae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700721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Pseudomonas aeruginosa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10145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Enterobacter cloacae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13047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Acinetobacter baumannii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15308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Haemophilus influenzae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35039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Resuspended Colony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814GC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Serratia marcescens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13880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Enterococcus faecalis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51299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Enterococcus faecium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19434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Streptococcus pyogenes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19615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Streptococcus agalactiae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13813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Streptococcus pneumoniae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6303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Resuspended Colony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Blood Agar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Staphylococcus epidermidis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12228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 Heart Infusion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albicans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11006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YM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YM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tropicalis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YM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YM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glabrata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66032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YM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YM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 parapsilosis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22019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YM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YM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Candida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krusei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14243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YM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YM</a:t>
                      </a:r>
                    </a:p>
                  </a:txBody>
                  <a:tcPr marL="9224" marR="9224" marT="92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3082</Words>
  <Application>Microsoft Office PowerPoint</Application>
  <PresentationFormat>On-screen Show (4:3)</PresentationFormat>
  <Paragraphs>1457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Zweitzig</dc:creator>
  <cp:lastModifiedBy>Daniel Zweitzig</cp:lastModifiedBy>
  <cp:revision>264</cp:revision>
  <dcterms:created xsi:type="dcterms:W3CDTF">2011-10-21T13:36:05Z</dcterms:created>
  <dcterms:modified xsi:type="dcterms:W3CDTF">2012-03-22T00:55:27Z</dcterms:modified>
</cp:coreProperties>
</file>