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96" d="100"/>
          <a:sy n="196" d="100"/>
        </p:scale>
        <p:origin x="688" y="36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63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466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20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989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60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411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529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54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143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47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53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15801-377A-F446-AAA6-C6C98C877BF5}" type="datetimeFigureOut">
              <a:rPr lang="en-US" smtClean="0"/>
              <a:t>5/9/12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DE889-5AFA-6A48-8589-19A1A5D57B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82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adambass\Dropbox\gicm\GI%20Manuscript%20Revision%201\Supplemental%20Tables%20-%20Completed\Macintosh%20HD:Users:adambass:Dropbox:GICM:GI%20Manuscript%20Revision%201:Supplemental%20Notes%20-%20Completed:Supplemental%20Note%203-SNP6.0_ab_ad_rb.docx!OLE_LINK1" TargetMode="External"/><Relationship Id="rId4" Type="http://schemas.openxmlformats.org/officeDocument/2006/relationships/image" Target="../media/image1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file:///\\localhost\Users\adambass\Dropbox\gicm\GI%20Manuscript%20Revision%201\Supplemental%20Tables%20-%20Completed\Macintosh%20HD:Users:adambass:Dropbox:GICM:GI%20Manuscript%20Revision%201:Supplemental%20Notes%20-%20Completed:Old:Supplemental%20Note%203-SNP6.0_ab_ad_rb.docx!OLE_LINK1" TargetMode="External"/><Relationship Id="rId4" Type="http://schemas.openxmlformats.org/officeDocument/2006/relationships/image" Target="../media/image2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9333354"/>
              </p:ext>
            </p:extLst>
          </p:nvPr>
        </p:nvGraphicFramePr>
        <p:xfrm>
          <a:off x="221341" y="1560282"/>
          <a:ext cx="8678646" cy="3786824"/>
        </p:xfrm>
        <a:graphic>
          <a:graphicData uri="http://schemas.openxmlformats.org/drawingml/2006/table">
            <a:tbl>
              <a:tblPr/>
              <a:tblGrid>
                <a:gridCol w="858475"/>
                <a:gridCol w="1548433"/>
                <a:gridCol w="430084"/>
                <a:gridCol w="710924"/>
                <a:gridCol w="1348074"/>
                <a:gridCol w="1891328"/>
                <a:gridCol w="1891328"/>
              </a:tblGrid>
              <a:tr h="3454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Tumor Type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Origin of Samples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Number of Samples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Type of Array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Method of DNA Extraction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Mode of Validation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sng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Notes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9359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Esophageal Adenocarcinoma</a:t>
                      </a:r>
                    </a:p>
                  </a:txBody>
                  <a:tcPr marL="7904" marR="7904" marT="79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University of Pittsburgh, U.S.A.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112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SNP6.0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Salt precipitation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&gt;70% tumor content by pathological review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7q21 amplification frequency in these data was previously reported (Ismail A, et al. 2011)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34935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University of Michigan, U.S.A.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74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250K StyI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Phenol Chloroform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&gt;70% tumor content by pathological review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Frequency of </a:t>
                      </a:r>
                      <a:r>
                        <a:rPr lang="en-US" sz="7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GATA6</a:t>
                      </a: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amplification in these data was previously reported (Lin L, et al. 2012)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2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186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22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21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Gastric Adenocarincoma</a:t>
                      </a:r>
                    </a:p>
                  </a:txBody>
                  <a:tcPr marL="7904" marR="7904" marT="79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University of Siena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97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SNP6.0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Salt Precipitation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&gt;80% tumor content by pathological review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Pathological examination excluded these cases as esophageal or GEJ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371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Massachusetts General Hospital, U.S.A.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250K StyI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Salt Precipitation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&gt;70% tumor content by pathological review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University of North Carolina, U.S.A.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250K StyI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Salt Precipitation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&gt;70% tumor content by pathological review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217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722"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1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7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7121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Colorectal Carcinoma</a:t>
                      </a:r>
                    </a:p>
                  </a:txBody>
                  <a:tcPr marL="7904" marR="7904" marT="790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Vall d'Hebron Hospital, Barcelona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62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SNP6.0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Salt Precipitation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&gt;70% tumor content by pathological review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371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Brigham and Women's Hospital, U.S.A.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250K StyI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Salt precipitation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&gt;70% tumor content by pathological review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Data described previously (Firestein R, et al. 2008)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Genomics Collaborative Incorporated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</a:t>
                      </a:r>
                      <a:endParaRPr lang="en-US" sz="7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250K StyI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Salt precipitation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&gt;70% tumor content by pathological review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Data described previously (Firestein R, et al. 2008)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371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Massachusetts General Hospital, U.S.A.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250K StyI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Salt precipitation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&gt;70% tumor content by pathological review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Data described previously (Firestein R, et al. 2008)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1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Vall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</a:t>
                      </a:r>
                      <a:r>
                        <a:rPr lang="en-US" sz="7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d'Hebron</a:t>
                      </a:r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 Hospital, Barcelona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250K StyI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Salt precipitation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&gt;70% tumor content by pathological review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Data described previously (Firestein R, et al. 2008)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371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Brigham and Women's Hospital, U.S.A.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250K StyI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Salt Precipitation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&gt;70% tumor content by pathological review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1722"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Total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190</a:t>
                      </a:r>
                      <a:endParaRPr lang="en-US" sz="7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7904" marR="7904" marT="790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81429" y="127000"/>
            <a:ext cx="108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Table S1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798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1078899"/>
              </p:ext>
            </p:extLst>
          </p:nvPr>
        </p:nvGraphicFramePr>
        <p:xfrm>
          <a:off x="2351681" y="533969"/>
          <a:ext cx="4780857" cy="59011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Document" r:id="rId3" imgW="5689600" imgH="7023100" progId="Word.Document.12">
                  <p:link updateAutomatic="1"/>
                </p:oleObj>
              </mc:Choice>
              <mc:Fallback>
                <p:oleObj name="Document" r:id="rId3" imgW="5689600" imgH="70231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51681" y="533969"/>
                        <a:ext cx="4780857" cy="590115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57105" y="6279228"/>
            <a:ext cx="20754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200" dirty="0" smtClean="0"/>
              <a:t>*unique to SNP6.0</a:t>
            </a:r>
          </a:p>
          <a:p>
            <a:pPr algn="r"/>
            <a:r>
              <a:rPr lang="en-US" sz="1200" dirty="0" smtClean="0"/>
              <a:t>[ ] denotes adjacent to peak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494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Table S6-A</a:t>
            </a:r>
          </a:p>
        </p:txBody>
      </p:sp>
    </p:spTree>
    <p:extLst>
      <p:ext uri="{BB962C8B-B14F-4D97-AF65-F5344CB8AC3E}">
        <p14:creationId xmlns:p14="http://schemas.microsoft.com/office/powerpoint/2010/main" val="761320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688633" y="6279228"/>
            <a:ext cx="14508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*unique to SNP6.0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4941"/>
            <a:ext cx="131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Table S6-B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8310509"/>
              </p:ext>
            </p:extLst>
          </p:nvPr>
        </p:nvGraphicFramePr>
        <p:xfrm>
          <a:off x="2300112" y="574136"/>
          <a:ext cx="4839384" cy="55406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Document" r:id="rId3" imgW="6134100" imgH="7023100" progId="Word.Document.12">
                  <p:link updateAutomatic="1"/>
                </p:oleObj>
              </mc:Choice>
              <mc:Fallback>
                <p:oleObj name="Document" r:id="rId3" imgW="6134100" imgH="7023100" progId="Word.Document.12">
                  <p:link updateAutomatic="1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300112" y="574136"/>
                        <a:ext cx="4839384" cy="554061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24572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94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Table S2-A 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395162"/>
              </p:ext>
            </p:extLst>
          </p:nvPr>
        </p:nvGraphicFramePr>
        <p:xfrm>
          <a:off x="730250" y="1994231"/>
          <a:ext cx="7683500" cy="1358900"/>
        </p:xfrm>
        <a:graphic>
          <a:graphicData uri="http://schemas.openxmlformats.org/drawingml/2006/table">
            <a:tbl>
              <a:tblPr/>
              <a:tblGrid>
                <a:gridCol w="1206500"/>
                <a:gridCol w="1397000"/>
                <a:gridCol w="1663700"/>
                <a:gridCol w="1181100"/>
                <a:gridCol w="2235200"/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Cytoband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Residual q-value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Boundaries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(Mb)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Number of Genes in 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 Target(s)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7.39E-07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34.97-35.52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ERBB2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8q24.21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2.15E-06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128.50-128.83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MYC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13q12.2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5.24E-05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27.13-27.33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CDK8</a:t>
                      </a: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*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8p12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6.09E-03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38.26-38.46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FGFR1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18q11.2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9.21E-03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18.52-18.97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GATA6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622" y="1495461"/>
            <a:ext cx="6569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Significant amplifications in colorectal adenocarcinomas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7711" y="3664268"/>
            <a:ext cx="2546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* denotes gene is adjacent to peak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67036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1998810"/>
              </p:ext>
            </p:extLst>
          </p:nvPr>
        </p:nvGraphicFramePr>
        <p:xfrm>
          <a:off x="730250" y="1504018"/>
          <a:ext cx="7683500" cy="3119120"/>
        </p:xfrm>
        <a:graphic>
          <a:graphicData uri="http://schemas.openxmlformats.org/drawingml/2006/table">
            <a:tbl>
              <a:tblPr/>
              <a:tblGrid>
                <a:gridCol w="1206500"/>
                <a:gridCol w="1397000"/>
                <a:gridCol w="1663700"/>
                <a:gridCol w="1181100"/>
                <a:gridCol w="2235200"/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Cytoband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Residual q-value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Boundaries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(Mb)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Number of Genes in 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 Target(s)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19q12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1.16E-18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34.95-35.10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CCNE1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5.88E-17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34.97-35.24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ERBB2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8q24.21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1.19E-16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128.51-128.64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MYC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1q42.3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5.80E-06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23.31-23.34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8p23.1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1.07E-05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11.41-11.77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GATA4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18q11.2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2.73E-05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17.74-18.05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GATA6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11q13.3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3.71E-05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68.43-70.10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CCND1, FGF3, FGF4, FGF19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12p12.1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4.83E-05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25.01-25.78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KRAS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6p21.1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5.01E-05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43.79-44.01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VEGFA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3q27.1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8.33E-04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185.71-186.17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EPHB3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1p36.22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8.79E-04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10.54-10.92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2.71E-03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65.90-69.27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MDM2, FRS2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7p11.2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5.22E-03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54.84-55.28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EGFR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11q13.4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5.38E-03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73.89-74.04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622" y="736146"/>
            <a:ext cx="6569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Significant amplifications in gastric adenocarcinomas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31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Table S2-B</a:t>
            </a:r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35367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1022191"/>
              </p:ext>
            </p:extLst>
          </p:nvPr>
        </p:nvGraphicFramePr>
        <p:xfrm>
          <a:off x="1390997" y="1153082"/>
          <a:ext cx="6362005" cy="4388371"/>
        </p:xfrm>
        <a:graphic>
          <a:graphicData uri="http://schemas.openxmlformats.org/drawingml/2006/table">
            <a:tbl>
              <a:tblPr/>
              <a:tblGrid>
                <a:gridCol w="998993"/>
                <a:gridCol w="1156728"/>
                <a:gridCol w="1377558"/>
                <a:gridCol w="977961"/>
                <a:gridCol w="1850765"/>
              </a:tblGrid>
              <a:tr h="3154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Cytoband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Residual q-value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 </a:t>
                      </a:r>
                      <a:r>
                        <a:rPr lang="en-US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Boundaries </a:t>
                      </a:r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(Mb)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Number of Genes in Peak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 Target(s)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12p12.1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5.13E-47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25.23-25.34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KRAS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18q11.2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5.10E-30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17.95-18.16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GATA6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8p23.1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2.07E-28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11.41-11.71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GATA4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19q12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1.44E-18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34.94-35.10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CCNE1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7q21.2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1.93E-18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92.32-92.50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CDK6*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11q13.2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5.61E-18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68.97-69.49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CCND1, FGF3, FGF4, FGF19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17q12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2.09E-16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34.97-35.27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ERBB2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17q21.2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2.95E-14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37.02-37.21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7p11.2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2.24E-13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54.92-55.40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EGFR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8q24.21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2.76E-12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128.47-128.91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MYC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6p21.1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8.44E-12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43.32-43.46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VEGFA*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9p13.3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8.51E-08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35.47-35.93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13q13.1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3.05E-07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32.28-33.33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7q22.1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5.52E-07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99.13-99.84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7q31.2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2.20E-05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115.92-116.42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MET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12q15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3.96E-05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65.56-68.50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MDM2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7q34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1.16E-04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141.92-142.26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EPHB6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6q23.3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1.53E-04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135.32-135.87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MYB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10q22.2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3.88E-04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75.00-75.80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1q21.3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8.38E-04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146.23-152.37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167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MCL1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10q26.12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1.47E-03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122.75-123.91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FGFR2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3q26.2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2.14E-03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170.20-173.76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PRKC</a:t>
                      </a:r>
                      <a:r>
                        <a:rPr lang="en-US" sz="1000" b="0" i="1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Symbol" charset="2"/>
                          <a:cs typeface="Symbol" charset="2"/>
                        </a:rPr>
                        <a:t>i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Symbol" charset="2"/>
                        <a:cs typeface="Symbol" charset="2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18q11.2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2.21E-03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21.70-22.46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13q14.11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2.38E-03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40.27-40.83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4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11p14.2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5.25E-03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27.04-27.57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0516" marR="10516" marT="1051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622" y="736146"/>
            <a:ext cx="6569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Significant amplifications in esophageal adenocarcinomas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65688" y="-24347"/>
            <a:ext cx="132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Table S2-C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94061" y="6038191"/>
            <a:ext cx="25460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* denotes gene is adjacent to peak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1873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4941"/>
            <a:ext cx="108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Table S3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43587" y="708544"/>
            <a:ext cx="81831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Significant amplifications</a:t>
            </a:r>
          </a:p>
          <a:p>
            <a:pPr algn="ctr"/>
            <a:r>
              <a:rPr lang="en-US" sz="1400" b="1" dirty="0" smtClean="0">
                <a:latin typeface="Arial"/>
                <a:cs typeface="Arial"/>
              </a:rPr>
              <a:t>(comparing gut adenocarcinomas to all other cancer types)</a:t>
            </a:r>
            <a:endParaRPr lang="en-US" sz="1400" b="1" dirty="0">
              <a:latin typeface="Arial"/>
              <a:cs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919542"/>
              </p:ext>
            </p:extLst>
          </p:nvPr>
        </p:nvGraphicFramePr>
        <p:xfrm>
          <a:off x="343588" y="1288183"/>
          <a:ext cx="1866900" cy="3695700"/>
        </p:xfrm>
        <a:graphic>
          <a:graphicData uri="http://schemas.openxmlformats.org/drawingml/2006/table">
            <a:tbl>
              <a:tblPr/>
              <a:tblGrid>
                <a:gridCol w="825500"/>
                <a:gridCol w="1041400"/>
              </a:tblGrid>
              <a:tr h="3937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Restricted to Gut Adenocarcinomas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1p36.22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1q42.3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3q26.31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3q27.1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EPHB3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7q21.2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CDK6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7q22.1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7q31.2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MET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7q34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EPHB6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8p23.1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GATA4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9p13.3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10q22.2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10q26.12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FGFR2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11p14.2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13q13.1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13q14.11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13q22.1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17q21.2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17q24.3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18q11.2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GATA6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299096"/>
              </p:ext>
            </p:extLst>
          </p:nvPr>
        </p:nvGraphicFramePr>
        <p:xfrm>
          <a:off x="6774187" y="1288183"/>
          <a:ext cx="1752600" cy="2870200"/>
        </p:xfrm>
        <a:graphic>
          <a:graphicData uri="http://schemas.openxmlformats.org/drawingml/2006/table">
            <a:tbl>
              <a:tblPr/>
              <a:tblGrid>
                <a:gridCol w="825500"/>
                <a:gridCol w="927100"/>
              </a:tblGrid>
              <a:tr h="3937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Observed in All Cancers</a:t>
                      </a:r>
                    </a:p>
                  </a:txBody>
                  <a:tcPr marL="12700" marR="12700" marT="1270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1q21.2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MCL1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6p21.1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VEGFA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6q23.3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MYB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7p11.2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EGFR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8p12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FGFR1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8q24.21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MYC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11q13.2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CCND1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11q14.1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12p12.1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KRAS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MDM2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15q26.1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IGF1R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ERBB2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19q12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CCNE1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20q13.2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9874175"/>
              </p:ext>
            </p:extLst>
          </p:nvPr>
        </p:nvGraphicFramePr>
        <p:xfrm>
          <a:off x="2631054" y="1288183"/>
          <a:ext cx="1651000" cy="43180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Restricted to All Other Cancers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1p32.1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JUN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1p34.2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1p36.33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1q23.2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1q24.3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1q32.1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1q44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AKT3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2p24.3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MYCN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3q26.2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3q26.33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SOX2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5p13.2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5p15.2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5p15.33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TERT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5q35.3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6q21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8p11.21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8p12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8q21.13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8q22.3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8q23.3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5764026"/>
              </p:ext>
            </p:extLst>
          </p:nvPr>
        </p:nvGraphicFramePr>
        <p:xfrm>
          <a:off x="4702620" y="1288183"/>
          <a:ext cx="1651000" cy="43180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Restricted to All Other Cancers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8q24.3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12q14.1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CDK4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12q14.2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12q14.3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12q21.1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12q21.2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12q21.31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12q21.33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12q23.1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13q34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14q13.3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17q21.33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17q23.1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17q24.2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17q25.1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CDK3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19q13.12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20q11.22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20q13.33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MYT1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22q11.21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CRKL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783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941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Table S4-A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4066503"/>
              </p:ext>
            </p:extLst>
          </p:nvPr>
        </p:nvGraphicFramePr>
        <p:xfrm>
          <a:off x="987140" y="1611922"/>
          <a:ext cx="7190376" cy="3510280"/>
        </p:xfrm>
        <a:graphic>
          <a:graphicData uri="http://schemas.openxmlformats.org/drawingml/2006/table">
            <a:tbl>
              <a:tblPr/>
              <a:tblGrid>
                <a:gridCol w="854432"/>
                <a:gridCol w="1735155"/>
                <a:gridCol w="1643139"/>
                <a:gridCol w="1485398"/>
                <a:gridCol w="1472252"/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Cytoband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Residual q-value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Boundaries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(Mb)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Number of Genes in 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 Target(s)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16p13.3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9.23E-50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5.06-7.71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A2BP1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3p14.2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1.32E-43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58.98-61.52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FHIT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20p12.1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9.34E-22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14.21-15.99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MACROD2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6q26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4.22E-11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161.61-163.13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PARK2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1p36.11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2.95E-09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18.58-29.38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ARID1A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4q22.1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1.77E-06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91.37-93.49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FAM190A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5q22.2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1.77E-06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110.88-113.74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5q21.1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6.25E-06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100.16-102.24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5q11.2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2.30E-05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58.18-59.84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PDE4D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16q23.1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2.60E-05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76.69-78.21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WWOX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10q23.31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8.67E-05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89.57-90.10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PTEN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10q25.2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2.54E-04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114.15-115.82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CASP7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1p13.2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4.18E-04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112.32-116.32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10q11.23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1.42E-03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52.31-53.77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4q35.1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2.51E-03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179.06-189.20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CASP3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18q21.2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6.59E-03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46.17-48.13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SMAD4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622" y="1235115"/>
            <a:ext cx="6569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Significant deletions in colorectal adenocarcinomas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14915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941"/>
            <a:ext cx="1313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Table S4-B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570098"/>
              </p:ext>
            </p:extLst>
          </p:nvPr>
        </p:nvGraphicFramePr>
        <p:xfrm>
          <a:off x="1015032" y="1360396"/>
          <a:ext cx="7273894" cy="4476224"/>
        </p:xfrm>
        <a:graphic>
          <a:graphicData uri="http://schemas.openxmlformats.org/drawingml/2006/table">
            <a:tbl>
              <a:tblPr/>
              <a:tblGrid>
                <a:gridCol w="864357"/>
                <a:gridCol w="1755309"/>
                <a:gridCol w="1662224"/>
                <a:gridCol w="1502651"/>
                <a:gridCol w="1489353"/>
              </a:tblGrid>
              <a:tr h="3681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Cytoband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Residual q-value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Boundaries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(Mb)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Number of Genes in Peak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 Target(s)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3p14.2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9.51E-211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58.96-61.52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FHIT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16q23.1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5.07E-129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76.69-78.21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WWOX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9p21.3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6.40E-59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21.85-22.01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CDKN2A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5q11.2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1.48E-18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58.30-59.83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PDE4D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6p25.3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3.42E-18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1.54-2.57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20p12.1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2.99E-14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14.21-15.99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MACROD2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4q22.1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2.57E-13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91.37-93.49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FAM190A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18q21.2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1.24E-09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46.77-46.97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SMAD4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21q22.12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7.38E-07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35.03-35.35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RUNX1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9p24.1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9.14E-07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7.78-12.71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PTPRD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6q26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1.05E-05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161.61-163.13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PARK2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2q33.2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2.43E-05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204.53-206.27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21q11.2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6.12E-05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1.00-16.26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1q44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1.49E-04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243.92-244.78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8p23.3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5.68E-04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1.00-1.45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7q32.1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8.77E-04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123.45-142.24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145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7q36.3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2.02E-03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147.74-158.82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95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1p36.11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3.87E-03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25.64-31.02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89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ARID1A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4q35.1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4.51E-03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179.06-185.55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 smtClean="0">
                          <a:solidFill>
                            <a:schemeClr val="tx1"/>
                          </a:solidFill>
                          <a:effectLst/>
                          <a:latin typeface="Arial"/>
                        </a:rPr>
                        <a:t>CASP3</a:t>
                      </a:r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11q22.3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6.00E-03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105.46-112.34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50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ATM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89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11q25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8.17E-03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120.54-134.45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111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272" marR="12272" marT="1227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622" y="915624"/>
            <a:ext cx="6569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Significant deletions in esophageal adenocarcinomas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54037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941"/>
            <a:ext cx="1326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Table S4-C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570858"/>
              </p:ext>
            </p:extLst>
          </p:nvPr>
        </p:nvGraphicFramePr>
        <p:xfrm>
          <a:off x="1098550" y="2113037"/>
          <a:ext cx="7112388" cy="1945640"/>
        </p:xfrm>
        <a:graphic>
          <a:graphicData uri="http://schemas.openxmlformats.org/drawingml/2006/table">
            <a:tbl>
              <a:tblPr/>
              <a:tblGrid>
                <a:gridCol w="845165"/>
                <a:gridCol w="1716335"/>
                <a:gridCol w="1625317"/>
                <a:gridCol w="1469287"/>
                <a:gridCol w="1456284"/>
              </a:tblGrid>
              <a:tr h="381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Cytoband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Residual q-value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Boundaries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(Mb)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Number of Genes in 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 Target(s)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3p14.2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5.28E-60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58.98-61.52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FHIT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16q23.1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2.16E-26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76.69-78.21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WWOX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20p12.1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2.31E-14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14.21-15.9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MACROD2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5q11.2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2.26E-12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58.30-59.84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PDE4D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9p24.1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6.95E-11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7.78-12.71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PTPRD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4q22.1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1.36E-07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91.37-93.49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FAM190A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6p25.3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1.44E-06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1.54-2.57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6q26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2.20E-03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161.61-163.13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PARK2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447622" y="1619713"/>
            <a:ext cx="65695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Significant deletions in gastric adenocarcinomas</a:t>
            </a:r>
            <a:endParaRPr lang="en-US" sz="14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51899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4941"/>
            <a:ext cx="10829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Table S5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261289" y="889699"/>
            <a:ext cx="6569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latin typeface="Arial"/>
                <a:cs typeface="Arial"/>
              </a:rPr>
              <a:t>Significant deletions</a:t>
            </a:r>
          </a:p>
          <a:p>
            <a:pPr algn="ctr"/>
            <a:r>
              <a:rPr lang="en-US" sz="1400" b="1" dirty="0" smtClean="0">
                <a:latin typeface="Arial"/>
                <a:cs typeface="Arial"/>
              </a:rPr>
              <a:t>(comparing gut adenocarcinomas to all other cancer types)</a:t>
            </a:r>
            <a:endParaRPr lang="en-US" sz="1400" b="1" dirty="0">
              <a:latin typeface="Arial"/>
              <a:cs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359843"/>
              </p:ext>
            </p:extLst>
          </p:nvPr>
        </p:nvGraphicFramePr>
        <p:xfrm>
          <a:off x="397316" y="1450859"/>
          <a:ext cx="1651000" cy="33655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Restricted to Gut Adenocarcinomas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1p13.2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1p36.11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1q44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2q33.2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3p26.2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4q35.1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5q15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6p25.3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8p23.3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10q11.23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12q21.2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17p12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18q21.2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SMAD4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21q22.12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RUNX1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21q22.3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75005"/>
              </p:ext>
            </p:extLst>
          </p:nvPr>
        </p:nvGraphicFramePr>
        <p:xfrm>
          <a:off x="7069700" y="1450859"/>
          <a:ext cx="1651000" cy="32385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Observed in All Cancers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3p14.2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FHIT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4q22.1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FAM190A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4q35.2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CASP3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5q11.2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PDE4D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5q22.2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APC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6q26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PARK2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7q36.3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PTPRN2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9p21.3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CDKN2A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9p24.1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PTPRD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10q23.31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PTEN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11q23.2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ATM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16p13.3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A2BP1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16q23.1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WWOX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20p12.1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MACROD2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21q11.2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966844"/>
              </p:ext>
            </p:extLst>
          </p:nvPr>
        </p:nvGraphicFramePr>
        <p:xfrm>
          <a:off x="2621444" y="1450859"/>
          <a:ext cx="1651000" cy="37465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Restricted to All Other Cancers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1p13.3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1p36.31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1q42.3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2p25.3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2q22.1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2q37.1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2q37.3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3p26.3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6q16.1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7q34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8p21.2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8p23.2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CSMD1</a:t>
                      </a:r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9p13.2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PAX5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9p24.3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10p15.3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10q26.3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11p15.5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942548"/>
              </p:ext>
            </p:extLst>
          </p:nvPr>
        </p:nvGraphicFramePr>
        <p:xfrm>
          <a:off x="4845572" y="1450859"/>
          <a:ext cx="1651000" cy="3937000"/>
        </p:xfrm>
        <a:graphic>
          <a:graphicData uri="http://schemas.openxmlformats.org/drawingml/2006/table">
            <a:tbl>
              <a:tblPr/>
              <a:tblGrid>
                <a:gridCol w="825500"/>
                <a:gridCol w="825500"/>
              </a:tblGrid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Restricted to All Other Cancers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Peak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Candidate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11q25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12p13.2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12q24.33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13q12.11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13q14.11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13q14.2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RB1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15q11.2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15q15.1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16p11.2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16q24.3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17p13.1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TP53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17q11.2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18q23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1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19p13.3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19q13.32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20p13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22q11.23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22q13.31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1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80036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32</TotalTime>
  <Words>1599</Words>
  <Application>Microsoft Macintosh PowerPoint</Application>
  <PresentationFormat>On-screen Show (4:3)</PresentationFormat>
  <Paragraphs>801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Default Theme</vt:lpstr>
      <vt:lpstr>\\localhost\Users\adambass\Dropbox\gicm\GI Manuscript Revision 1\Supplemental Tables - Completed\Macintosh HD:Users:adambass:Dropbox:GICM:GI Manuscript Revision 1:Supplemental Notes - Completed:Supplemental Note 3-SNP6.0_ab_ad_rb.docx!OLE_LINK1</vt:lpstr>
      <vt:lpstr>\\localhost\Users\adambass\Dropbox\gicm\GI Manuscript Revision 1\Supplemental Tables - Completed\Macintosh HD:Users:adambass:Dropbox:GICM:GI Manuscript Revision 1:Supplemental Notes - Completed:Old:Supplemental Note 3-SNP6.0_ab_ad_rb.docx!OLE_LINK1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DFCI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Austin Dulak</dc:creator>
  <cp:lastModifiedBy>Austin Dulak</cp:lastModifiedBy>
  <cp:revision>9</cp:revision>
  <dcterms:created xsi:type="dcterms:W3CDTF">2012-03-26T20:25:01Z</dcterms:created>
  <dcterms:modified xsi:type="dcterms:W3CDTF">2012-05-09T20:35:59Z</dcterms:modified>
</cp:coreProperties>
</file>