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518" y="-102"/>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133446-2547-4870-A497-2B158A453181}" type="datetimeFigureOut">
              <a:rPr lang="en-US" smtClean="0"/>
              <a:pPr/>
              <a:t>3/7/2012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79A3E-EB81-45DE-82A5-29AA7811AFB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133446-2547-4870-A497-2B158A453181}" type="datetimeFigureOut">
              <a:rPr lang="en-US" smtClean="0"/>
              <a:pPr/>
              <a:t>3/7/2012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79A3E-EB81-45DE-82A5-29AA7811AF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133446-2547-4870-A497-2B158A453181}" type="datetimeFigureOut">
              <a:rPr lang="en-US" smtClean="0"/>
              <a:pPr/>
              <a:t>3/7/2012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79A3E-EB81-45DE-82A5-29AA7811AFB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133446-2547-4870-A497-2B158A453181}" type="datetimeFigureOut">
              <a:rPr lang="en-US" smtClean="0"/>
              <a:pPr/>
              <a:t>3/7/2012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79A3E-EB81-45DE-82A5-29AA7811AFB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133446-2547-4870-A497-2B158A453181}" type="datetimeFigureOut">
              <a:rPr lang="en-US" smtClean="0"/>
              <a:pPr/>
              <a:t>3/7/2012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79A3E-EB81-45DE-82A5-29AA7811AFB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8133446-2547-4870-A497-2B158A453181}" type="datetimeFigureOut">
              <a:rPr lang="en-US" smtClean="0"/>
              <a:pPr/>
              <a:t>3/7/2012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679A3E-EB81-45DE-82A5-29AA7811AFB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8133446-2547-4870-A497-2B158A453181}" type="datetimeFigureOut">
              <a:rPr lang="en-US" smtClean="0"/>
              <a:pPr/>
              <a:t>3/7/2012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679A3E-EB81-45DE-82A5-29AA7811AFB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133446-2547-4870-A497-2B158A453181}" type="datetimeFigureOut">
              <a:rPr lang="en-US" smtClean="0"/>
              <a:pPr/>
              <a:t>3/7/2012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679A3E-EB81-45DE-82A5-29AA7811AFB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33446-2547-4870-A497-2B158A453181}" type="datetimeFigureOut">
              <a:rPr lang="en-US" smtClean="0"/>
              <a:pPr/>
              <a:t>3/7/2012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679A3E-EB81-45DE-82A5-29AA7811AFB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133446-2547-4870-A497-2B158A453181}" type="datetimeFigureOut">
              <a:rPr lang="en-US" smtClean="0"/>
              <a:pPr/>
              <a:t>3/7/2012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679A3E-EB81-45DE-82A5-29AA7811AFB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133446-2547-4870-A497-2B158A453181}" type="datetimeFigureOut">
              <a:rPr lang="en-US" smtClean="0"/>
              <a:pPr/>
              <a:t>3/7/2012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679A3E-EB81-45DE-82A5-29AA7811AFB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88133446-2547-4870-A497-2B158A453181}" type="datetimeFigureOut">
              <a:rPr lang="en-US" smtClean="0"/>
              <a:pPr/>
              <a:t>3/7/2012</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81679A3E-EB81-45DE-82A5-29AA7811AFB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54170" y="156030"/>
            <a:ext cx="1295400" cy="738664"/>
          </a:xfrm>
          <a:prstGeom prst="rect">
            <a:avLst/>
          </a:prstGeom>
          <a:noFill/>
        </p:spPr>
        <p:txBody>
          <a:bodyPr wrap="square" rtlCol="0">
            <a:spAutoFit/>
          </a:bodyPr>
          <a:lstStyle/>
          <a:p>
            <a:r>
              <a:rPr lang="en-US" sz="1400" dirty="0" smtClean="0"/>
              <a:t>Patel et al</a:t>
            </a:r>
          </a:p>
          <a:p>
            <a:r>
              <a:rPr lang="en-US" sz="1400" dirty="0" smtClean="0"/>
              <a:t>Supplemental Figure S4</a:t>
            </a:r>
            <a:endParaRPr lang="en-US" sz="1400" dirty="0"/>
          </a:p>
        </p:txBody>
      </p:sp>
      <p:sp>
        <p:nvSpPr>
          <p:cNvPr id="9" name="TextBox 8"/>
          <p:cNvSpPr txBox="1">
            <a:spLocks noChangeAspect="1"/>
          </p:cNvSpPr>
          <p:nvPr/>
        </p:nvSpPr>
        <p:spPr>
          <a:xfrm>
            <a:off x="1280892" y="5883195"/>
            <a:ext cx="4572000" cy="338554"/>
          </a:xfrm>
          <a:prstGeom prst="rect">
            <a:avLst/>
          </a:prstGeom>
          <a:noFill/>
        </p:spPr>
        <p:txBody>
          <a:bodyPr wrap="square" rtlCol="0">
            <a:spAutoFit/>
          </a:bodyPr>
          <a:lstStyle/>
          <a:p>
            <a:pPr algn="ctr"/>
            <a:r>
              <a:rPr lang="en-US" sz="1600" b="1" dirty="0" smtClean="0"/>
              <a:t>CALCA Fold Induction with 5-AZA treatment</a:t>
            </a:r>
            <a:endParaRPr lang="en-US" sz="1600" b="1" dirty="0"/>
          </a:p>
        </p:txBody>
      </p:sp>
      <p:sp>
        <p:nvSpPr>
          <p:cNvPr id="12" name="TextBox 11"/>
          <p:cNvSpPr txBox="1">
            <a:spLocks noChangeAspect="1"/>
          </p:cNvSpPr>
          <p:nvPr/>
        </p:nvSpPr>
        <p:spPr>
          <a:xfrm>
            <a:off x="264534" y="130632"/>
            <a:ext cx="653795" cy="400110"/>
          </a:xfrm>
          <a:prstGeom prst="rect">
            <a:avLst/>
          </a:prstGeom>
          <a:noFill/>
        </p:spPr>
        <p:txBody>
          <a:bodyPr wrap="square" rtlCol="0">
            <a:spAutoFit/>
          </a:bodyPr>
          <a:lstStyle/>
          <a:p>
            <a:r>
              <a:rPr lang="en-US" sz="2000" dirty="0" smtClean="0"/>
              <a:t>A</a:t>
            </a:r>
            <a:r>
              <a:rPr lang="en-US" sz="2000" dirty="0" smtClean="0"/>
              <a:t>.</a:t>
            </a:r>
            <a:endParaRPr lang="en-US" sz="2000" dirty="0"/>
          </a:p>
        </p:txBody>
      </p:sp>
      <p:cxnSp>
        <p:nvCxnSpPr>
          <p:cNvPr id="16" name="Straight Connector 15"/>
          <p:cNvCxnSpPr/>
          <p:nvPr/>
        </p:nvCxnSpPr>
        <p:spPr>
          <a:xfrm>
            <a:off x="1280892" y="422553"/>
            <a:ext cx="0" cy="18288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a:off x="3566892" y="-49665"/>
            <a:ext cx="0" cy="457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73172" y="994053"/>
            <a:ext cx="762000" cy="276999"/>
          </a:xfrm>
          <a:prstGeom prst="rect">
            <a:avLst/>
          </a:prstGeom>
          <a:noFill/>
        </p:spPr>
        <p:txBody>
          <a:bodyPr wrap="square" lIns="0" tIns="0" rIns="0" bIns="0" rtlCol="0">
            <a:spAutoFit/>
          </a:bodyPr>
          <a:lstStyle/>
          <a:p>
            <a:pPr algn="r"/>
            <a:r>
              <a:rPr lang="en-US" dirty="0" smtClean="0"/>
              <a:t>SK-ES-1</a:t>
            </a:r>
            <a:endParaRPr lang="en-US" dirty="0"/>
          </a:p>
        </p:txBody>
      </p:sp>
      <p:sp>
        <p:nvSpPr>
          <p:cNvPr id="20" name="TextBox 19"/>
          <p:cNvSpPr txBox="1"/>
          <p:nvPr/>
        </p:nvSpPr>
        <p:spPr>
          <a:xfrm>
            <a:off x="11250" y="1705074"/>
            <a:ext cx="1219200" cy="276999"/>
          </a:xfrm>
          <a:prstGeom prst="rect">
            <a:avLst/>
          </a:prstGeom>
          <a:noFill/>
        </p:spPr>
        <p:txBody>
          <a:bodyPr wrap="square" lIns="0" tIns="0" rIns="0" bIns="0" rtlCol="0">
            <a:spAutoFit/>
          </a:bodyPr>
          <a:lstStyle/>
          <a:p>
            <a:pPr algn="r"/>
            <a:r>
              <a:rPr lang="en-US" dirty="0" smtClean="0"/>
              <a:t>SK- N-MC</a:t>
            </a:r>
            <a:endParaRPr lang="en-US" dirty="0"/>
          </a:p>
        </p:txBody>
      </p:sp>
      <p:sp>
        <p:nvSpPr>
          <p:cNvPr id="21" name="Rectangle 20"/>
          <p:cNvSpPr/>
          <p:nvPr/>
        </p:nvSpPr>
        <p:spPr>
          <a:xfrm>
            <a:off x="1305380" y="1641753"/>
            <a:ext cx="3200400" cy="4572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13.0 </a:t>
            </a:r>
            <a:r>
              <a:rPr lang="en-US" dirty="0" smtClean="0">
                <a:latin typeface="Calibri"/>
              </a:rPr>
              <a:t>± 3.8</a:t>
            </a:r>
            <a:endParaRPr lang="en-US" dirty="0"/>
          </a:p>
        </p:txBody>
      </p:sp>
      <p:grpSp>
        <p:nvGrpSpPr>
          <p:cNvPr id="3" name="Group 32"/>
          <p:cNvGrpSpPr/>
          <p:nvPr/>
        </p:nvGrpSpPr>
        <p:grpSpPr>
          <a:xfrm>
            <a:off x="4056246" y="1764924"/>
            <a:ext cx="932688" cy="189053"/>
            <a:chOff x="1143000" y="4482921"/>
            <a:chExt cx="2286000" cy="189053"/>
          </a:xfrm>
        </p:grpSpPr>
        <p:cxnSp>
          <p:nvCxnSpPr>
            <p:cNvPr id="34" name="Straight Connector 33"/>
            <p:cNvCxnSpPr/>
            <p:nvPr/>
          </p:nvCxnSpPr>
          <p:spPr>
            <a:xfrm>
              <a:off x="1143000" y="4572000"/>
              <a:ext cx="228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143000" y="4489094"/>
              <a:ext cx="0" cy="1828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429000" y="4482921"/>
              <a:ext cx="0" cy="1828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9" name="Rectangle 38"/>
          <p:cNvSpPr/>
          <p:nvPr/>
        </p:nvSpPr>
        <p:spPr>
          <a:xfrm>
            <a:off x="1305381" y="894771"/>
            <a:ext cx="1005840" cy="457200"/>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t>4.1 </a:t>
            </a:r>
            <a:r>
              <a:rPr lang="en-US" sz="1400" dirty="0" smtClean="0">
                <a:latin typeface="Calibri"/>
              </a:rPr>
              <a:t>± 1.9</a:t>
            </a:r>
            <a:endParaRPr lang="en-US" sz="1400" dirty="0"/>
          </a:p>
        </p:txBody>
      </p:sp>
      <p:grpSp>
        <p:nvGrpSpPr>
          <p:cNvPr id="4" name="Group 39"/>
          <p:cNvGrpSpPr/>
          <p:nvPr/>
        </p:nvGrpSpPr>
        <p:grpSpPr>
          <a:xfrm>
            <a:off x="2084190" y="1045942"/>
            <a:ext cx="466344" cy="189053"/>
            <a:chOff x="1143000" y="4482921"/>
            <a:chExt cx="2286000" cy="189053"/>
          </a:xfrm>
        </p:grpSpPr>
        <p:cxnSp>
          <p:nvCxnSpPr>
            <p:cNvPr id="41" name="Straight Connector 40"/>
            <p:cNvCxnSpPr/>
            <p:nvPr/>
          </p:nvCxnSpPr>
          <p:spPr>
            <a:xfrm>
              <a:off x="1143000" y="4572000"/>
              <a:ext cx="228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143000" y="4489094"/>
              <a:ext cx="0" cy="1828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429000" y="4482921"/>
              <a:ext cx="0" cy="1828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 name="TextBox 43"/>
          <p:cNvSpPr txBox="1">
            <a:spLocks noChangeAspect="1"/>
          </p:cNvSpPr>
          <p:nvPr/>
        </p:nvSpPr>
        <p:spPr>
          <a:xfrm>
            <a:off x="263460" y="2619474"/>
            <a:ext cx="653795" cy="400110"/>
          </a:xfrm>
          <a:prstGeom prst="rect">
            <a:avLst/>
          </a:prstGeom>
          <a:noFill/>
        </p:spPr>
        <p:txBody>
          <a:bodyPr wrap="square" rtlCol="0">
            <a:spAutoFit/>
          </a:bodyPr>
          <a:lstStyle/>
          <a:p>
            <a:r>
              <a:rPr lang="en-US" sz="2000" dirty="0" smtClean="0"/>
              <a:t>B</a:t>
            </a:r>
            <a:r>
              <a:rPr lang="en-US" sz="2000" dirty="0" smtClean="0"/>
              <a:t>.</a:t>
            </a:r>
            <a:endParaRPr lang="en-US" sz="2000" dirty="0"/>
          </a:p>
        </p:txBody>
      </p:sp>
      <p:cxnSp>
        <p:nvCxnSpPr>
          <p:cNvPr id="45" name="Straight Connector 44"/>
          <p:cNvCxnSpPr/>
          <p:nvPr/>
        </p:nvCxnSpPr>
        <p:spPr>
          <a:xfrm>
            <a:off x="1279818" y="2911395"/>
            <a:ext cx="0"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a:off x="3565818" y="3355716"/>
            <a:ext cx="0" cy="457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472098" y="3482895"/>
            <a:ext cx="762000" cy="276999"/>
          </a:xfrm>
          <a:prstGeom prst="rect">
            <a:avLst/>
          </a:prstGeom>
          <a:noFill/>
        </p:spPr>
        <p:txBody>
          <a:bodyPr wrap="square" lIns="0" tIns="0" rIns="0" bIns="0" rtlCol="0">
            <a:spAutoFit/>
          </a:bodyPr>
          <a:lstStyle/>
          <a:p>
            <a:pPr algn="r"/>
            <a:r>
              <a:rPr lang="en-US" dirty="0" smtClean="0"/>
              <a:t>SK-ES-1</a:t>
            </a:r>
            <a:endParaRPr lang="en-US" dirty="0"/>
          </a:p>
        </p:txBody>
      </p:sp>
      <p:sp>
        <p:nvSpPr>
          <p:cNvPr id="48" name="TextBox 47"/>
          <p:cNvSpPr txBox="1"/>
          <p:nvPr/>
        </p:nvSpPr>
        <p:spPr>
          <a:xfrm>
            <a:off x="10176" y="4193916"/>
            <a:ext cx="1219200" cy="276999"/>
          </a:xfrm>
          <a:prstGeom prst="rect">
            <a:avLst/>
          </a:prstGeom>
          <a:noFill/>
        </p:spPr>
        <p:txBody>
          <a:bodyPr wrap="square" lIns="0" tIns="0" rIns="0" bIns="0" rtlCol="0">
            <a:spAutoFit/>
          </a:bodyPr>
          <a:lstStyle/>
          <a:p>
            <a:pPr algn="r"/>
            <a:r>
              <a:rPr lang="en-US" dirty="0" smtClean="0"/>
              <a:t>SK- N-MC</a:t>
            </a:r>
            <a:endParaRPr lang="en-US" dirty="0"/>
          </a:p>
        </p:txBody>
      </p:sp>
      <p:sp>
        <p:nvSpPr>
          <p:cNvPr id="49" name="Rectangle 48"/>
          <p:cNvSpPr/>
          <p:nvPr/>
        </p:nvSpPr>
        <p:spPr>
          <a:xfrm>
            <a:off x="1304306" y="4130595"/>
            <a:ext cx="3474720" cy="4572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185.5 </a:t>
            </a:r>
            <a:r>
              <a:rPr lang="en-US" dirty="0" smtClean="0">
                <a:latin typeface="Calibri"/>
              </a:rPr>
              <a:t>± 45.6</a:t>
            </a:r>
            <a:endParaRPr lang="en-US" dirty="0"/>
          </a:p>
        </p:txBody>
      </p:sp>
      <p:grpSp>
        <p:nvGrpSpPr>
          <p:cNvPr id="5" name="Group 49"/>
          <p:cNvGrpSpPr/>
          <p:nvPr/>
        </p:nvGrpSpPr>
        <p:grpSpPr>
          <a:xfrm>
            <a:off x="4363407" y="4253766"/>
            <a:ext cx="841248" cy="189053"/>
            <a:chOff x="1143000" y="4482921"/>
            <a:chExt cx="2286000" cy="189053"/>
          </a:xfrm>
        </p:grpSpPr>
        <p:cxnSp>
          <p:nvCxnSpPr>
            <p:cNvPr id="51" name="Straight Connector 50"/>
            <p:cNvCxnSpPr/>
            <p:nvPr/>
          </p:nvCxnSpPr>
          <p:spPr>
            <a:xfrm>
              <a:off x="1143000" y="4572000"/>
              <a:ext cx="228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1143000" y="4489094"/>
              <a:ext cx="0" cy="1828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3429000" y="4482921"/>
              <a:ext cx="0" cy="1828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Rectangle 53"/>
          <p:cNvSpPr/>
          <p:nvPr/>
        </p:nvSpPr>
        <p:spPr>
          <a:xfrm>
            <a:off x="1304307" y="3383613"/>
            <a:ext cx="740664" cy="457200"/>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39.5 </a:t>
            </a:r>
            <a:r>
              <a:rPr lang="en-US" sz="1200" dirty="0" smtClean="0">
                <a:latin typeface="Calibri"/>
              </a:rPr>
              <a:t>± 14.5</a:t>
            </a:r>
            <a:endParaRPr lang="en-US" sz="1200" dirty="0"/>
          </a:p>
        </p:txBody>
      </p:sp>
      <p:grpSp>
        <p:nvGrpSpPr>
          <p:cNvPr id="6" name="Group 54"/>
          <p:cNvGrpSpPr/>
          <p:nvPr/>
        </p:nvGrpSpPr>
        <p:grpSpPr>
          <a:xfrm>
            <a:off x="1929129" y="3534784"/>
            <a:ext cx="265176" cy="189053"/>
            <a:chOff x="1143000" y="4482921"/>
            <a:chExt cx="2286000" cy="189053"/>
          </a:xfrm>
        </p:grpSpPr>
        <p:cxnSp>
          <p:nvCxnSpPr>
            <p:cNvPr id="56" name="Straight Connector 55"/>
            <p:cNvCxnSpPr/>
            <p:nvPr/>
          </p:nvCxnSpPr>
          <p:spPr>
            <a:xfrm>
              <a:off x="1143000" y="4572000"/>
              <a:ext cx="228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1143000" y="4489094"/>
              <a:ext cx="0" cy="1828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429000" y="4482921"/>
              <a:ext cx="0" cy="1828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9" name="Rectangle 58"/>
          <p:cNvSpPr/>
          <p:nvPr/>
        </p:nvSpPr>
        <p:spPr>
          <a:xfrm>
            <a:off x="1280892" y="4905474"/>
            <a:ext cx="448056" cy="457200"/>
          </a:xfrm>
          <a:prstGeom prst="rect">
            <a:avLst/>
          </a:prstGeom>
          <a:solidFill>
            <a:srgbClr val="FFC0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b="1" dirty="0" smtClean="0">
                <a:solidFill>
                  <a:schemeClr val="tx1"/>
                </a:solidFill>
              </a:rPr>
              <a:t>24.3 </a:t>
            </a:r>
            <a:r>
              <a:rPr lang="en-US" sz="1050" b="1" dirty="0" smtClean="0">
                <a:solidFill>
                  <a:schemeClr val="tx1"/>
                </a:solidFill>
                <a:latin typeface="Calibri"/>
              </a:rPr>
              <a:t>± 5.9</a:t>
            </a:r>
            <a:endParaRPr lang="en-US" sz="1050" b="1" dirty="0">
              <a:solidFill>
                <a:schemeClr val="tx1"/>
              </a:solidFill>
            </a:endParaRPr>
          </a:p>
        </p:txBody>
      </p:sp>
      <p:grpSp>
        <p:nvGrpSpPr>
          <p:cNvPr id="7" name="Group 59"/>
          <p:cNvGrpSpPr/>
          <p:nvPr/>
        </p:nvGrpSpPr>
        <p:grpSpPr>
          <a:xfrm>
            <a:off x="1678806" y="5056645"/>
            <a:ext cx="109728" cy="189053"/>
            <a:chOff x="1143000" y="4482921"/>
            <a:chExt cx="2286000" cy="189053"/>
          </a:xfrm>
        </p:grpSpPr>
        <p:cxnSp>
          <p:nvCxnSpPr>
            <p:cNvPr id="61" name="Straight Connector 60"/>
            <p:cNvCxnSpPr/>
            <p:nvPr/>
          </p:nvCxnSpPr>
          <p:spPr>
            <a:xfrm>
              <a:off x="1143000" y="4572000"/>
              <a:ext cx="228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1143000" y="4489094"/>
              <a:ext cx="0" cy="1828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429000" y="4482921"/>
              <a:ext cx="0" cy="1828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4" name="TextBox 63"/>
          <p:cNvSpPr txBox="1"/>
          <p:nvPr/>
        </p:nvSpPr>
        <p:spPr>
          <a:xfrm>
            <a:off x="10176" y="5009475"/>
            <a:ext cx="1219200" cy="276999"/>
          </a:xfrm>
          <a:prstGeom prst="rect">
            <a:avLst/>
          </a:prstGeom>
          <a:noFill/>
        </p:spPr>
        <p:txBody>
          <a:bodyPr wrap="square" lIns="0" tIns="0" rIns="0" bIns="0" rtlCol="0">
            <a:spAutoFit/>
          </a:bodyPr>
          <a:lstStyle/>
          <a:p>
            <a:pPr algn="r"/>
            <a:r>
              <a:rPr lang="en-US" dirty="0" smtClean="0"/>
              <a:t>A673</a:t>
            </a:r>
            <a:endParaRPr lang="en-US" dirty="0"/>
          </a:p>
        </p:txBody>
      </p:sp>
      <p:sp>
        <p:nvSpPr>
          <p:cNvPr id="65" name="TextBox 64"/>
          <p:cNvSpPr txBox="1">
            <a:spLocks noChangeAspect="1"/>
          </p:cNvSpPr>
          <p:nvPr/>
        </p:nvSpPr>
        <p:spPr>
          <a:xfrm>
            <a:off x="1280892" y="2445125"/>
            <a:ext cx="4572000" cy="338554"/>
          </a:xfrm>
          <a:prstGeom prst="rect">
            <a:avLst/>
          </a:prstGeom>
          <a:noFill/>
        </p:spPr>
        <p:txBody>
          <a:bodyPr wrap="square" rtlCol="0">
            <a:spAutoFit/>
          </a:bodyPr>
          <a:lstStyle/>
          <a:p>
            <a:pPr algn="ctr"/>
            <a:r>
              <a:rPr lang="en-US" sz="1600" b="1" dirty="0" smtClean="0"/>
              <a:t>RASSF1A Fold Induction with 5-AZA treatment</a:t>
            </a:r>
            <a:endParaRPr lang="en-US" sz="1600" b="1" dirty="0"/>
          </a:p>
        </p:txBody>
      </p:sp>
      <p:sp>
        <p:nvSpPr>
          <p:cNvPr id="66" name="TextBox 65"/>
          <p:cNvSpPr txBox="1"/>
          <p:nvPr/>
        </p:nvSpPr>
        <p:spPr>
          <a:xfrm>
            <a:off x="897744" y="2278080"/>
            <a:ext cx="762000" cy="184666"/>
          </a:xfrm>
          <a:prstGeom prst="rect">
            <a:avLst/>
          </a:prstGeom>
          <a:noFill/>
        </p:spPr>
        <p:txBody>
          <a:bodyPr wrap="square" lIns="0" tIns="0" rIns="0" bIns="0" rtlCol="0">
            <a:spAutoFit/>
          </a:bodyPr>
          <a:lstStyle/>
          <a:p>
            <a:pPr algn="ctr"/>
            <a:r>
              <a:rPr lang="en-US" sz="1200" b="1" dirty="0" smtClean="0"/>
              <a:t>0</a:t>
            </a:r>
            <a:endParaRPr lang="en-US" sz="1200" b="1" dirty="0"/>
          </a:p>
        </p:txBody>
      </p:sp>
      <p:sp>
        <p:nvSpPr>
          <p:cNvPr id="67" name="TextBox 66"/>
          <p:cNvSpPr txBox="1"/>
          <p:nvPr/>
        </p:nvSpPr>
        <p:spPr>
          <a:xfrm>
            <a:off x="1814292" y="2282408"/>
            <a:ext cx="762000" cy="184666"/>
          </a:xfrm>
          <a:prstGeom prst="rect">
            <a:avLst/>
          </a:prstGeom>
          <a:noFill/>
        </p:spPr>
        <p:txBody>
          <a:bodyPr wrap="square" lIns="0" tIns="0" rIns="0" bIns="0" rtlCol="0">
            <a:spAutoFit/>
          </a:bodyPr>
          <a:lstStyle/>
          <a:p>
            <a:pPr algn="ctr"/>
            <a:r>
              <a:rPr lang="en-US" sz="1200" b="1" dirty="0" smtClean="0"/>
              <a:t>4</a:t>
            </a:r>
            <a:endParaRPr lang="en-US" sz="1200" b="1" dirty="0"/>
          </a:p>
        </p:txBody>
      </p:sp>
      <p:sp>
        <p:nvSpPr>
          <p:cNvPr id="68" name="TextBox 67"/>
          <p:cNvSpPr txBox="1"/>
          <p:nvPr/>
        </p:nvSpPr>
        <p:spPr>
          <a:xfrm>
            <a:off x="3643092" y="2282408"/>
            <a:ext cx="762000" cy="184666"/>
          </a:xfrm>
          <a:prstGeom prst="rect">
            <a:avLst/>
          </a:prstGeom>
          <a:noFill/>
        </p:spPr>
        <p:txBody>
          <a:bodyPr wrap="square" lIns="0" tIns="0" rIns="0" bIns="0" rtlCol="0">
            <a:spAutoFit/>
          </a:bodyPr>
          <a:lstStyle/>
          <a:p>
            <a:pPr algn="ctr"/>
            <a:r>
              <a:rPr lang="en-US" sz="1200" b="1" dirty="0" smtClean="0"/>
              <a:t>12</a:t>
            </a:r>
            <a:endParaRPr lang="en-US" sz="1200" b="1" dirty="0"/>
          </a:p>
        </p:txBody>
      </p:sp>
      <p:sp>
        <p:nvSpPr>
          <p:cNvPr id="69" name="TextBox 68"/>
          <p:cNvSpPr txBox="1"/>
          <p:nvPr/>
        </p:nvSpPr>
        <p:spPr>
          <a:xfrm>
            <a:off x="899892" y="5679279"/>
            <a:ext cx="762000" cy="184666"/>
          </a:xfrm>
          <a:prstGeom prst="rect">
            <a:avLst/>
          </a:prstGeom>
          <a:noFill/>
        </p:spPr>
        <p:txBody>
          <a:bodyPr wrap="square" lIns="0" tIns="0" rIns="0" bIns="0" rtlCol="0">
            <a:spAutoFit/>
          </a:bodyPr>
          <a:lstStyle/>
          <a:p>
            <a:pPr algn="ctr"/>
            <a:r>
              <a:rPr lang="en-US" sz="1200" b="1" dirty="0" smtClean="0"/>
              <a:t>0</a:t>
            </a:r>
            <a:endParaRPr lang="en-US" sz="1200" b="1" dirty="0"/>
          </a:p>
        </p:txBody>
      </p:sp>
      <p:sp>
        <p:nvSpPr>
          <p:cNvPr id="70" name="TextBox 69"/>
          <p:cNvSpPr txBox="1"/>
          <p:nvPr/>
        </p:nvSpPr>
        <p:spPr>
          <a:xfrm>
            <a:off x="1816440" y="5683607"/>
            <a:ext cx="762000" cy="184666"/>
          </a:xfrm>
          <a:prstGeom prst="rect">
            <a:avLst/>
          </a:prstGeom>
          <a:noFill/>
        </p:spPr>
        <p:txBody>
          <a:bodyPr wrap="square" lIns="0" tIns="0" rIns="0" bIns="0" rtlCol="0">
            <a:spAutoFit/>
          </a:bodyPr>
          <a:lstStyle/>
          <a:p>
            <a:pPr algn="ctr"/>
            <a:r>
              <a:rPr lang="en-US" sz="1200" b="1" dirty="0" smtClean="0"/>
              <a:t>50</a:t>
            </a:r>
            <a:endParaRPr lang="en-US" sz="1200" b="1" dirty="0"/>
          </a:p>
        </p:txBody>
      </p:sp>
      <p:sp>
        <p:nvSpPr>
          <p:cNvPr id="71" name="TextBox 70"/>
          <p:cNvSpPr txBox="1"/>
          <p:nvPr/>
        </p:nvSpPr>
        <p:spPr>
          <a:xfrm>
            <a:off x="2702934" y="5679279"/>
            <a:ext cx="762000" cy="184666"/>
          </a:xfrm>
          <a:prstGeom prst="rect">
            <a:avLst/>
          </a:prstGeom>
          <a:noFill/>
        </p:spPr>
        <p:txBody>
          <a:bodyPr wrap="square" lIns="0" tIns="0" rIns="0" bIns="0" rtlCol="0">
            <a:spAutoFit/>
          </a:bodyPr>
          <a:lstStyle/>
          <a:p>
            <a:pPr algn="ctr"/>
            <a:r>
              <a:rPr lang="en-US" sz="1200" b="1" dirty="0" smtClean="0"/>
              <a:t>100</a:t>
            </a:r>
            <a:endParaRPr lang="en-US" sz="1200" b="1" dirty="0"/>
          </a:p>
        </p:txBody>
      </p:sp>
      <p:sp>
        <p:nvSpPr>
          <p:cNvPr id="72" name="TextBox 71"/>
          <p:cNvSpPr txBox="1"/>
          <p:nvPr/>
        </p:nvSpPr>
        <p:spPr>
          <a:xfrm>
            <a:off x="3643092" y="5679279"/>
            <a:ext cx="762000" cy="184666"/>
          </a:xfrm>
          <a:prstGeom prst="rect">
            <a:avLst/>
          </a:prstGeom>
          <a:noFill/>
        </p:spPr>
        <p:txBody>
          <a:bodyPr wrap="square" lIns="0" tIns="0" rIns="0" bIns="0" rtlCol="0">
            <a:spAutoFit/>
          </a:bodyPr>
          <a:lstStyle/>
          <a:p>
            <a:pPr algn="ctr"/>
            <a:r>
              <a:rPr lang="en-US" sz="1200" b="1" dirty="0" smtClean="0"/>
              <a:t>150</a:t>
            </a:r>
            <a:endParaRPr lang="en-US" sz="1200" b="1" dirty="0"/>
          </a:p>
        </p:txBody>
      </p:sp>
      <p:sp>
        <p:nvSpPr>
          <p:cNvPr id="73" name="TextBox 72"/>
          <p:cNvSpPr txBox="1"/>
          <p:nvPr/>
        </p:nvSpPr>
        <p:spPr>
          <a:xfrm>
            <a:off x="4544613" y="5679279"/>
            <a:ext cx="762000" cy="184666"/>
          </a:xfrm>
          <a:prstGeom prst="rect">
            <a:avLst/>
          </a:prstGeom>
          <a:noFill/>
        </p:spPr>
        <p:txBody>
          <a:bodyPr wrap="square" lIns="0" tIns="0" rIns="0" bIns="0" rtlCol="0">
            <a:spAutoFit/>
          </a:bodyPr>
          <a:lstStyle/>
          <a:p>
            <a:pPr algn="ctr"/>
            <a:r>
              <a:rPr lang="en-US" sz="1200" b="1" dirty="0" smtClean="0"/>
              <a:t>200</a:t>
            </a:r>
            <a:endParaRPr lang="en-US" sz="1200" b="1" dirty="0"/>
          </a:p>
        </p:txBody>
      </p:sp>
      <p:sp>
        <p:nvSpPr>
          <p:cNvPr id="2049" name="Rectangle 1"/>
          <p:cNvSpPr>
            <a:spLocks noChangeArrowheads="1"/>
          </p:cNvSpPr>
          <p:nvPr/>
        </p:nvSpPr>
        <p:spPr bwMode="auto">
          <a:xfrm>
            <a:off x="0" y="6889537"/>
            <a:ext cx="6858000" cy="19543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kumimoji="0" lang="en-US"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Supplemental Fig. S4  </a:t>
            </a: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a:t>
            </a:r>
            <a:r>
              <a:rPr lang="en-US" sz="1100" dirty="0" smtClean="0">
                <a:latin typeface="Times New Roman" pitchFamily="18" charset="0"/>
                <a:ea typeface="Times New Roman" pitchFamily="18" charset="0"/>
                <a:cs typeface="Times New Roman" pitchFamily="18" charset="0"/>
              </a:rPr>
              <a:t>Optimal 5-AZA dosing for cell lines SK-ES-1 and SK-N-MC were determined experimentally to minimize cell death while still resulting in a greater than 2 fold increase in </a:t>
            </a:r>
            <a:r>
              <a:rPr lang="en-US" sz="1100" i="1" dirty="0" smtClean="0">
                <a:latin typeface="Times New Roman" pitchFamily="18" charset="0"/>
                <a:ea typeface="Times New Roman" pitchFamily="18" charset="0"/>
                <a:cs typeface="Times New Roman" pitchFamily="18" charset="0"/>
              </a:rPr>
              <a:t>RASSF1A</a:t>
            </a:r>
            <a:r>
              <a:rPr lang="en-US" sz="1100" dirty="0" smtClean="0">
                <a:latin typeface="Times New Roman" pitchFamily="18" charset="0"/>
                <a:ea typeface="Times New Roman" pitchFamily="18" charset="0"/>
                <a:cs typeface="Times New Roman" pitchFamily="18" charset="0"/>
              </a:rPr>
              <a:t> expression as determined by qRT-PCR.  5-AZA treatment, RNA isolation, and cDNA synthesis was performed as described in Materials and Methods. </a:t>
            </a: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qRT-PCR</a:t>
            </a:r>
            <a:r>
              <a:rPr kumimoji="0" lang="en-US" sz="11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for </a:t>
            </a:r>
            <a:r>
              <a:rPr kumimoji="0" lang="en-US" sz="1100" b="0" i="1"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RASSF1A</a:t>
            </a:r>
            <a:r>
              <a:rPr kumimoji="0" lang="en-US" sz="11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was performed using </a:t>
            </a:r>
            <a:r>
              <a:rPr lang="en-US" sz="1100" dirty="0" smtClean="0">
                <a:latin typeface="Times New Roman" pitchFamily="18" charset="0"/>
                <a:ea typeface="Times New Roman" pitchFamily="18" charset="0"/>
                <a:cs typeface="Times New Roman" pitchFamily="18" charset="0"/>
              </a:rPr>
              <a:t>TaqMan Assay # Hs00200394, (Life Technologies, Carlsbad, CA) </a:t>
            </a: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on a Step One Plus thermocycler (Life Technologies, Carlsbad, CA)  or Opticon 2 thermocycler (Bio-Rad, Hercules, CA) in triplicate and normalized using </a:t>
            </a:r>
            <a:r>
              <a:rPr kumimoji="0" lang="en-US" sz="11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GUSB </a:t>
            </a: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expression (Assay # Hs99999908).  Relative expression was calculated using the comparative CT method (ΔΔCT).  Each assay was repeated three times and error bars were generated by calculation of the standard error of the mean.  Error bars demonstrating the standard error of the mean (SEM) are shown. </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 qRT-PCR of </a:t>
            </a:r>
            <a:r>
              <a:rPr kumimoji="0" lang="en-US" sz="11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CALCA </a:t>
            </a: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was perform using TaqMan technology (Assay # Hs01100741, Life Technologies, Carlsbad, CA) as described above.  </a:t>
            </a:r>
            <a:endParaRPr kumimoji="0" lang="en-US" sz="11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2723</TotalTime>
  <Words>240</Words>
  <Application>Microsoft Office PowerPoint</Application>
  <PresentationFormat>On-screen Show (4:3)</PresentationFormat>
  <Paragraphs>26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borinssc</dc:creator>
  <cp:lastModifiedBy>borinssc</cp:lastModifiedBy>
  <cp:revision>275</cp:revision>
  <dcterms:created xsi:type="dcterms:W3CDTF">2012-01-30T20:03:58Z</dcterms:created>
  <dcterms:modified xsi:type="dcterms:W3CDTF">2012-03-09T14:04:08Z</dcterms:modified>
</cp:coreProperties>
</file>