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5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ed-Fs1\Users\borinssc\ES%20Methylation%20Project\VUMC%20Pathology%20specimens\Ewing%20Sarcoma%20Methylation%20Project%20Tumor%20Samples%20Master%20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"/>
  <c:chart>
    <c:plotArea>
      <c:layout/>
      <c:barChart>
        <c:barDir val="col"/>
        <c:grouping val="clustered"/>
        <c:ser>
          <c:idx val="0"/>
          <c:order val="0"/>
          <c:tx>
            <c:strRef>
              <c:f>Sheet9!$A$3</c:f>
              <c:strCache>
                <c:ptCount val="1"/>
                <c:pt idx="0">
                  <c:v>RASSF1A Probe 1</c:v>
                </c:pt>
              </c:strCache>
            </c:strRef>
          </c:tx>
          <c:cat>
            <c:strRef>
              <c:f>Sheet9!$B$2:$E$2</c:f>
              <c:strCache>
                <c:ptCount val="3"/>
                <c:pt idx="0">
                  <c:v>hMSCs (n=8)</c:v>
                </c:pt>
                <c:pt idx="1">
                  <c:v>Primary EWS Tumors (N=52)</c:v>
                </c:pt>
                <c:pt idx="2">
                  <c:v>EWS cell lines (N=3)</c:v>
                </c:pt>
              </c:strCache>
            </c:strRef>
          </c:cat>
          <c:val>
            <c:numRef>
              <c:f>Sheet9!$B$3:$E$3</c:f>
              <c:numCache>
                <c:formatCode>0.0%</c:formatCode>
                <c:ptCount val="4"/>
                <c:pt idx="0" formatCode="General">
                  <c:v>0</c:v>
                </c:pt>
                <c:pt idx="1">
                  <c:v>7.6923076923077024E-2</c:v>
                </c:pt>
                <c:pt idx="2">
                  <c:v>0.66666666666666663</c:v>
                </c:pt>
              </c:numCache>
            </c:numRef>
          </c:val>
        </c:ser>
        <c:ser>
          <c:idx val="1"/>
          <c:order val="1"/>
          <c:tx>
            <c:strRef>
              <c:f>Sheet9!$A$4</c:f>
              <c:strCache>
                <c:ptCount val="1"/>
                <c:pt idx="0">
                  <c:v>RASSF1A Probe 2</c:v>
                </c:pt>
              </c:strCache>
            </c:strRef>
          </c:tx>
          <c:cat>
            <c:strRef>
              <c:f>Sheet9!$B$2:$E$2</c:f>
              <c:strCache>
                <c:ptCount val="3"/>
                <c:pt idx="0">
                  <c:v>hMSCs (n=8)</c:v>
                </c:pt>
                <c:pt idx="1">
                  <c:v>Primary EWS Tumors (N=52)</c:v>
                </c:pt>
                <c:pt idx="2">
                  <c:v>EWS cell lines (N=3)</c:v>
                </c:pt>
              </c:strCache>
            </c:strRef>
          </c:cat>
          <c:val>
            <c:numRef>
              <c:f>Sheet9!$B$4:$E$4</c:f>
              <c:numCache>
                <c:formatCode>0.0%</c:formatCode>
                <c:ptCount val="4"/>
                <c:pt idx="0" formatCode="General">
                  <c:v>0</c:v>
                </c:pt>
                <c:pt idx="1">
                  <c:v>0.11538461538461549</c:v>
                </c:pt>
                <c:pt idx="2">
                  <c:v>0.66666666666666663</c:v>
                </c:pt>
              </c:numCache>
            </c:numRef>
          </c:val>
        </c:ser>
        <c:axId val="78750848"/>
        <c:axId val="78752384"/>
      </c:barChart>
      <c:catAx>
        <c:axId val="78750848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78752384"/>
        <c:crosses val="autoZero"/>
        <c:auto val="1"/>
        <c:lblAlgn val="ctr"/>
        <c:lblOffset val="100"/>
      </c:catAx>
      <c:valAx>
        <c:axId val="7875238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/>
                  <a:t>β </a:t>
                </a:r>
                <a:r>
                  <a:rPr lang="en-US"/>
                  <a:t>score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78750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718453660875867"/>
          <c:y val="0.42818757030371313"/>
          <c:w val="0.22680939931624525"/>
          <c:h val="0.16743438320210091"/>
        </c:manualLayout>
      </c:layout>
      <c:txPr>
        <a:bodyPr/>
        <a:lstStyle/>
        <a:p>
          <a:pPr>
            <a:defRPr sz="800" b="1"/>
          </a:pPr>
          <a:endParaRPr lang="en-U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8646A-B24A-4477-80C1-8AB5DFF7CF6F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2549E-1932-4235-B739-6BA840144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/>
          <p:cNvSpPr txBox="1">
            <a:spLocks noChangeArrowheads="1"/>
          </p:cNvSpPr>
          <p:nvPr/>
        </p:nvSpPr>
        <p:spPr bwMode="auto">
          <a:xfrm>
            <a:off x="-76200" y="304801"/>
            <a:ext cx="457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>
                <a:latin typeface="Calibri" pitchFamily="84" charset="0"/>
              </a:rPr>
              <a:t>A.</a:t>
            </a:r>
          </a:p>
        </p:txBody>
      </p:sp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-76200" y="1511121"/>
            <a:ext cx="457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latin typeface="Calibri" pitchFamily="84" charset="0"/>
              </a:rPr>
              <a:t>B.</a:t>
            </a:r>
          </a:p>
        </p:txBody>
      </p:sp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-76200" y="2895600"/>
            <a:ext cx="457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>
                <a:latin typeface="Calibri" pitchFamily="84" charset="0"/>
              </a:rPr>
              <a:t>C.</a:t>
            </a:r>
          </a:p>
        </p:txBody>
      </p:sp>
      <p:sp>
        <p:nvSpPr>
          <p:cNvPr id="5" name="TextBox 34"/>
          <p:cNvSpPr txBox="1">
            <a:spLocks noChangeArrowheads="1"/>
          </p:cNvSpPr>
          <p:nvPr/>
        </p:nvSpPr>
        <p:spPr bwMode="auto">
          <a:xfrm>
            <a:off x="279400" y="1660026"/>
            <a:ext cx="838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 dirty="0">
                <a:latin typeface="Calibri" pitchFamily="84" charset="0"/>
              </a:rPr>
              <a:t>A673</a:t>
            </a:r>
          </a:p>
        </p:txBody>
      </p:sp>
      <p:sp>
        <p:nvSpPr>
          <p:cNvPr id="6" name="TextBox 46"/>
          <p:cNvSpPr txBox="1">
            <a:spLocks noChangeArrowheads="1"/>
          </p:cNvSpPr>
          <p:nvPr/>
        </p:nvSpPr>
        <p:spPr bwMode="auto">
          <a:xfrm>
            <a:off x="60325" y="2005903"/>
            <a:ext cx="1066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 dirty="0">
                <a:latin typeface="Calibri" pitchFamily="84" charset="0"/>
              </a:rPr>
              <a:t>SK-N-MC</a:t>
            </a:r>
          </a:p>
        </p:txBody>
      </p:sp>
      <p:sp>
        <p:nvSpPr>
          <p:cNvPr id="7" name="TextBox 51"/>
          <p:cNvSpPr txBox="1">
            <a:spLocks noChangeArrowheads="1"/>
          </p:cNvSpPr>
          <p:nvPr/>
        </p:nvSpPr>
        <p:spPr bwMode="auto">
          <a:xfrm>
            <a:off x="0" y="2329753"/>
            <a:ext cx="1117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latin typeface="Calibri" pitchFamily="84" charset="0"/>
              </a:rPr>
              <a:t>SK-ES-1</a:t>
            </a:r>
          </a:p>
        </p:txBody>
      </p:sp>
      <p:sp>
        <p:nvSpPr>
          <p:cNvPr id="8" name="Left Brace 7"/>
          <p:cNvSpPr/>
          <p:nvPr/>
        </p:nvSpPr>
        <p:spPr bwMode="auto">
          <a:xfrm>
            <a:off x="1143000" y="1622047"/>
            <a:ext cx="373380" cy="39116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Left Brace 8"/>
          <p:cNvSpPr/>
          <p:nvPr/>
        </p:nvSpPr>
        <p:spPr bwMode="auto">
          <a:xfrm>
            <a:off x="1143000" y="2039875"/>
            <a:ext cx="373380" cy="21336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Left Brace 9"/>
          <p:cNvSpPr/>
          <p:nvPr/>
        </p:nvSpPr>
        <p:spPr bwMode="auto">
          <a:xfrm>
            <a:off x="1143000" y="2253237"/>
            <a:ext cx="373380" cy="46228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Picture 13" descr="RASSF1 BiQ Analysis.html.Diagram1.png"/>
          <p:cNvPicPr>
            <a:picLocks noChangeAspect="1"/>
          </p:cNvPicPr>
          <p:nvPr/>
        </p:nvPicPr>
        <p:blipFill>
          <a:blip r:embed="rId2" cstate="print"/>
          <a:srcRect l="26758" r="9818" b="50671"/>
          <a:stretch>
            <a:fillRect/>
          </a:stretch>
        </p:blipFill>
        <p:spPr bwMode="auto">
          <a:xfrm>
            <a:off x="1569722" y="1556483"/>
            <a:ext cx="3287079" cy="1176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RASSF1 BiQ Analysis.html.Diagram1.png"/>
          <p:cNvPicPr>
            <a:picLocks noChangeAspect="1"/>
          </p:cNvPicPr>
          <p:nvPr/>
        </p:nvPicPr>
        <p:blipFill>
          <a:blip r:embed="rId2" cstate="print"/>
          <a:srcRect l="25819" t="50594" r="55272"/>
          <a:stretch>
            <a:fillRect/>
          </a:stretch>
        </p:blipFill>
        <p:spPr bwMode="auto">
          <a:xfrm>
            <a:off x="4856798" y="1548704"/>
            <a:ext cx="98012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 bwMode="auto">
          <a:xfrm>
            <a:off x="3543300" y="1559815"/>
            <a:ext cx="320040" cy="117348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92083" y="1562039"/>
            <a:ext cx="146687" cy="117125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37"/>
          <p:cNvSpPr txBox="1">
            <a:spLocks noChangeArrowheads="1"/>
          </p:cNvSpPr>
          <p:nvPr/>
        </p:nvSpPr>
        <p:spPr bwMode="auto">
          <a:xfrm>
            <a:off x="0" y="6781800"/>
            <a:ext cx="6858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Supplementary Fig. S5: </a:t>
            </a:r>
            <a:r>
              <a:rPr lang="en-US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RASSF1A methylation analysis in EWS cell lines.</a:t>
            </a:r>
            <a:r>
              <a:rPr lang="en-US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A.) Schematic representing </a:t>
            </a:r>
            <a:r>
              <a:rPr lang="en-US" sz="12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RASSF1A</a:t>
            </a:r>
            <a:r>
              <a:rPr lang="en-US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locus showing location of MSP primers, bisulfite sequencing primers, and bead chip CpG.  </a:t>
            </a:r>
            <a:r>
              <a:rPr lang="en-US" sz="1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Tss</a:t>
            </a:r>
            <a:r>
              <a:rPr lang="en-US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transcription start site. B.) Bisulfite sequencing analysis of EWS cell lines.  Bisulfite sequencing primers were designed using MethPrimer (F: 5’ GTAGTTTAATGAGTTTAGGTTTTTT 3’; R: 5’ ATCCCTACACCCAAATTTCCATTAC 3’).  Filled lollipops denote methylated CpGs; empty lollipops denote unmethylated CpGs.  C.) MSP analysis of EWS cell lines A673, SK-ES-1 (ES-1), and SK-N-MC (N-MC), and hMSC cell line HS-27a (27a) were determined using primers designed for methylated (F: 5’ GGGTTTTGCGAGAGCGCG 3’; R: 5’ GCTAACAAACGCGAACCG  3’) and unmethylated (F:5’ GGTTTTGTGAGAGTGTGTTTAG 3’; R: 5’ CACTAACAAACACAAACCAAAC 3’ ) </a:t>
            </a:r>
            <a:r>
              <a:rPr lang="en-US" sz="12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RASSF1A</a:t>
            </a:r>
            <a:r>
              <a:rPr lang="en-US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Positive (SssI treated DNA) and negative controls (WGA amplified DNA) are shown.  M= methylated; U= unmethylated  D.) RASSF1A methylation comparison of EWS primary tumors and cell lines.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09600" y="591980"/>
            <a:ext cx="5343525" cy="779622"/>
            <a:chOff x="1219200" y="3200400"/>
            <a:chExt cx="5343525" cy="779621"/>
          </a:xfrm>
        </p:grpSpPr>
        <p:sp>
          <p:nvSpPr>
            <p:cNvPr id="17" name="TextBox 45"/>
            <p:cNvSpPr txBox="1">
              <a:spLocks noChangeArrowheads="1"/>
            </p:cNvSpPr>
            <p:nvPr/>
          </p:nvSpPr>
          <p:spPr bwMode="auto">
            <a:xfrm>
              <a:off x="1685925" y="3200400"/>
              <a:ext cx="762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 err="1">
                  <a:latin typeface="Calibri" pitchFamily="84" charset="0"/>
                </a:rPr>
                <a:t>Tss</a:t>
              </a:r>
              <a:endParaRPr lang="en-US" sz="1200" b="1" dirty="0">
                <a:latin typeface="Calibri" pitchFamily="84" charset="0"/>
              </a:endParaRPr>
            </a:p>
          </p:txBody>
        </p:sp>
        <p:sp>
          <p:nvSpPr>
            <p:cNvPr id="18" name="TextBox 51"/>
            <p:cNvSpPr txBox="1">
              <a:spLocks noChangeArrowheads="1"/>
            </p:cNvSpPr>
            <p:nvPr/>
          </p:nvSpPr>
          <p:spPr bwMode="auto">
            <a:xfrm>
              <a:off x="2752725" y="3581400"/>
              <a:ext cx="38100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latin typeface="Calibri" pitchFamily="84" charset="0"/>
                </a:rPr>
                <a:t>Bisulfite sequencing Primers (-27 to +162 bp)</a:t>
              </a:r>
            </a:p>
          </p:txBody>
        </p:sp>
        <p:sp>
          <p:nvSpPr>
            <p:cNvPr id="19" name="TextBox 52"/>
            <p:cNvSpPr txBox="1">
              <a:spLocks noChangeArrowheads="1"/>
            </p:cNvSpPr>
            <p:nvPr/>
          </p:nvSpPr>
          <p:spPr bwMode="auto">
            <a:xfrm>
              <a:off x="2752725" y="3733800"/>
              <a:ext cx="258127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latin typeface="Calibri" pitchFamily="84" charset="0"/>
                </a:rPr>
                <a:t>MSP Primers (--73 bp </a:t>
              </a:r>
              <a:r>
                <a:rPr lang="en-US" sz="1000" dirty="0" smtClean="0">
                  <a:latin typeface="Calibri" pitchFamily="84" charset="0"/>
                </a:rPr>
                <a:t>to </a:t>
              </a:r>
              <a:r>
                <a:rPr lang="en-US" sz="1000" dirty="0">
                  <a:latin typeface="Calibri" pitchFamily="84" charset="0"/>
                </a:rPr>
                <a:t>+96 bp)</a:t>
              </a:r>
            </a:p>
          </p:txBody>
        </p:sp>
        <p:sp>
          <p:nvSpPr>
            <p:cNvPr id="20" name="TextBox 51"/>
            <p:cNvSpPr txBox="1">
              <a:spLocks noChangeArrowheads="1"/>
            </p:cNvSpPr>
            <p:nvPr/>
          </p:nvSpPr>
          <p:spPr bwMode="auto">
            <a:xfrm>
              <a:off x="2752725" y="3428998"/>
              <a:ext cx="38100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latin typeface="Calibri" pitchFamily="84" charset="0"/>
                </a:rPr>
                <a:t>Bead chip </a:t>
              </a:r>
              <a:r>
                <a:rPr lang="en-US" sz="1000" dirty="0">
                  <a:latin typeface="Calibri" pitchFamily="84" charset="0"/>
                </a:rPr>
                <a:t>CpG</a:t>
              </a:r>
            </a:p>
          </p:txBody>
        </p:sp>
        <p:sp>
          <p:nvSpPr>
            <p:cNvPr id="21" name="TextBox 51"/>
            <p:cNvSpPr txBox="1">
              <a:spLocks noChangeArrowheads="1"/>
            </p:cNvSpPr>
            <p:nvPr/>
          </p:nvSpPr>
          <p:spPr bwMode="auto">
            <a:xfrm>
              <a:off x="2752725" y="3281203"/>
              <a:ext cx="38100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latin typeface="Calibri" pitchFamily="84" charset="0"/>
                </a:rPr>
                <a:t>MSP CpGs</a:t>
              </a:r>
            </a:p>
          </p:txBody>
        </p:sp>
        <p:grpSp>
          <p:nvGrpSpPr>
            <p:cNvPr id="22" name="Group 141"/>
            <p:cNvGrpSpPr>
              <a:grpSpLocks noChangeAspect="1"/>
            </p:cNvGrpSpPr>
            <p:nvPr/>
          </p:nvGrpSpPr>
          <p:grpSpPr>
            <a:xfrm>
              <a:off x="1219200" y="3352801"/>
              <a:ext cx="1602582" cy="571500"/>
              <a:chOff x="1219200" y="3352801"/>
              <a:chExt cx="3205164" cy="1142999"/>
            </a:xfrm>
          </p:grpSpPr>
          <p:cxnSp>
            <p:nvCxnSpPr>
              <p:cNvPr id="23" name="Straight Connector 22"/>
              <p:cNvCxnSpPr/>
              <p:nvPr/>
            </p:nvCxnSpPr>
            <p:spPr bwMode="auto">
              <a:xfrm>
                <a:off x="1219200" y="3886200"/>
                <a:ext cx="2819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/>
              <p:cNvSpPr/>
              <p:nvPr/>
            </p:nvSpPr>
            <p:spPr bwMode="auto">
              <a:xfrm>
                <a:off x="1219200" y="4191000"/>
                <a:ext cx="2819400" cy="304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tx1"/>
                    </a:solidFill>
                  </a:rPr>
                  <a:t>CpG Island</a:t>
                </a:r>
              </a:p>
            </p:txBody>
          </p:sp>
          <p:cxnSp>
            <p:nvCxnSpPr>
              <p:cNvPr id="25" name="Straight Connector 24"/>
              <p:cNvCxnSpPr/>
              <p:nvPr/>
            </p:nvCxnSpPr>
            <p:spPr bwMode="auto">
              <a:xfrm rot="10800000">
                <a:off x="2133600" y="3498850"/>
                <a:ext cx="0" cy="38735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 bwMode="auto">
              <a:xfrm>
                <a:off x="2122488" y="3494089"/>
                <a:ext cx="1066800" cy="1587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ctangle 26"/>
              <p:cNvSpPr/>
              <p:nvPr/>
            </p:nvSpPr>
            <p:spPr bwMode="auto">
              <a:xfrm>
                <a:off x="4267200" y="3352801"/>
                <a:ext cx="152400" cy="142875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4267200" y="4029076"/>
                <a:ext cx="152400" cy="4603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754633" y="3800476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4316733" y="3714751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3276600" y="3802064"/>
                <a:ext cx="152400" cy="4603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1828800" y="3800476"/>
                <a:ext cx="152400" cy="4603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1524000" y="3705225"/>
                <a:ext cx="152400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2895600" y="3705225"/>
                <a:ext cx="152400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4267200" y="4267200"/>
                <a:ext cx="152400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4252912" y="3648076"/>
                <a:ext cx="171452" cy="177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37" name="TextBox 12"/>
          <p:cNvSpPr txBox="1">
            <a:spLocks noChangeArrowheads="1"/>
          </p:cNvSpPr>
          <p:nvPr/>
        </p:nvSpPr>
        <p:spPr bwMode="auto">
          <a:xfrm>
            <a:off x="-76200" y="4571999"/>
            <a:ext cx="457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latin typeface="Calibri" pitchFamily="84" charset="0"/>
              </a:rPr>
              <a:t>D.</a:t>
            </a:r>
            <a:endParaRPr lang="en-US" sz="1400" b="1" dirty="0">
              <a:latin typeface="Calibri" pitchFamily="84" charset="0"/>
            </a:endParaRPr>
          </a:p>
        </p:txBody>
      </p:sp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/>
          <a:srcRect l="13583" t="38290" r="2203" b="29466"/>
          <a:stretch>
            <a:fillRect/>
          </a:stretch>
        </p:blipFill>
        <p:spPr bwMode="auto">
          <a:xfrm>
            <a:off x="390533" y="4086254"/>
            <a:ext cx="177164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59"/>
          <p:cNvSpPr txBox="1">
            <a:spLocks noChangeArrowheads="1"/>
          </p:cNvSpPr>
          <p:nvPr/>
        </p:nvSpPr>
        <p:spPr bwMode="auto">
          <a:xfrm>
            <a:off x="411164" y="3976677"/>
            <a:ext cx="45561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A673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41" name="TextBox 59"/>
          <p:cNvSpPr txBox="1">
            <a:spLocks noChangeArrowheads="1"/>
          </p:cNvSpPr>
          <p:nvPr/>
        </p:nvSpPr>
        <p:spPr bwMode="auto">
          <a:xfrm>
            <a:off x="792164" y="3976677"/>
            <a:ext cx="45561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ES-1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42" name="TextBox 59"/>
          <p:cNvSpPr txBox="1">
            <a:spLocks noChangeArrowheads="1"/>
          </p:cNvSpPr>
          <p:nvPr/>
        </p:nvSpPr>
        <p:spPr bwMode="auto">
          <a:xfrm>
            <a:off x="1219201" y="3976677"/>
            <a:ext cx="45561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N-MC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43" name="TextBox 59"/>
          <p:cNvSpPr txBox="1">
            <a:spLocks noChangeArrowheads="1"/>
          </p:cNvSpPr>
          <p:nvPr/>
        </p:nvSpPr>
        <p:spPr bwMode="auto">
          <a:xfrm>
            <a:off x="1639889" y="3976707"/>
            <a:ext cx="45561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27a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44" name="TextBox 93"/>
          <p:cNvSpPr txBox="1">
            <a:spLocks noChangeArrowheads="1"/>
          </p:cNvSpPr>
          <p:nvPr/>
        </p:nvSpPr>
        <p:spPr bwMode="auto">
          <a:xfrm>
            <a:off x="523877" y="4324379"/>
            <a:ext cx="3643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Calibri" pitchFamily="84" charset="0"/>
              </a:rPr>
              <a:t>U</a:t>
            </a:r>
          </a:p>
        </p:txBody>
      </p:sp>
      <p:sp>
        <p:nvSpPr>
          <p:cNvPr id="45" name="TextBox 93"/>
          <p:cNvSpPr txBox="1">
            <a:spLocks noChangeArrowheads="1"/>
          </p:cNvSpPr>
          <p:nvPr/>
        </p:nvSpPr>
        <p:spPr bwMode="auto">
          <a:xfrm>
            <a:off x="333376" y="4324379"/>
            <a:ext cx="3643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Calibri" pitchFamily="84" charset="0"/>
              </a:rPr>
              <a:t>M</a:t>
            </a:r>
          </a:p>
        </p:txBody>
      </p:sp>
      <p:sp>
        <p:nvSpPr>
          <p:cNvPr id="46" name="TextBox 93"/>
          <p:cNvSpPr txBox="1">
            <a:spLocks noChangeArrowheads="1"/>
          </p:cNvSpPr>
          <p:nvPr/>
        </p:nvSpPr>
        <p:spPr bwMode="auto">
          <a:xfrm>
            <a:off x="959644" y="4324378"/>
            <a:ext cx="3643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Calibri" pitchFamily="84" charset="0"/>
              </a:rPr>
              <a:t>U</a:t>
            </a:r>
          </a:p>
        </p:txBody>
      </p:sp>
      <p:sp>
        <p:nvSpPr>
          <p:cNvPr id="47" name="TextBox 93"/>
          <p:cNvSpPr txBox="1">
            <a:spLocks noChangeArrowheads="1"/>
          </p:cNvSpPr>
          <p:nvPr/>
        </p:nvSpPr>
        <p:spPr bwMode="auto">
          <a:xfrm>
            <a:off x="738190" y="4324378"/>
            <a:ext cx="3643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Calibri" pitchFamily="84" charset="0"/>
              </a:rPr>
              <a:t>M</a:t>
            </a:r>
          </a:p>
        </p:txBody>
      </p:sp>
      <p:sp>
        <p:nvSpPr>
          <p:cNvPr id="48" name="TextBox 93"/>
          <p:cNvSpPr txBox="1">
            <a:spLocks noChangeArrowheads="1"/>
          </p:cNvSpPr>
          <p:nvPr/>
        </p:nvSpPr>
        <p:spPr bwMode="auto">
          <a:xfrm>
            <a:off x="1388272" y="4324378"/>
            <a:ext cx="3643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Calibri" pitchFamily="84" charset="0"/>
              </a:rPr>
              <a:t>U</a:t>
            </a:r>
          </a:p>
        </p:txBody>
      </p:sp>
      <p:sp>
        <p:nvSpPr>
          <p:cNvPr id="49" name="TextBox 93"/>
          <p:cNvSpPr txBox="1">
            <a:spLocks noChangeArrowheads="1"/>
          </p:cNvSpPr>
          <p:nvPr/>
        </p:nvSpPr>
        <p:spPr bwMode="auto">
          <a:xfrm>
            <a:off x="1171580" y="4324378"/>
            <a:ext cx="3643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Calibri" pitchFamily="84" charset="0"/>
              </a:rPr>
              <a:t>M</a:t>
            </a:r>
          </a:p>
        </p:txBody>
      </p:sp>
      <p:sp>
        <p:nvSpPr>
          <p:cNvPr id="50" name="TextBox 93"/>
          <p:cNvSpPr txBox="1">
            <a:spLocks noChangeArrowheads="1"/>
          </p:cNvSpPr>
          <p:nvPr/>
        </p:nvSpPr>
        <p:spPr bwMode="auto">
          <a:xfrm>
            <a:off x="1828800" y="4324378"/>
            <a:ext cx="3643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Calibri" pitchFamily="84" charset="0"/>
              </a:rPr>
              <a:t>U</a:t>
            </a:r>
          </a:p>
        </p:txBody>
      </p:sp>
      <p:sp>
        <p:nvSpPr>
          <p:cNvPr id="51" name="TextBox 93"/>
          <p:cNvSpPr txBox="1">
            <a:spLocks noChangeArrowheads="1"/>
          </p:cNvSpPr>
          <p:nvPr/>
        </p:nvSpPr>
        <p:spPr bwMode="auto">
          <a:xfrm>
            <a:off x="1607348" y="4324378"/>
            <a:ext cx="3643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latin typeface="Calibri" pitchFamily="84" charset="0"/>
              </a:rPr>
              <a:t>M</a:t>
            </a:r>
          </a:p>
        </p:txBody>
      </p:sp>
      <p:pic>
        <p:nvPicPr>
          <p:cNvPr id="52" name="Content Placeholder 3" descr="RASSF1a MSP Primary Tumors.bmp"/>
          <p:cNvPicPr>
            <a:picLocks noChangeAspect="1"/>
          </p:cNvPicPr>
          <p:nvPr/>
        </p:nvPicPr>
        <p:blipFill>
          <a:blip r:embed="rId4" cstate="print"/>
          <a:srcRect l="8855" t="33788" r="47189" b="58868"/>
          <a:stretch>
            <a:fillRect/>
          </a:stretch>
        </p:blipFill>
        <p:spPr bwMode="auto">
          <a:xfrm rot="60000">
            <a:off x="193676" y="3181349"/>
            <a:ext cx="4287839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Content Placeholder 3" descr="RASSF1a MSP Primary Tumors.bmp"/>
          <p:cNvPicPr>
            <a:picLocks noChangeAspect="1"/>
          </p:cNvPicPr>
          <p:nvPr/>
        </p:nvPicPr>
        <p:blipFill>
          <a:blip r:embed="rId4" cstate="print"/>
          <a:srcRect l="9187" t="54817" r="68839" b="39079"/>
          <a:stretch>
            <a:fillRect/>
          </a:stretch>
        </p:blipFill>
        <p:spPr bwMode="auto">
          <a:xfrm rot="60000">
            <a:off x="4513263" y="3178175"/>
            <a:ext cx="214312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Rectangle 53"/>
          <p:cNvSpPr/>
          <p:nvPr/>
        </p:nvSpPr>
        <p:spPr>
          <a:xfrm>
            <a:off x="152400" y="3505199"/>
            <a:ext cx="6553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52400" y="3047999"/>
            <a:ext cx="653796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6" name="TextBox 57"/>
          <p:cNvSpPr txBox="1">
            <a:spLocks noChangeArrowheads="1"/>
          </p:cNvSpPr>
          <p:nvPr/>
        </p:nvSpPr>
        <p:spPr bwMode="auto">
          <a:xfrm>
            <a:off x="244475" y="3058316"/>
            <a:ext cx="3810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err="1">
                <a:latin typeface="Calibri" pitchFamily="84" charset="0"/>
              </a:rPr>
              <a:t>Sssi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57" name="TextBox 58"/>
          <p:cNvSpPr txBox="1">
            <a:spLocks noChangeArrowheads="1"/>
          </p:cNvSpPr>
          <p:nvPr/>
        </p:nvSpPr>
        <p:spPr bwMode="auto">
          <a:xfrm>
            <a:off x="619126" y="3059903"/>
            <a:ext cx="4572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>
                <a:latin typeface="Calibri" pitchFamily="84" charset="0"/>
              </a:rPr>
              <a:t>WGA</a:t>
            </a:r>
          </a:p>
        </p:txBody>
      </p:sp>
      <p:sp>
        <p:nvSpPr>
          <p:cNvPr id="58" name="TextBox 59"/>
          <p:cNvSpPr txBox="1">
            <a:spLocks noChangeArrowheads="1"/>
          </p:cNvSpPr>
          <p:nvPr/>
        </p:nvSpPr>
        <p:spPr bwMode="auto">
          <a:xfrm>
            <a:off x="1057276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EWS1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59" name="TextBox 59"/>
          <p:cNvSpPr txBox="1">
            <a:spLocks noChangeArrowheads="1"/>
          </p:cNvSpPr>
          <p:nvPr/>
        </p:nvSpPr>
        <p:spPr bwMode="auto">
          <a:xfrm>
            <a:off x="1476376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EWS2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1857376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EWS3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1" name="TextBox 59"/>
          <p:cNvSpPr txBox="1">
            <a:spLocks noChangeArrowheads="1"/>
          </p:cNvSpPr>
          <p:nvPr/>
        </p:nvSpPr>
        <p:spPr bwMode="auto">
          <a:xfrm>
            <a:off x="2286002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EWS4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2" name="TextBox 59"/>
          <p:cNvSpPr txBox="1">
            <a:spLocks noChangeArrowheads="1"/>
          </p:cNvSpPr>
          <p:nvPr/>
        </p:nvSpPr>
        <p:spPr bwMode="auto">
          <a:xfrm>
            <a:off x="2695576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EWS5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3" name="TextBox 59"/>
          <p:cNvSpPr txBox="1">
            <a:spLocks noChangeArrowheads="1"/>
          </p:cNvSpPr>
          <p:nvPr/>
        </p:nvSpPr>
        <p:spPr bwMode="auto">
          <a:xfrm>
            <a:off x="3086102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EWS6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4" name="TextBox 59"/>
          <p:cNvSpPr txBox="1">
            <a:spLocks noChangeArrowheads="1"/>
          </p:cNvSpPr>
          <p:nvPr/>
        </p:nvSpPr>
        <p:spPr bwMode="auto">
          <a:xfrm>
            <a:off x="3516314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EWS7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5" name="TextBox 59"/>
          <p:cNvSpPr txBox="1">
            <a:spLocks noChangeArrowheads="1"/>
          </p:cNvSpPr>
          <p:nvPr/>
        </p:nvSpPr>
        <p:spPr bwMode="auto">
          <a:xfrm>
            <a:off x="3943350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EWS8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6" name="TextBox 59"/>
          <p:cNvSpPr txBox="1">
            <a:spLocks noChangeArrowheads="1"/>
          </p:cNvSpPr>
          <p:nvPr/>
        </p:nvSpPr>
        <p:spPr bwMode="auto">
          <a:xfrm>
            <a:off x="4497390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EWS9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7" name="TextBox 59"/>
          <p:cNvSpPr txBox="1">
            <a:spLocks noChangeArrowheads="1"/>
          </p:cNvSpPr>
          <p:nvPr/>
        </p:nvSpPr>
        <p:spPr bwMode="auto">
          <a:xfrm>
            <a:off x="4914902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EWS10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8" name="TextBox 59"/>
          <p:cNvSpPr txBox="1">
            <a:spLocks noChangeArrowheads="1"/>
          </p:cNvSpPr>
          <p:nvPr/>
        </p:nvSpPr>
        <p:spPr bwMode="auto">
          <a:xfrm>
            <a:off x="5354638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EWS11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69" name="TextBox 59"/>
          <p:cNvSpPr txBox="1">
            <a:spLocks noChangeArrowheads="1"/>
          </p:cNvSpPr>
          <p:nvPr/>
        </p:nvSpPr>
        <p:spPr bwMode="auto">
          <a:xfrm>
            <a:off x="5743576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EWS12</a:t>
            </a:r>
            <a:endParaRPr lang="en-US" sz="700" dirty="0">
              <a:latin typeface="Calibri" pitchFamily="84" charset="0"/>
            </a:endParaRPr>
          </a:p>
        </p:txBody>
      </p:sp>
      <p:sp>
        <p:nvSpPr>
          <p:cNvPr id="70" name="TextBox 59"/>
          <p:cNvSpPr txBox="1">
            <a:spLocks noChangeArrowheads="1"/>
          </p:cNvSpPr>
          <p:nvPr/>
        </p:nvSpPr>
        <p:spPr bwMode="auto">
          <a:xfrm>
            <a:off x="6183314" y="3059081"/>
            <a:ext cx="45561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 dirty="0" smtClean="0">
                <a:latin typeface="Calibri" pitchFamily="84" charset="0"/>
              </a:rPr>
              <a:t>EWS13</a:t>
            </a:r>
            <a:endParaRPr lang="en-US" sz="700" dirty="0">
              <a:latin typeface="Calibri" pitchFamily="84" charset="0"/>
            </a:endParaRPr>
          </a:p>
        </p:txBody>
      </p:sp>
      <p:grpSp>
        <p:nvGrpSpPr>
          <p:cNvPr id="38" name="Group 76"/>
          <p:cNvGrpSpPr>
            <a:grpSpLocks/>
          </p:cNvGrpSpPr>
          <p:nvPr/>
        </p:nvGrpSpPr>
        <p:grpSpPr bwMode="auto">
          <a:xfrm>
            <a:off x="142875" y="3497102"/>
            <a:ext cx="6553200" cy="247812"/>
            <a:chOff x="419100" y="2600162"/>
            <a:chExt cx="6553200" cy="247812"/>
          </a:xfrm>
        </p:grpSpPr>
        <p:grpSp>
          <p:nvGrpSpPr>
            <p:cNvPr id="71" name="Group 70"/>
            <p:cNvGrpSpPr>
              <a:grpSpLocks/>
            </p:cNvGrpSpPr>
            <p:nvPr/>
          </p:nvGrpSpPr>
          <p:grpSpPr bwMode="auto">
            <a:xfrm>
              <a:off x="419100" y="2600425"/>
              <a:ext cx="580325" cy="247549"/>
              <a:chOff x="419100" y="2600425"/>
              <a:chExt cx="580325" cy="247549"/>
            </a:xfrm>
          </p:grpSpPr>
          <p:sp>
            <p:nvSpPr>
              <p:cNvPr id="115" name="TextBox 25"/>
              <p:cNvSpPr txBox="1">
                <a:spLocks noChangeArrowheads="1"/>
              </p:cNvSpPr>
              <p:nvPr/>
            </p:nvSpPr>
            <p:spPr bwMode="auto">
              <a:xfrm>
                <a:off x="41910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116" name="TextBox 26"/>
              <p:cNvSpPr txBox="1">
                <a:spLocks noChangeArrowheads="1"/>
              </p:cNvSpPr>
              <p:nvPr/>
            </p:nvSpPr>
            <p:spPr bwMode="auto">
              <a:xfrm>
                <a:off x="635092" y="2600425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72" name="Group 71"/>
            <p:cNvGrpSpPr>
              <a:grpSpLocks/>
            </p:cNvGrpSpPr>
            <p:nvPr/>
          </p:nvGrpSpPr>
          <p:grpSpPr bwMode="auto">
            <a:xfrm>
              <a:off x="857250" y="2600425"/>
              <a:ext cx="571500" cy="247549"/>
              <a:chOff x="857250" y="2600425"/>
              <a:chExt cx="571500" cy="247549"/>
            </a:xfrm>
          </p:grpSpPr>
          <p:sp>
            <p:nvSpPr>
              <p:cNvPr id="113" name="TextBox 29"/>
              <p:cNvSpPr txBox="1">
                <a:spLocks noChangeArrowheads="1"/>
              </p:cNvSpPr>
              <p:nvPr/>
            </p:nvSpPr>
            <p:spPr bwMode="auto">
              <a:xfrm>
                <a:off x="85725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114" name="TextBox 30"/>
              <p:cNvSpPr txBox="1">
                <a:spLocks noChangeArrowheads="1"/>
              </p:cNvSpPr>
              <p:nvPr/>
            </p:nvSpPr>
            <p:spPr bwMode="auto">
              <a:xfrm>
                <a:off x="1064417" y="2600425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73" name="Group 72"/>
            <p:cNvGrpSpPr>
              <a:grpSpLocks/>
            </p:cNvGrpSpPr>
            <p:nvPr/>
          </p:nvGrpSpPr>
          <p:grpSpPr bwMode="auto">
            <a:xfrm>
              <a:off x="1264444" y="2600425"/>
              <a:ext cx="573881" cy="246912"/>
              <a:chOff x="1264444" y="2600425"/>
              <a:chExt cx="573881" cy="246912"/>
            </a:xfrm>
          </p:grpSpPr>
          <p:sp>
            <p:nvSpPr>
              <p:cNvPr id="111" name="TextBox 32"/>
              <p:cNvSpPr txBox="1">
                <a:spLocks noChangeArrowheads="1"/>
              </p:cNvSpPr>
              <p:nvPr/>
            </p:nvSpPr>
            <p:spPr bwMode="auto">
              <a:xfrm>
                <a:off x="1264444" y="2601116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112" name="TextBox 33"/>
              <p:cNvSpPr txBox="1">
                <a:spLocks noChangeArrowheads="1"/>
              </p:cNvSpPr>
              <p:nvPr/>
            </p:nvSpPr>
            <p:spPr bwMode="auto">
              <a:xfrm>
                <a:off x="1473992" y="2600425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 smtClean="0">
                    <a:latin typeface="Calibri" pitchFamily="84" charset="0"/>
                  </a:rPr>
                  <a:t>U</a:t>
                </a:r>
                <a:endParaRPr lang="en-US" sz="1000" dirty="0">
                  <a:latin typeface="Calibri" pitchFamily="84" charset="0"/>
                </a:endParaRPr>
              </a:p>
            </p:txBody>
          </p:sp>
        </p:grpSp>
        <p:grpSp>
          <p:nvGrpSpPr>
            <p:cNvPr id="74" name="Group 73"/>
            <p:cNvGrpSpPr>
              <a:grpSpLocks/>
            </p:cNvGrpSpPr>
            <p:nvPr/>
          </p:nvGrpSpPr>
          <p:grpSpPr bwMode="auto">
            <a:xfrm>
              <a:off x="1676400" y="2600324"/>
              <a:ext cx="571500" cy="247650"/>
              <a:chOff x="1676400" y="2600324"/>
              <a:chExt cx="571500" cy="247650"/>
            </a:xfrm>
          </p:grpSpPr>
          <p:sp>
            <p:nvSpPr>
              <p:cNvPr id="109" name="TextBox 35"/>
              <p:cNvSpPr txBox="1">
                <a:spLocks noChangeArrowheads="1"/>
              </p:cNvSpPr>
              <p:nvPr/>
            </p:nvSpPr>
            <p:spPr bwMode="auto">
              <a:xfrm>
                <a:off x="167640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110" name="TextBox 36"/>
              <p:cNvSpPr txBox="1">
                <a:spLocks noChangeArrowheads="1"/>
              </p:cNvSpPr>
              <p:nvPr/>
            </p:nvSpPr>
            <p:spPr bwMode="auto">
              <a:xfrm>
                <a:off x="1883567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75" name="Group 74"/>
            <p:cNvGrpSpPr>
              <a:grpSpLocks/>
            </p:cNvGrpSpPr>
            <p:nvPr/>
          </p:nvGrpSpPr>
          <p:grpSpPr bwMode="auto">
            <a:xfrm>
              <a:off x="2105025" y="2600162"/>
              <a:ext cx="559595" cy="246383"/>
              <a:chOff x="2105025" y="2600162"/>
              <a:chExt cx="559595" cy="246383"/>
            </a:xfrm>
          </p:grpSpPr>
          <p:sp>
            <p:nvSpPr>
              <p:cNvPr id="107" name="TextBox 38"/>
              <p:cNvSpPr txBox="1">
                <a:spLocks noChangeArrowheads="1"/>
              </p:cNvSpPr>
              <p:nvPr/>
            </p:nvSpPr>
            <p:spPr bwMode="auto">
              <a:xfrm>
                <a:off x="2105025" y="2600162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108" name="TextBox 39"/>
              <p:cNvSpPr txBox="1">
                <a:spLocks noChangeArrowheads="1"/>
              </p:cNvSpPr>
              <p:nvPr/>
            </p:nvSpPr>
            <p:spPr bwMode="auto">
              <a:xfrm>
                <a:off x="2300287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76" name="Group 75"/>
            <p:cNvGrpSpPr>
              <a:grpSpLocks/>
            </p:cNvGrpSpPr>
            <p:nvPr/>
          </p:nvGrpSpPr>
          <p:grpSpPr bwMode="auto">
            <a:xfrm>
              <a:off x="2514600" y="2600324"/>
              <a:ext cx="571500" cy="247650"/>
              <a:chOff x="2514600" y="2600324"/>
              <a:chExt cx="571500" cy="247650"/>
            </a:xfrm>
          </p:grpSpPr>
          <p:sp>
            <p:nvSpPr>
              <p:cNvPr id="105" name="TextBox 110"/>
              <p:cNvSpPr txBox="1">
                <a:spLocks noChangeArrowheads="1"/>
              </p:cNvSpPr>
              <p:nvPr/>
            </p:nvSpPr>
            <p:spPr bwMode="auto">
              <a:xfrm>
                <a:off x="251460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106" name="TextBox 111"/>
              <p:cNvSpPr txBox="1">
                <a:spLocks noChangeArrowheads="1"/>
              </p:cNvSpPr>
              <p:nvPr/>
            </p:nvSpPr>
            <p:spPr bwMode="auto">
              <a:xfrm>
                <a:off x="2721767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77" name="Group 76"/>
            <p:cNvGrpSpPr>
              <a:grpSpLocks/>
            </p:cNvGrpSpPr>
            <p:nvPr/>
          </p:nvGrpSpPr>
          <p:grpSpPr bwMode="auto">
            <a:xfrm>
              <a:off x="2933700" y="2600324"/>
              <a:ext cx="571500" cy="247650"/>
              <a:chOff x="2933700" y="2600324"/>
              <a:chExt cx="571500" cy="247650"/>
            </a:xfrm>
          </p:grpSpPr>
          <p:sp>
            <p:nvSpPr>
              <p:cNvPr id="103" name="TextBox 108"/>
              <p:cNvSpPr txBox="1">
                <a:spLocks noChangeArrowheads="1"/>
              </p:cNvSpPr>
              <p:nvPr/>
            </p:nvSpPr>
            <p:spPr bwMode="auto">
              <a:xfrm>
                <a:off x="293370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104" name="TextBox 109"/>
              <p:cNvSpPr txBox="1">
                <a:spLocks noChangeArrowheads="1"/>
              </p:cNvSpPr>
              <p:nvPr/>
            </p:nvSpPr>
            <p:spPr bwMode="auto">
              <a:xfrm>
                <a:off x="3140867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78" name="Group 77"/>
            <p:cNvGrpSpPr>
              <a:grpSpLocks/>
            </p:cNvGrpSpPr>
            <p:nvPr/>
          </p:nvGrpSpPr>
          <p:grpSpPr bwMode="auto">
            <a:xfrm>
              <a:off x="3333750" y="2600324"/>
              <a:ext cx="571500" cy="247650"/>
              <a:chOff x="3333750" y="2600324"/>
              <a:chExt cx="571500" cy="247650"/>
            </a:xfrm>
          </p:grpSpPr>
          <p:sp>
            <p:nvSpPr>
              <p:cNvPr id="101" name="TextBox 106"/>
              <p:cNvSpPr txBox="1">
                <a:spLocks noChangeArrowheads="1"/>
              </p:cNvSpPr>
              <p:nvPr/>
            </p:nvSpPr>
            <p:spPr bwMode="auto">
              <a:xfrm>
                <a:off x="333375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102" name="TextBox 107"/>
              <p:cNvSpPr txBox="1">
                <a:spLocks noChangeArrowheads="1"/>
              </p:cNvSpPr>
              <p:nvPr/>
            </p:nvSpPr>
            <p:spPr bwMode="auto">
              <a:xfrm>
                <a:off x="3540917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79" name="Group 78"/>
            <p:cNvGrpSpPr>
              <a:grpSpLocks/>
            </p:cNvGrpSpPr>
            <p:nvPr/>
          </p:nvGrpSpPr>
          <p:grpSpPr bwMode="auto">
            <a:xfrm>
              <a:off x="3752850" y="2600324"/>
              <a:ext cx="561978" cy="247650"/>
              <a:chOff x="3752850" y="2600324"/>
              <a:chExt cx="561978" cy="247650"/>
            </a:xfrm>
          </p:grpSpPr>
          <p:sp>
            <p:nvSpPr>
              <p:cNvPr id="99" name="TextBox 104"/>
              <p:cNvSpPr txBox="1">
                <a:spLocks noChangeArrowheads="1"/>
              </p:cNvSpPr>
              <p:nvPr/>
            </p:nvSpPr>
            <p:spPr bwMode="auto">
              <a:xfrm>
                <a:off x="375285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100" name="TextBox 105"/>
              <p:cNvSpPr txBox="1">
                <a:spLocks noChangeArrowheads="1"/>
              </p:cNvSpPr>
              <p:nvPr/>
            </p:nvSpPr>
            <p:spPr bwMode="auto">
              <a:xfrm>
                <a:off x="3950495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80" name="Group 79"/>
            <p:cNvGrpSpPr>
              <a:grpSpLocks/>
            </p:cNvGrpSpPr>
            <p:nvPr/>
          </p:nvGrpSpPr>
          <p:grpSpPr bwMode="auto">
            <a:xfrm>
              <a:off x="4171950" y="2600324"/>
              <a:ext cx="552450" cy="247650"/>
              <a:chOff x="4171950" y="2600324"/>
              <a:chExt cx="552450" cy="247650"/>
            </a:xfrm>
          </p:grpSpPr>
          <p:sp>
            <p:nvSpPr>
              <p:cNvPr id="97" name="TextBox 102"/>
              <p:cNvSpPr txBox="1">
                <a:spLocks noChangeArrowheads="1"/>
              </p:cNvSpPr>
              <p:nvPr/>
            </p:nvSpPr>
            <p:spPr bwMode="auto">
              <a:xfrm>
                <a:off x="417195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98" name="TextBox 103"/>
              <p:cNvSpPr txBox="1">
                <a:spLocks noChangeArrowheads="1"/>
              </p:cNvSpPr>
              <p:nvPr/>
            </p:nvSpPr>
            <p:spPr bwMode="auto">
              <a:xfrm>
                <a:off x="4360067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81" name="Group 80"/>
            <p:cNvGrpSpPr>
              <a:grpSpLocks/>
            </p:cNvGrpSpPr>
            <p:nvPr/>
          </p:nvGrpSpPr>
          <p:grpSpPr bwMode="auto">
            <a:xfrm>
              <a:off x="4724400" y="2600324"/>
              <a:ext cx="571500" cy="247650"/>
              <a:chOff x="4724400" y="2600324"/>
              <a:chExt cx="571500" cy="247650"/>
            </a:xfrm>
          </p:grpSpPr>
          <p:sp>
            <p:nvSpPr>
              <p:cNvPr id="95" name="TextBox 100"/>
              <p:cNvSpPr txBox="1">
                <a:spLocks noChangeArrowheads="1"/>
              </p:cNvSpPr>
              <p:nvPr/>
            </p:nvSpPr>
            <p:spPr bwMode="auto">
              <a:xfrm>
                <a:off x="472440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96" name="TextBox 101"/>
              <p:cNvSpPr txBox="1">
                <a:spLocks noChangeArrowheads="1"/>
              </p:cNvSpPr>
              <p:nvPr/>
            </p:nvSpPr>
            <p:spPr bwMode="auto">
              <a:xfrm>
                <a:off x="4931567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82" name="Group 81"/>
            <p:cNvGrpSpPr>
              <a:grpSpLocks/>
            </p:cNvGrpSpPr>
            <p:nvPr/>
          </p:nvGrpSpPr>
          <p:grpSpPr bwMode="auto">
            <a:xfrm>
              <a:off x="5153025" y="2600324"/>
              <a:ext cx="571500" cy="247650"/>
              <a:chOff x="5153025" y="2600324"/>
              <a:chExt cx="571500" cy="247650"/>
            </a:xfrm>
          </p:grpSpPr>
          <p:sp>
            <p:nvSpPr>
              <p:cNvPr id="93" name="TextBox 98"/>
              <p:cNvSpPr txBox="1">
                <a:spLocks noChangeArrowheads="1"/>
              </p:cNvSpPr>
              <p:nvPr/>
            </p:nvSpPr>
            <p:spPr bwMode="auto">
              <a:xfrm>
                <a:off x="5153025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94" name="TextBox 99"/>
              <p:cNvSpPr txBox="1">
                <a:spLocks noChangeArrowheads="1"/>
              </p:cNvSpPr>
              <p:nvPr/>
            </p:nvSpPr>
            <p:spPr bwMode="auto">
              <a:xfrm>
                <a:off x="5360192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83" name="Group 82"/>
            <p:cNvGrpSpPr>
              <a:grpSpLocks/>
            </p:cNvGrpSpPr>
            <p:nvPr/>
          </p:nvGrpSpPr>
          <p:grpSpPr bwMode="auto">
            <a:xfrm>
              <a:off x="5562600" y="2600324"/>
              <a:ext cx="571500" cy="247650"/>
              <a:chOff x="5562600" y="2600324"/>
              <a:chExt cx="571500" cy="247650"/>
            </a:xfrm>
          </p:grpSpPr>
          <p:sp>
            <p:nvSpPr>
              <p:cNvPr id="91" name="TextBox 96"/>
              <p:cNvSpPr txBox="1">
                <a:spLocks noChangeArrowheads="1"/>
              </p:cNvSpPr>
              <p:nvPr/>
            </p:nvSpPr>
            <p:spPr bwMode="auto">
              <a:xfrm>
                <a:off x="556260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92" name="TextBox 97"/>
              <p:cNvSpPr txBox="1">
                <a:spLocks noChangeArrowheads="1"/>
              </p:cNvSpPr>
              <p:nvPr/>
            </p:nvSpPr>
            <p:spPr bwMode="auto">
              <a:xfrm>
                <a:off x="5769767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84" name="Group 83"/>
            <p:cNvGrpSpPr>
              <a:grpSpLocks/>
            </p:cNvGrpSpPr>
            <p:nvPr/>
          </p:nvGrpSpPr>
          <p:grpSpPr bwMode="auto">
            <a:xfrm>
              <a:off x="5981700" y="2600324"/>
              <a:ext cx="571500" cy="247650"/>
              <a:chOff x="5981700" y="2600324"/>
              <a:chExt cx="571500" cy="247650"/>
            </a:xfrm>
          </p:grpSpPr>
          <p:sp>
            <p:nvSpPr>
              <p:cNvPr id="89" name="TextBox 94"/>
              <p:cNvSpPr txBox="1">
                <a:spLocks noChangeArrowheads="1"/>
              </p:cNvSpPr>
              <p:nvPr/>
            </p:nvSpPr>
            <p:spPr bwMode="auto">
              <a:xfrm>
                <a:off x="598170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90" name="TextBox 95"/>
              <p:cNvSpPr txBox="1">
                <a:spLocks noChangeArrowheads="1"/>
              </p:cNvSpPr>
              <p:nvPr/>
            </p:nvSpPr>
            <p:spPr bwMode="auto">
              <a:xfrm>
                <a:off x="6188867" y="2600324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U</a:t>
                </a:r>
              </a:p>
            </p:txBody>
          </p:sp>
        </p:grpSp>
        <p:grpSp>
          <p:nvGrpSpPr>
            <p:cNvPr id="85" name="Group 84"/>
            <p:cNvGrpSpPr>
              <a:grpSpLocks/>
            </p:cNvGrpSpPr>
            <p:nvPr/>
          </p:nvGrpSpPr>
          <p:grpSpPr bwMode="auto">
            <a:xfrm>
              <a:off x="6400800" y="2600321"/>
              <a:ext cx="571500" cy="247653"/>
              <a:chOff x="6400800" y="2600321"/>
              <a:chExt cx="571500" cy="247653"/>
            </a:xfrm>
          </p:grpSpPr>
          <p:sp>
            <p:nvSpPr>
              <p:cNvPr id="87" name="TextBox 92"/>
              <p:cNvSpPr txBox="1">
                <a:spLocks noChangeArrowheads="1"/>
              </p:cNvSpPr>
              <p:nvPr/>
            </p:nvSpPr>
            <p:spPr bwMode="auto">
              <a:xfrm>
                <a:off x="6400800" y="2601753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>
                    <a:latin typeface="Calibri" pitchFamily="84" charset="0"/>
                  </a:rPr>
                  <a:t>M</a:t>
                </a:r>
              </a:p>
            </p:txBody>
          </p:sp>
          <p:sp>
            <p:nvSpPr>
              <p:cNvPr id="88" name="TextBox 93"/>
              <p:cNvSpPr txBox="1">
                <a:spLocks noChangeArrowheads="1"/>
              </p:cNvSpPr>
              <p:nvPr/>
            </p:nvSpPr>
            <p:spPr bwMode="auto">
              <a:xfrm>
                <a:off x="6607967" y="2600321"/>
                <a:ext cx="36433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dirty="0">
                    <a:latin typeface="Calibri" pitchFamily="84" charset="0"/>
                  </a:rPr>
                  <a:t>U</a:t>
                </a:r>
              </a:p>
            </p:txBody>
          </p:sp>
        </p:grpSp>
      </p:grpSp>
      <p:graphicFrame>
        <p:nvGraphicFramePr>
          <p:cNvPr id="117" name="Chart 116"/>
          <p:cNvGraphicFramePr/>
          <p:nvPr/>
        </p:nvGraphicFramePr>
        <p:xfrm>
          <a:off x="304801" y="4724398"/>
          <a:ext cx="4848225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8" name="TextBox 117"/>
          <p:cNvSpPr txBox="1"/>
          <p:nvPr/>
        </p:nvSpPr>
        <p:spPr>
          <a:xfrm>
            <a:off x="5254170" y="15603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Patel et al</a:t>
            </a:r>
          </a:p>
          <a:p>
            <a:r>
              <a:rPr lang="en-US" sz="1400" dirty="0" smtClean="0"/>
              <a:t>Supplemental Figure S5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292</Words>
  <Application>Microsoft Office PowerPoint</Application>
  <PresentationFormat>On-screen Show (4:3)</PresentationFormat>
  <Paragraphs>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borinssc</dc:creator>
  <cp:lastModifiedBy>borinssc</cp:lastModifiedBy>
  <cp:revision>2</cp:revision>
  <dcterms:created xsi:type="dcterms:W3CDTF">2012-01-30T20:04:40Z</dcterms:created>
  <dcterms:modified xsi:type="dcterms:W3CDTF">2012-03-18T16:40:16Z</dcterms:modified>
</cp:coreProperties>
</file>