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5" r:id="rId4"/>
    <p:sldId id="261" r:id="rId5"/>
    <p:sldId id="263" r:id="rId6"/>
    <p:sldId id="262" r:id="rId7"/>
    <p:sldId id="259" r:id="rId8"/>
    <p:sldId id="256" r:id="rId9"/>
    <p:sldId id="257" r:id="rId10"/>
    <p:sldId id="264" r:id="rId11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34" y="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45566-61B4-42C7-A723-19371916D65E}" type="datetimeFigureOut">
              <a:rPr lang="es-ES_tradnl" smtClean="0"/>
              <a:pPr/>
              <a:t>12/07/2012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6170C-93A1-43E6-B54B-5B16640D163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45566-61B4-42C7-A723-19371916D65E}" type="datetimeFigureOut">
              <a:rPr lang="es-ES_tradnl" smtClean="0"/>
              <a:pPr/>
              <a:t>12/07/2012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6170C-93A1-43E6-B54B-5B16640D163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45566-61B4-42C7-A723-19371916D65E}" type="datetimeFigureOut">
              <a:rPr lang="es-ES_tradnl" smtClean="0"/>
              <a:pPr/>
              <a:t>12/07/2012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6170C-93A1-43E6-B54B-5B16640D163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45566-61B4-42C7-A723-19371916D65E}" type="datetimeFigureOut">
              <a:rPr lang="es-ES_tradnl" smtClean="0"/>
              <a:pPr/>
              <a:t>12/07/2012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6170C-93A1-43E6-B54B-5B16640D163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45566-61B4-42C7-A723-19371916D65E}" type="datetimeFigureOut">
              <a:rPr lang="es-ES_tradnl" smtClean="0"/>
              <a:pPr/>
              <a:t>12/07/2012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6170C-93A1-43E6-B54B-5B16640D163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45566-61B4-42C7-A723-19371916D65E}" type="datetimeFigureOut">
              <a:rPr lang="es-ES_tradnl" smtClean="0"/>
              <a:pPr/>
              <a:t>12/07/2012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6170C-93A1-43E6-B54B-5B16640D163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45566-61B4-42C7-A723-19371916D65E}" type="datetimeFigureOut">
              <a:rPr lang="es-ES_tradnl" smtClean="0"/>
              <a:pPr/>
              <a:t>12/07/2012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6170C-93A1-43E6-B54B-5B16640D163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45566-61B4-42C7-A723-19371916D65E}" type="datetimeFigureOut">
              <a:rPr lang="es-ES_tradnl" smtClean="0"/>
              <a:pPr/>
              <a:t>12/07/2012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6170C-93A1-43E6-B54B-5B16640D163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45566-61B4-42C7-A723-19371916D65E}" type="datetimeFigureOut">
              <a:rPr lang="es-ES_tradnl" smtClean="0"/>
              <a:pPr/>
              <a:t>12/07/2012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6170C-93A1-43E6-B54B-5B16640D163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45566-61B4-42C7-A723-19371916D65E}" type="datetimeFigureOut">
              <a:rPr lang="es-ES_tradnl" smtClean="0"/>
              <a:pPr/>
              <a:t>12/07/2012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6170C-93A1-43E6-B54B-5B16640D163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45566-61B4-42C7-A723-19371916D65E}" type="datetimeFigureOut">
              <a:rPr lang="es-ES_tradnl" smtClean="0"/>
              <a:pPr/>
              <a:t>12/07/2012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6170C-93A1-43E6-B54B-5B16640D163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45566-61B4-42C7-A723-19371916D65E}" type="datetimeFigureOut">
              <a:rPr lang="es-ES_tradnl" smtClean="0"/>
              <a:pPr/>
              <a:t>12/07/2012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6170C-93A1-43E6-B54B-5B16640D163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75278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i="1" dirty="0" smtClean="0">
                <a:latin typeface="Arial" pitchFamily="34" charset="0"/>
                <a:cs typeface="Arial" pitchFamily="34" charset="0"/>
              </a:rPr>
              <a:t>S. </a:t>
            </a:r>
            <a:r>
              <a:rPr lang="es-ES_tradnl" b="1" i="1" dirty="0" err="1" smtClean="0">
                <a:latin typeface="Arial" pitchFamily="34" charset="0"/>
                <a:cs typeface="Arial" pitchFamily="34" charset="0"/>
              </a:rPr>
              <a:t>cerevisiae</a:t>
            </a:r>
            <a:r>
              <a:rPr lang="es-ES_tradnl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b="1" dirty="0" err="1" smtClean="0">
                <a:latin typeface="Arial" pitchFamily="34" charset="0"/>
                <a:cs typeface="Arial" pitchFamily="34" charset="0"/>
              </a:rPr>
              <a:t>alleles</a:t>
            </a:r>
            <a:endParaRPr lang="es-ES_tradnl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5" name="94 Grupo"/>
          <p:cNvGrpSpPr/>
          <p:nvPr/>
        </p:nvGrpSpPr>
        <p:grpSpPr>
          <a:xfrm>
            <a:off x="1285852" y="1191656"/>
            <a:ext cx="6449398" cy="4880550"/>
            <a:chOff x="1285852" y="1191656"/>
            <a:chExt cx="6449398" cy="4880550"/>
          </a:xfrm>
        </p:grpSpPr>
        <p:sp>
          <p:nvSpPr>
            <p:cNvPr id="41" name="40 CuadroTexto"/>
            <p:cNvSpPr txBox="1"/>
            <p:nvPr/>
          </p:nvSpPr>
          <p:spPr>
            <a:xfrm>
              <a:off x="1996272" y="2545598"/>
              <a:ext cx="288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 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285852" y="1222176"/>
              <a:ext cx="928694" cy="40011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s-ES_tradnl" sz="2000" b="1" i="1" dirty="0" smtClean="0">
                  <a:latin typeface="Arial" pitchFamily="34" charset="0"/>
                  <a:cs typeface="Arial" pitchFamily="34" charset="0"/>
                </a:rPr>
                <a:t>BRE5</a:t>
              </a:r>
              <a:endParaRPr lang="es-ES_tradnl" sz="2000" b="1" i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" name="15 Grupo"/>
            <p:cNvGrpSpPr/>
            <p:nvPr/>
          </p:nvGrpSpPr>
          <p:grpSpPr>
            <a:xfrm>
              <a:off x="4714255" y="3477698"/>
              <a:ext cx="1514053" cy="1242110"/>
              <a:chOff x="-655658" y="2756982"/>
              <a:chExt cx="1514053" cy="1242110"/>
            </a:xfrm>
          </p:grpSpPr>
          <p:sp>
            <p:nvSpPr>
              <p:cNvPr id="11" name="10 Elipse"/>
              <p:cNvSpPr>
                <a:spLocks noChangeAspect="1"/>
              </p:cNvSpPr>
              <p:nvPr/>
            </p:nvSpPr>
            <p:spPr>
              <a:xfrm>
                <a:off x="-513186" y="2756982"/>
                <a:ext cx="1224000" cy="12240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11 CuadroTexto"/>
              <p:cNvSpPr txBox="1"/>
              <p:nvPr/>
            </p:nvSpPr>
            <p:spPr>
              <a:xfrm>
                <a:off x="-655658" y="2798763"/>
                <a:ext cx="1514053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HA1835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HA1837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HA1841, HA1842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VIN7</a:t>
                </a:r>
              </a:p>
              <a:p>
                <a:pPr algn="ctr"/>
                <a:r>
                  <a:rPr lang="es-ES_tradnl" sz="12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RM11</a:t>
                </a:r>
              </a:p>
              <a:p>
                <a:pPr algn="ctr"/>
                <a:r>
                  <a:rPr lang="es-ES_tradnl" sz="12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L1528</a:t>
                </a:r>
                <a:endParaRPr lang="es-ES_tradnl" sz="12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" name="14 Grupo"/>
            <p:cNvGrpSpPr/>
            <p:nvPr/>
          </p:nvGrpSpPr>
          <p:grpSpPr>
            <a:xfrm>
              <a:off x="2326745" y="2091755"/>
              <a:ext cx="1514053" cy="1476000"/>
              <a:chOff x="2299839" y="2684747"/>
              <a:chExt cx="1514053" cy="1476000"/>
            </a:xfrm>
          </p:grpSpPr>
          <p:sp>
            <p:nvSpPr>
              <p:cNvPr id="14" name="13 Elipse"/>
              <p:cNvSpPr>
                <a:spLocks noChangeAspect="1"/>
              </p:cNvSpPr>
              <p:nvPr/>
            </p:nvSpPr>
            <p:spPr>
              <a:xfrm>
                <a:off x="2310182" y="2684747"/>
                <a:ext cx="1476000" cy="1476000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12 CuadroTexto"/>
              <p:cNvSpPr txBox="1"/>
              <p:nvPr/>
            </p:nvSpPr>
            <p:spPr>
              <a:xfrm>
                <a:off x="2299839" y="2707516"/>
                <a:ext cx="1514053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W27</a:t>
                </a:r>
              </a:p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SPG14-91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SPG16-91</a:t>
                </a:r>
              </a:p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126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172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319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441</a:t>
                </a:r>
              </a:p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CECT1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388A</a:t>
                </a:r>
              </a:p>
              <a:p>
                <a:pPr algn="ctr"/>
                <a:r>
                  <a:rPr lang="en-US" sz="1200" b="1" i="1" dirty="0" smtClean="0">
                    <a:latin typeface="Arial" pitchFamily="34" charset="0"/>
                    <a:cs typeface="Arial" pitchFamily="34" charset="0"/>
                  </a:rPr>
                  <a:t>CECT1990A</a:t>
                </a:r>
              </a:p>
              <a:p>
                <a:pPr algn="ctr"/>
                <a:r>
                  <a:rPr lang="en-US" sz="1200" b="1" i="1" dirty="0" smtClean="0">
                    <a:latin typeface="Arial" pitchFamily="34" charset="0"/>
                    <a:cs typeface="Arial" pitchFamily="34" charset="0"/>
                  </a:rPr>
                  <a:t>CECT11004</a:t>
                </a:r>
              </a:p>
            </p:txBody>
          </p:sp>
        </p:grpSp>
        <p:cxnSp>
          <p:nvCxnSpPr>
            <p:cNvPr id="20" name="19 Conector recto"/>
            <p:cNvCxnSpPr/>
            <p:nvPr/>
          </p:nvCxnSpPr>
          <p:spPr>
            <a:xfrm rot="5400000">
              <a:off x="6262791" y="3342689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21 Conector recto"/>
            <p:cNvCxnSpPr/>
            <p:nvPr/>
          </p:nvCxnSpPr>
          <p:spPr>
            <a:xfrm rot="10800000">
              <a:off x="1969712" y="2841500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25 Grupo"/>
            <p:cNvGrpSpPr/>
            <p:nvPr/>
          </p:nvGrpSpPr>
          <p:grpSpPr>
            <a:xfrm>
              <a:off x="1364829" y="2567623"/>
              <a:ext cx="648000" cy="540000"/>
              <a:chOff x="2725389" y="3139544"/>
              <a:chExt cx="648000" cy="540000"/>
            </a:xfrm>
          </p:grpSpPr>
          <p:sp>
            <p:nvSpPr>
              <p:cNvPr id="28" name="27 Elipse"/>
              <p:cNvSpPr>
                <a:spLocks noChangeAspect="1"/>
              </p:cNvSpPr>
              <p:nvPr/>
            </p:nvSpPr>
            <p:spPr>
              <a:xfrm>
                <a:off x="2779391" y="3139544"/>
                <a:ext cx="540000" cy="540000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" name="26 CuadroTexto"/>
              <p:cNvSpPr txBox="1"/>
              <p:nvPr/>
            </p:nvSpPr>
            <p:spPr>
              <a:xfrm>
                <a:off x="2725389" y="3187044"/>
                <a:ext cx="64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CECT1990B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9" name="28 Conector recto"/>
            <p:cNvCxnSpPr/>
            <p:nvPr/>
          </p:nvCxnSpPr>
          <p:spPr>
            <a:xfrm rot="16200000">
              <a:off x="6080964" y="2151907"/>
              <a:ext cx="72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29 CuadroTexto"/>
            <p:cNvSpPr txBox="1"/>
            <p:nvPr/>
          </p:nvSpPr>
          <p:spPr>
            <a:xfrm>
              <a:off x="5592110" y="2579498"/>
              <a:ext cx="6632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</a:p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 (17)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9" name="30 Grupo"/>
            <p:cNvGrpSpPr/>
            <p:nvPr/>
          </p:nvGrpSpPr>
          <p:grpSpPr>
            <a:xfrm>
              <a:off x="4187100" y="2523541"/>
              <a:ext cx="648562" cy="666287"/>
              <a:chOff x="2709554" y="3084124"/>
              <a:chExt cx="648562" cy="666287"/>
            </a:xfrm>
          </p:grpSpPr>
          <p:sp>
            <p:nvSpPr>
              <p:cNvPr id="33" name="32 Elipse"/>
              <p:cNvSpPr>
                <a:spLocks noChangeAspect="1"/>
              </p:cNvSpPr>
              <p:nvPr/>
            </p:nvSpPr>
            <p:spPr>
              <a:xfrm>
                <a:off x="2710116" y="3084124"/>
                <a:ext cx="648000" cy="648000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31 CuadroTexto"/>
              <p:cNvSpPr txBox="1"/>
              <p:nvPr/>
            </p:nvSpPr>
            <p:spPr>
              <a:xfrm>
                <a:off x="2709554" y="3104080"/>
                <a:ext cx="6480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CECT1100211003</a:t>
                </a:r>
                <a:endParaRPr lang="pl-PL" sz="12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4" name="33 Conector recto"/>
            <p:cNvCxnSpPr/>
            <p:nvPr/>
          </p:nvCxnSpPr>
          <p:spPr>
            <a:xfrm rot="5400000">
              <a:off x="2905657" y="1899432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35 Grupo"/>
            <p:cNvGrpSpPr/>
            <p:nvPr/>
          </p:nvGrpSpPr>
          <p:grpSpPr>
            <a:xfrm>
              <a:off x="2772195" y="1191656"/>
              <a:ext cx="648000" cy="540000"/>
              <a:chOff x="2737264" y="3139544"/>
              <a:chExt cx="648000" cy="540000"/>
            </a:xfrm>
            <a:noFill/>
          </p:grpSpPr>
          <p:sp>
            <p:nvSpPr>
              <p:cNvPr id="38" name="37 Elipse"/>
              <p:cNvSpPr>
                <a:spLocks noChangeAspect="1"/>
              </p:cNvSpPr>
              <p:nvPr/>
            </p:nvSpPr>
            <p:spPr>
              <a:xfrm>
                <a:off x="2779391" y="3139544"/>
                <a:ext cx="540000" cy="540000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" name="36 CuadroTexto"/>
              <p:cNvSpPr txBox="1"/>
              <p:nvPr/>
            </p:nvSpPr>
            <p:spPr>
              <a:xfrm>
                <a:off x="2737264" y="3270684"/>
                <a:ext cx="648000" cy="276999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W46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0" name="39 CuadroTexto"/>
            <p:cNvSpPr txBox="1"/>
            <p:nvPr/>
          </p:nvSpPr>
          <p:spPr>
            <a:xfrm>
              <a:off x="2853340" y="1758055"/>
              <a:ext cx="271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85" name="84 Conector recto"/>
            <p:cNvCxnSpPr/>
            <p:nvPr/>
          </p:nvCxnSpPr>
          <p:spPr>
            <a:xfrm rot="5400000">
              <a:off x="2903677" y="3747755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95 CuadroTexto"/>
            <p:cNvSpPr txBox="1"/>
            <p:nvPr/>
          </p:nvSpPr>
          <p:spPr>
            <a:xfrm>
              <a:off x="3758472" y="2579498"/>
              <a:ext cx="5000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 </a:t>
              </a:r>
            </a:p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(43)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09" name="108 Grupo"/>
            <p:cNvGrpSpPr/>
            <p:nvPr/>
          </p:nvGrpSpPr>
          <p:grpSpPr>
            <a:xfrm>
              <a:off x="2741407" y="3930050"/>
              <a:ext cx="648000" cy="540000"/>
              <a:chOff x="1768985" y="3850858"/>
              <a:chExt cx="648000" cy="540000"/>
            </a:xfrm>
          </p:grpSpPr>
          <p:sp>
            <p:nvSpPr>
              <p:cNvPr id="89" name="88 Elipse"/>
              <p:cNvSpPr>
                <a:spLocks noChangeAspect="1"/>
              </p:cNvSpPr>
              <p:nvPr/>
            </p:nvSpPr>
            <p:spPr>
              <a:xfrm>
                <a:off x="1839920" y="3850858"/>
                <a:ext cx="540000" cy="540000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" name="102 CuadroTexto"/>
              <p:cNvSpPr txBox="1"/>
              <p:nvPr/>
            </p:nvSpPr>
            <p:spPr>
              <a:xfrm>
                <a:off x="1768985" y="3896029"/>
                <a:ext cx="64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CECT1388B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04" name="103 Conector recto"/>
            <p:cNvCxnSpPr/>
            <p:nvPr/>
          </p:nvCxnSpPr>
          <p:spPr>
            <a:xfrm rot="5400000">
              <a:off x="2551780" y="5000636"/>
              <a:ext cx="108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0" name="109 Grupo"/>
            <p:cNvGrpSpPr/>
            <p:nvPr/>
          </p:nvGrpSpPr>
          <p:grpSpPr>
            <a:xfrm>
              <a:off x="2746465" y="5532206"/>
              <a:ext cx="648000" cy="540000"/>
              <a:chOff x="1774043" y="5453014"/>
              <a:chExt cx="648000" cy="540000"/>
            </a:xfrm>
          </p:grpSpPr>
          <p:sp>
            <p:nvSpPr>
              <p:cNvPr id="105" name="104 Elipse"/>
              <p:cNvSpPr>
                <a:spLocks noChangeAspect="1"/>
              </p:cNvSpPr>
              <p:nvPr/>
            </p:nvSpPr>
            <p:spPr>
              <a:xfrm>
                <a:off x="1844978" y="5453014"/>
                <a:ext cx="540000" cy="540000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" name="105 CuadroTexto"/>
              <p:cNvSpPr txBox="1"/>
              <p:nvPr/>
            </p:nvSpPr>
            <p:spPr>
              <a:xfrm>
                <a:off x="1774043" y="5498185"/>
                <a:ext cx="64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CECT11011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07" name="106 Conector recto"/>
            <p:cNvCxnSpPr/>
            <p:nvPr/>
          </p:nvCxnSpPr>
          <p:spPr>
            <a:xfrm rot="10800000">
              <a:off x="3818036" y="2841500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107 Conector recto"/>
            <p:cNvCxnSpPr/>
            <p:nvPr/>
          </p:nvCxnSpPr>
          <p:spPr>
            <a:xfrm rot="10800000">
              <a:off x="4830042" y="2841500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1" name="35 Grupo"/>
            <p:cNvGrpSpPr/>
            <p:nvPr/>
          </p:nvGrpSpPr>
          <p:grpSpPr>
            <a:xfrm>
              <a:off x="4736700" y="1781042"/>
              <a:ext cx="648000" cy="540000"/>
              <a:chOff x="2327382" y="3238278"/>
              <a:chExt cx="648000" cy="540000"/>
            </a:xfrm>
            <a:noFill/>
          </p:grpSpPr>
          <p:sp>
            <p:nvSpPr>
              <p:cNvPr id="112" name="111 Elipse"/>
              <p:cNvSpPr>
                <a:spLocks noChangeAspect="1"/>
              </p:cNvSpPr>
              <p:nvPr/>
            </p:nvSpPr>
            <p:spPr>
              <a:xfrm>
                <a:off x="2369509" y="3238278"/>
                <a:ext cx="540000" cy="540000"/>
              </a:xfrm>
              <a:prstGeom prst="ellipse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" name="112 CuadroTexto"/>
              <p:cNvSpPr txBox="1"/>
              <p:nvPr/>
            </p:nvSpPr>
            <p:spPr>
              <a:xfrm>
                <a:off x="2327382" y="3369418"/>
                <a:ext cx="648000" cy="276999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PB7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14" name="113 CuadroTexto"/>
            <p:cNvSpPr txBox="1"/>
            <p:nvPr/>
          </p:nvSpPr>
          <p:spPr>
            <a:xfrm>
              <a:off x="2853340" y="3591693"/>
              <a:ext cx="10074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  (48)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5" name="114 Conector recto"/>
            <p:cNvCxnSpPr/>
            <p:nvPr/>
          </p:nvCxnSpPr>
          <p:spPr>
            <a:xfrm rot="3600000">
              <a:off x="5066738" y="2454107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6" name="115 Grupo"/>
            <p:cNvGrpSpPr/>
            <p:nvPr/>
          </p:nvGrpSpPr>
          <p:grpSpPr>
            <a:xfrm>
              <a:off x="5115793" y="2580482"/>
              <a:ext cx="702505" cy="540000"/>
              <a:chOff x="1757109" y="3850858"/>
              <a:chExt cx="702505" cy="540000"/>
            </a:xfrm>
          </p:grpSpPr>
          <p:sp>
            <p:nvSpPr>
              <p:cNvPr id="117" name="116 Elipse"/>
              <p:cNvSpPr>
                <a:spLocks noChangeAspect="1"/>
              </p:cNvSpPr>
              <p:nvPr/>
            </p:nvSpPr>
            <p:spPr>
              <a:xfrm>
                <a:off x="1839920" y="3850858"/>
                <a:ext cx="540000" cy="540000"/>
              </a:xfrm>
              <a:prstGeom prst="ellipse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" name="117 CuadroTexto"/>
              <p:cNvSpPr txBox="1"/>
              <p:nvPr/>
            </p:nvSpPr>
            <p:spPr>
              <a:xfrm>
                <a:off x="1757109" y="3991029"/>
                <a:ext cx="7025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MR25A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19" name="118 Conector recto"/>
            <p:cNvCxnSpPr/>
            <p:nvPr/>
          </p:nvCxnSpPr>
          <p:spPr>
            <a:xfrm rot="7200000">
              <a:off x="5510496" y="2443252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0" name="119 Grupo"/>
            <p:cNvGrpSpPr/>
            <p:nvPr/>
          </p:nvGrpSpPr>
          <p:grpSpPr>
            <a:xfrm>
              <a:off x="5472984" y="1767394"/>
              <a:ext cx="828448" cy="540000"/>
              <a:chOff x="2102425" y="3748029"/>
              <a:chExt cx="828448" cy="540000"/>
            </a:xfrm>
          </p:grpSpPr>
          <p:sp>
            <p:nvSpPr>
              <p:cNvPr id="121" name="120 Elipse"/>
              <p:cNvSpPr>
                <a:spLocks noChangeAspect="1"/>
              </p:cNvSpPr>
              <p:nvPr/>
            </p:nvSpPr>
            <p:spPr>
              <a:xfrm>
                <a:off x="2249856" y="3748029"/>
                <a:ext cx="540000" cy="540000"/>
              </a:xfrm>
              <a:prstGeom prst="ellipse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" name="121 CuadroTexto"/>
              <p:cNvSpPr txBox="1"/>
              <p:nvPr/>
            </p:nvSpPr>
            <p:spPr>
              <a:xfrm>
                <a:off x="2102425" y="3887783"/>
                <a:ext cx="82844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MR25B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23" name="122 Conector recto"/>
            <p:cNvCxnSpPr/>
            <p:nvPr/>
          </p:nvCxnSpPr>
          <p:spPr>
            <a:xfrm rot="10800000">
              <a:off x="5744051" y="2841500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123 Conector recto"/>
            <p:cNvCxnSpPr/>
            <p:nvPr/>
          </p:nvCxnSpPr>
          <p:spPr>
            <a:xfrm rot="5400000">
              <a:off x="5292984" y="3303706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3" name="82 Grupo"/>
            <p:cNvGrpSpPr/>
            <p:nvPr/>
          </p:nvGrpSpPr>
          <p:grpSpPr>
            <a:xfrm>
              <a:off x="5153954" y="5072074"/>
              <a:ext cx="702505" cy="540000"/>
              <a:chOff x="7902290" y="1571612"/>
              <a:chExt cx="702505" cy="540000"/>
            </a:xfrm>
          </p:grpSpPr>
          <p:sp>
            <p:nvSpPr>
              <p:cNvPr id="126" name="125 Elipse"/>
              <p:cNvSpPr>
                <a:spLocks noChangeAspect="1"/>
              </p:cNvSpPr>
              <p:nvPr/>
            </p:nvSpPr>
            <p:spPr>
              <a:xfrm>
                <a:off x="7970530" y="1571612"/>
                <a:ext cx="540000" cy="540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" name="126 CuadroTexto"/>
              <p:cNvSpPr txBox="1"/>
              <p:nvPr/>
            </p:nvSpPr>
            <p:spPr>
              <a:xfrm>
                <a:off x="7902290" y="1610013"/>
                <a:ext cx="70250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EC</a:t>
                </a:r>
              </a:p>
              <a:p>
                <a:pPr algn="ctr"/>
                <a:r>
                  <a:rPr lang="es-ES_tradnl" sz="12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1118</a:t>
                </a:r>
                <a:endParaRPr lang="pl-PL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28" name="127 Conector recto"/>
            <p:cNvCxnSpPr/>
            <p:nvPr/>
          </p:nvCxnSpPr>
          <p:spPr>
            <a:xfrm>
              <a:off x="4488785" y="4134179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9" name="30 Grupo"/>
            <p:cNvGrpSpPr/>
            <p:nvPr/>
          </p:nvGrpSpPr>
          <p:grpSpPr>
            <a:xfrm>
              <a:off x="6061334" y="2519935"/>
              <a:ext cx="773943" cy="854935"/>
              <a:chOff x="142757" y="3084124"/>
              <a:chExt cx="773943" cy="854935"/>
            </a:xfrm>
          </p:grpSpPr>
          <p:sp>
            <p:nvSpPr>
              <p:cNvPr id="130" name="129 Elipse"/>
              <p:cNvSpPr>
                <a:spLocks noChangeAspect="1"/>
              </p:cNvSpPr>
              <p:nvPr/>
            </p:nvSpPr>
            <p:spPr>
              <a:xfrm>
                <a:off x="191007" y="3084124"/>
                <a:ext cx="648000" cy="648000"/>
              </a:xfrm>
              <a:prstGeom prst="ellipse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" name="130 CuadroTexto"/>
              <p:cNvSpPr txBox="1"/>
              <p:nvPr/>
            </p:nvSpPr>
            <p:spPr>
              <a:xfrm>
                <a:off x="142757" y="3108062"/>
                <a:ext cx="77394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IF6</a:t>
                </a:r>
              </a:p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YPS128</a:t>
                </a:r>
              </a:p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Y12</a:t>
                </a:r>
              </a:p>
              <a:p>
                <a:pPr algn="ctr"/>
                <a:endParaRPr lang="pl-PL" sz="12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32" name="131 Conector recto"/>
            <p:cNvCxnSpPr/>
            <p:nvPr/>
          </p:nvCxnSpPr>
          <p:spPr>
            <a:xfrm rot="10800000">
              <a:off x="6758868" y="2841500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3" name="35 Grupo"/>
            <p:cNvGrpSpPr/>
            <p:nvPr/>
          </p:nvGrpSpPr>
          <p:grpSpPr>
            <a:xfrm>
              <a:off x="7087250" y="2575189"/>
              <a:ext cx="648000" cy="540000"/>
              <a:chOff x="2737264" y="3139544"/>
              <a:chExt cx="648000" cy="540000"/>
            </a:xfrm>
            <a:noFill/>
          </p:grpSpPr>
          <p:sp>
            <p:nvSpPr>
              <p:cNvPr id="134" name="133 Elipse"/>
              <p:cNvSpPr>
                <a:spLocks noChangeAspect="1"/>
              </p:cNvSpPr>
              <p:nvPr/>
            </p:nvSpPr>
            <p:spPr>
              <a:xfrm>
                <a:off x="2779391" y="3139544"/>
                <a:ext cx="540000" cy="5400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" name="134 CuadroTexto"/>
              <p:cNvSpPr txBox="1"/>
              <p:nvPr/>
            </p:nvSpPr>
            <p:spPr>
              <a:xfrm>
                <a:off x="2737264" y="3175684"/>
                <a:ext cx="648000" cy="461665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UWOPS03</a:t>
                </a:r>
                <a:endParaRPr lang="pl-PL" sz="12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36" name="135 Conector recto"/>
            <p:cNvCxnSpPr/>
            <p:nvPr/>
          </p:nvCxnSpPr>
          <p:spPr>
            <a:xfrm rot="10800000">
              <a:off x="6446885" y="3520067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136 Conector recto"/>
            <p:cNvCxnSpPr/>
            <p:nvPr/>
          </p:nvCxnSpPr>
          <p:spPr>
            <a:xfrm rot="16200000">
              <a:off x="5722791" y="4240514"/>
              <a:ext cx="144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8" name="35 Grupo"/>
            <p:cNvGrpSpPr/>
            <p:nvPr/>
          </p:nvGrpSpPr>
          <p:grpSpPr>
            <a:xfrm>
              <a:off x="6128231" y="4968456"/>
              <a:ext cx="648000" cy="540000"/>
              <a:chOff x="2737264" y="3139544"/>
              <a:chExt cx="648000" cy="540000"/>
            </a:xfrm>
            <a:noFill/>
          </p:grpSpPr>
          <p:sp>
            <p:nvSpPr>
              <p:cNvPr id="139" name="138 Elipse"/>
              <p:cNvSpPr>
                <a:spLocks noChangeAspect="1"/>
              </p:cNvSpPr>
              <p:nvPr/>
            </p:nvSpPr>
            <p:spPr>
              <a:xfrm>
                <a:off x="2779391" y="3139544"/>
                <a:ext cx="540000" cy="5400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" name="139 CuadroTexto"/>
              <p:cNvSpPr txBox="1"/>
              <p:nvPr/>
            </p:nvSpPr>
            <p:spPr>
              <a:xfrm>
                <a:off x="2737264" y="3187559"/>
                <a:ext cx="648000" cy="461665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DBVP6044</a:t>
                </a:r>
                <a:endParaRPr lang="pl-PL" sz="12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41" name="140 Elipse"/>
            <p:cNvSpPr>
              <a:spLocks noChangeAspect="1"/>
            </p:cNvSpPr>
            <p:nvPr/>
          </p:nvSpPr>
          <p:spPr>
            <a:xfrm>
              <a:off x="6824126" y="3240108"/>
              <a:ext cx="540000" cy="540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" name="141 CuadroTexto"/>
            <p:cNvSpPr txBox="1"/>
            <p:nvPr/>
          </p:nvSpPr>
          <p:spPr>
            <a:xfrm>
              <a:off x="6759317" y="3383983"/>
              <a:ext cx="64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AMH</a:t>
              </a:r>
              <a:endParaRPr lang="pl-PL" sz="1200" b="1" i="1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" name="142 Elipse"/>
            <p:cNvSpPr>
              <a:spLocks noChangeAspect="1"/>
            </p:cNvSpPr>
            <p:nvPr/>
          </p:nvSpPr>
          <p:spPr>
            <a:xfrm>
              <a:off x="6167087" y="1256216"/>
              <a:ext cx="540000" cy="540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" name="143 CuadroTexto"/>
            <p:cNvSpPr txBox="1"/>
            <p:nvPr/>
          </p:nvSpPr>
          <p:spPr>
            <a:xfrm>
              <a:off x="6102278" y="1400091"/>
              <a:ext cx="64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SOY3</a:t>
              </a:r>
              <a:endParaRPr lang="pl-PL" sz="1200" b="1" i="1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5" name="144 CuadroTexto"/>
            <p:cNvSpPr txBox="1"/>
            <p:nvPr/>
          </p:nvSpPr>
          <p:spPr>
            <a:xfrm>
              <a:off x="2841653" y="4772051"/>
              <a:ext cx="2738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3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6" name="145 CuadroTexto"/>
            <p:cNvSpPr txBox="1"/>
            <p:nvPr/>
          </p:nvSpPr>
          <p:spPr>
            <a:xfrm>
              <a:off x="4770291" y="2579498"/>
              <a:ext cx="5000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 </a:t>
              </a:r>
            </a:p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(42)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75 CuadroTexto"/>
            <p:cNvSpPr txBox="1"/>
            <p:nvPr/>
          </p:nvSpPr>
          <p:spPr>
            <a:xfrm>
              <a:off x="6088630" y="3175348"/>
              <a:ext cx="9373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 (41)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76 CuadroTexto"/>
            <p:cNvSpPr txBox="1"/>
            <p:nvPr/>
          </p:nvSpPr>
          <p:spPr>
            <a:xfrm>
              <a:off x="6497035" y="3482481"/>
              <a:ext cx="288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 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77 CuadroTexto"/>
            <p:cNvSpPr txBox="1"/>
            <p:nvPr/>
          </p:nvSpPr>
          <p:spPr>
            <a:xfrm>
              <a:off x="6794681" y="2579498"/>
              <a:ext cx="271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78 CuadroTexto"/>
            <p:cNvSpPr txBox="1"/>
            <p:nvPr/>
          </p:nvSpPr>
          <p:spPr>
            <a:xfrm>
              <a:off x="6226462" y="1982659"/>
              <a:ext cx="271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79 CuadroTexto"/>
            <p:cNvSpPr txBox="1"/>
            <p:nvPr/>
          </p:nvSpPr>
          <p:spPr>
            <a:xfrm>
              <a:off x="6218394" y="4139071"/>
              <a:ext cx="271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4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80 CuadroTexto"/>
            <p:cNvSpPr txBox="1"/>
            <p:nvPr/>
          </p:nvSpPr>
          <p:spPr>
            <a:xfrm>
              <a:off x="5171336" y="3151002"/>
              <a:ext cx="7884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 (40) 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81 CuadroTexto"/>
            <p:cNvSpPr txBox="1"/>
            <p:nvPr/>
          </p:nvSpPr>
          <p:spPr>
            <a:xfrm>
              <a:off x="5173584" y="2249604"/>
              <a:ext cx="271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83 CuadroTexto"/>
            <p:cNvSpPr txBox="1"/>
            <p:nvPr/>
          </p:nvSpPr>
          <p:spPr>
            <a:xfrm>
              <a:off x="5456345" y="2249604"/>
              <a:ext cx="271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88" name="87 Conector recto"/>
            <p:cNvCxnSpPr/>
            <p:nvPr/>
          </p:nvCxnSpPr>
          <p:spPr>
            <a:xfrm rot="5400000">
              <a:off x="5311608" y="4884434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89 CuadroTexto"/>
            <p:cNvSpPr txBox="1"/>
            <p:nvPr/>
          </p:nvSpPr>
          <p:spPr>
            <a:xfrm>
              <a:off x="5259291" y="4743057"/>
              <a:ext cx="271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91" name="90 Grupo"/>
            <p:cNvGrpSpPr/>
            <p:nvPr/>
          </p:nvGrpSpPr>
          <p:grpSpPr>
            <a:xfrm>
              <a:off x="3884916" y="3874474"/>
              <a:ext cx="702505" cy="540000"/>
              <a:chOff x="7902290" y="1571612"/>
              <a:chExt cx="702505" cy="540000"/>
            </a:xfrm>
          </p:grpSpPr>
          <p:sp>
            <p:nvSpPr>
              <p:cNvPr id="92" name="91 Elipse"/>
              <p:cNvSpPr>
                <a:spLocks noChangeAspect="1"/>
              </p:cNvSpPr>
              <p:nvPr/>
            </p:nvSpPr>
            <p:spPr>
              <a:xfrm>
                <a:off x="7970530" y="1571612"/>
                <a:ext cx="540000" cy="5400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" name="92 CuadroTexto"/>
              <p:cNvSpPr txBox="1"/>
              <p:nvPr/>
            </p:nvSpPr>
            <p:spPr>
              <a:xfrm>
                <a:off x="7902290" y="1610013"/>
                <a:ext cx="70250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CBS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2834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94" name="93 CuadroTexto"/>
            <p:cNvSpPr txBox="1"/>
            <p:nvPr/>
          </p:nvSpPr>
          <p:spPr>
            <a:xfrm>
              <a:off x="4527858" y="3854430"/>
              <a:ext cx="271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64 CuadroTexto"/>
          <p:cNvSpPr txBox="1"/>
          <p:nvPr/>
        </p:nvSpPr>
        <p:spPr>
          <a:xfrm>
            <a:off x="214282" y="275278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i="1" dirty="0" smtClean="0">
                <a:latin typeface="Arial" pitchFamily="34" charset="0"/>
                <a:cs typeface="Arial" pitchFamily="34" charset="0"/>
              </a:rPr>
              <a:t>S. </a:t>
            </a:r>
            <a:r>
              <a:rPr lang="es-ES_tradnl" b="1" i="1" dirty="0" err="1" smtClean="0">
                <a:latin typeface="Arial" pitchFamily="34" charset="0"/>
                <a:cs typeface="Arial" pitchFamily="34" charset="0"/>
              </a:rPr>
              <a:t>kudriavzevii</a:t>
            </a:r>
            <a:r>
              <a:rPr lang="es-ES_tradnl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b="1" dirty="0" err="1" smtClean="0">
                <a:latin typeface="Arial" pitchFamily="34" charset="0"/>
                <a:cs typeface="Arial" pitchFamily="34" charset="0"/>
              </a:rPr>
              <a:t>alleles</a:t>
            </a:r>
            <a:endParaRPr lang="es-ES_tradnl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131 Grupo"/>
          <p:cNvGrpSpPr/>
          <p:nvPr/>
        </p:nvGrpSpPr>
        <p:grpSpPr>
          <a:xfrm>
            <a:off x="3428992" y="2571744"/>
            <a:ext cx="5483132" cy="4099469"/>
            <a:chOff x="2179615" y="43911"/>
            <a:chExt cx="5483132" cy="4099469"/>
          </a:xfrm>
        </p:grpSpPr>
        <p:sp>
          <p:nvSpPr>
            <p:cNvPr id="9" name="8 CuadroTexto"/>
            <p:cNvSpPr txBox="1"/>
            <p:nvPr/>
          </p:nvSpPr>
          <p:spPr>
            <a:xfrm>
              <a:off x="2351747" y="720043"/>
              <a:ext cx="10423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000" b="1" i="1" dirty="0" smtClean="0">
                  <a:latin typeface="Arial" pitchFamily="34" charset="0"/>
                  <a:cs typeface="Arial" pitchFamily="34" charset="0"/>
                </a:rPr>
                <a:t>EGT2</a:t>
              </a:r>
              <a:endParaRPr lang="es-ES_tradnl" sz="2000" b="1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40 CuadroTexto"/>
            <p:cNvSpPr txBox="1"/>
            <p:nvPr/>
          </p:nvSpPr>
          <p:spPr>
            <a:xfrm>
              <a:off x="6302112" y="1825989"/>
              <a:ext cx="6632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10 Elipse"/>
            <p:cNvSpPr>
              <a:spLocks noChangeAspect="1"/>
            </p:cNvSpPr>
            <p:nvPr/>
          </p:nvSpPr>
          <p:spPr>
            <a:xfrm>
              <a:off x="4071934" y="941023"/>
              <a:ext cx="2268000" cy="226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4204728" y="958238"/>
              <a:ext cx="1986409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 CECT1388</a:t>
              </a:r>
            </a:p>
            <a:p>
              <a:pPr algn="ctr"/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CECT11002</a:t>
              </a:r>
            </a:p>
            <a:p>
              <a:pPr algn="ctr"/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CECT11011</a:t>
              </a:r>
            </a:p>
            <a:p>
              <a:pPr algn="ctr"/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MR25, IF6 </a:t>
              </a:r>
            </a:p>
            <a:p>
              <a:pPr algn="ctr"/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HA1835, HA1837</a:t>
              </a:r>
            </a:p>
            <a:p>
              <a:pPr algn="ctr"/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HA1841, HA1842</a:t>
              </a:r>
            </a:p>
            <a:p>
              <a:pPr algn="ctr"/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VIN7, SOY3</a:t>
              </a:r>
            </a:p>
            <a:p>
              <a:pPr algn="ctr"/>
              <a:r>
                <a:rPr lang="pl-PL" sz="1200" b="1" i="1" dirty="0" smtClean="0">
                  <a:latin typeface="Arial" pitchFamily="34" charset="0"/>
                  <a:cs typeface="Arial" pitchFamily="34" charset="0"/>
                </a:rPr>
                <a:t>W27</a:t>
              </a:r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, 126, 319, 441</a:t>
              </a:r>
              <a:endParaRPr lang="pl-PL" sz="1200" b="1" i="1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pl-PL" sz="1200" b="1" i="1" dirty="0" smtClean="0">
                  <a:latin typeface="Arial" pitchFamily="34" charset="0"/>
                  <a:cs typeface="Arial" pitchFamily="34" charset="0"/>
                </a:rPr>
                <a:t>SPG14-91</a:t>
              </a:r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pl-PL" sz="1200" b="1" i="1" dirty="0" smtClean="0">
                  <a:latin typeface="Arial" pitchFamily="34" charset="0"/>
                  <a:cs typeface="Arial" pitchFamily="34" charset="0"/>
                </a:rPr>
                <a:t>SPG16-91</a:t>
              </a:r>
            </a:p>
            <a:p>
              <a:pPr algn="ctr"/>
              <a:r>
                <a:rPr lang="pl-PL" sz="1200" b="1" i="1" dirty="0" smtClean="0">
                  <a:latin typeface="Arial" pitchFamily="34" charset="0"/>
                  <a:cs typeface="Arial" pitchFamily="34" charset="0"/>
                </a:rPr>
                <a:t>CECT11003</a:t>
              </a:r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sz="1200" b="1" i="1" dirty="0" smtClean="0">
                  <a:latin typeface="Arial" pitchFamily="34" charset="0"/>
                  <a:cs typeface="Arial" pitchFamily="34" charset="0"/>
                </a:rPr>
                <a:t>CECT11004</a:t>
              </a:r>
              <a:endParaRPr lang="en-US" sz="1200" b="1" i="1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CID1, 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ZP591</a:t>
              </a:r>
              <a:endParaRPr lang="en-US" sz="1200" b="1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" name="19 Conector recto"/>
            <p:cNvCxnSpPr/>
            <p:nvPr/>
          </p:nvCxnSpPr>
          <p:spPr>
            <a:xfrm rot="5400000">
              <a:off x="5034942" y="761023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20 CuadroTexto"/>
            <p:cNvSpPr txBox="1"/>
            <p:nvPr/>
          </p:nvSpPr>
          <p:spPr>
            <a:xfrm>
              <a:off x="4951697" y="3227039"/>
              <a:ext cx="10074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" name="21 Conector recto"/>
            <p:cNvCxnSpPr/>
            <p:nvPr/>
          </p:nvCxnSpPr>
          <p:spPr>
            <a:xfrm rot="10800000">
              <a:off x="6340638" y="2091167"/>
              <a:ext cx="72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25 Grupo"/>
            <p:cNvGrpSpPr/>
            <p:nvPr/>
          </p:nvGrpSpPr>
          <p:grpSpPr>
            <a:xfrm>
              <a:off x="7014747" y="1815928"/>
              <a:ext cx="648000" cy="540000"/>
              <a:chOff x="6062814" y="2592557"/>
              <a:chExt cx="648000" cy="540000"/>
            </a:xfrm>
          </p:grpSpPr>
          <p:sp>
            <p:nvSpPr>
              <p:cNvPr id="28" name="27 Elipse"/>
              <p:cNvSpPr>
                <a:spLocks noChangeAspect="1"/>
              </p:cNvSpPr>
              <p:nvPr/>
            </p:nvSpPr>
            <p:spPr>
              <a:xfrm>
                <a:off x="6104941" y="2592557"/>
                <a:ext cx="540000" cy="54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" name="26 CuadroTexto"/>
              <p:cNvSpPr txBox="1"/>
              <p:nvPr/>
            </p:nvSpPr>
            <p:spPr>
              <a:xfrm>
                <a:off x="6062814" y="2723697"/>
                <a:ext cx="648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172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12" name="111 CuadroTexto"/>
            <p:cNvSpPr txBox="1"/>
            <p:nvPr/>
          </p:nvSpPr>
          <p:spPr>
            <a:xfrm>
              <a:off x="3551524" y="1813636"/>
              <a:ext cx="6632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 (100)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3" name="112 Conector recto"/>
            <p:cNvCxnSpPr/>
            <p:nvPr/>
          </p:nvCxnSpPr>
          <p:spPr>
            <a:xfrm rot="10800000">
              <a:off x="3717137" y="2078814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113 Elipse"/>
            <p:cNvSpPr>
              <a:spLocks noChangeAspect="1"/>
            </p:cNvSpPr>
            <p:nvPr/>
          </p:nvSpPr>
          <p:spPr>
            <a:xfrm>
              <a:off x="3118255" y="1795285"/>
              <a:ext cx="576000" cy="576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" name="118 CuadroTexto"/>
            <p:cNvSpPr txBox="1"/>
            <p:nvPr/>
          </p:nvSpPr>
          <p:spPr>
            <a:xfrm>
              <a:off x="3085657" y="1855031"/>
              <a:ext cx="64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200" b="1" dirty="0" smtClean="0">
                  <a:latin typeface="Arial" pitchFamily="34" charset="0"/>
                  <a:cs typeface="Arial" pitchFamily="34" charset="0"/>
                </a:rPr>
                <a:t>CR89</a:t>
              </a:r>
            </a:p>
            <a:p>
              <a:pPr algn="ctr"/>
              <a:r>
                <a:rPr lang="es-ES_tradnl" sz="1200" b="1" dirty="0" smtClean="0">
                  <a:latin typeface="Arial" pitchFamily="34" charset="0"/>
                  <a:cs typeface="Arial" pitchFamily="34" charset="0"/>
                </a:rPr>
                <a:t>CR90</a:t>
              </a:r>
              <a:endParaRPr lang="pl-PL" sz="1200" b="1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" name="119 Elipse"/>
            <p:cNvSpPr>
              <a:spLocks noChangeAspect="1"/>
            </p:cNvSpPr>
            <p:nvPr/>
          </p:nvSpPr>
          <p:spPr>
            <a:xfrm>
              <a:off x="4950034" y="43911"/>
              <a:ext cx="540000" cy="54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" name="122 CuadroTexto"/>
            <p:cNvSpPr txBox="1"/>
            <p:nvPr/>
          </p:nvSpPr>
          <p:spPr>
            <a:xfrm>
              <a:off x="4894259" y="188699"/>
              <a:ext cx="64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200" b="1" dirty="0" smtClean="0">
                  <a:latin typeface="Arial" pitchFamily="34" charset="0"/>
                  <a:cs typeface="Arial" pitchFamily="34" charset="0"/>
                </a:rPr>
                <a:t>CA111</a:t>
              </a:r>
              <a:endParaRPr lang="pl-PL" sz="1200" b="1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24" name="123 Conector recto"/>
            <p:cNvCxnSpPr/>
            <p:nvPr/>
          </p:nvCxnSpPr>
          <p:spPr>
            <a:xfrm rot="5400000">
              <a:off x="5023250" y="3378668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124 CuadroTexto"/>
            <p:cNvSpPr txBox="1"/>
            <p:nvPr/>
          </p:nvSpPr>
          <p:spPr>
            <a:xfrm>
              <a:off x="4959063" y="615208"/>
              <a:ext cx="10074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" name="125 Elipse"/>
            <p:cNvSpPr>
              <a:spLocks noChangeAspect="1"/>
            </p:cNvSpPr>
            <p:nvPr/>
          </p:nvSpPr>
          <p:spPr>
            <a:xfrm>
              <a:off x="4918060" y="3567380"/>
              <a:ext cx="576000" cy="576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" name="126 CuadroTexto"/>
            <p:cNvSpPr txBox="1"/>
            <p:nvPr/>
          </p:nvSpPr>
          <p:spPr>
            <a:xfrm>
              <a:off x="4885462" y="3627126"/>
              <a:ext cx="64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200" b="1" dirty="0" smtClean="0">
                  <a:latin typeface="Arial" pitchFamily="34" charset="0"/>
                  <a:cs typeface="Arial" pitchFamily="34" charset="0"/>
                </a:rPr>
                <a:t>CR89</a:t>
              </a:r>
            </a:p>
            <a:p>
              <a:pPr algn="ctr"/>
              <a:r>
                <a:rPr lang="es-ES_tradnl" sz="1200" b="1" dirty="0" smtClean="0">
                  <a:latin typeface="Arial" pitchFamily="34" charset="0"/>
                  <a:cs typeface="Arial" pitchFamily="34" charset="0"/>
                </a:rPr>
                <a:t>CR90</a:t>
              </a:r>
              <a:endParaRPr lang="pl-PL" sz="1200" b="1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" name="127 Elipse"/>
            <p:cNvSpPr>
              <a:spLocks noChangeAspect="1"/>
            </p:cNvSpPr>
            <p:nvPr/>
          </p:nvSpPr>
          <p:spPr>
            <a:xfrm>
              <a:off x="2221742" y="1815799"/>
              <a:ext cx="540000" cy="540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" name="128 CuadroTexto"/>
            <p:cNvSpPr txBox="1"/>
            <p:nvPr/>
          </p:nvSpPr>
          <p:spPr>
            <a:xfrm>
              <a:off x="2179615" y="1946939"/>
              <a:ext cx="64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PB7</a:t>
              </a:r>
              <a:endParaRPr lang="pl-PL" sz="1200" b="1" i="1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" name="129 CuadroTexto"/>
            <p:cNvSpPr txBox="1"/>
            <p:nvPr/>
          </p:nvSpPr>
          <p:spPr>
            <a:xfrm>
              <a:off x="2613301" y="1815799"/>
              <a:ext cx="6632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 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1" name="130 Conector recto"/>
            <p:cNvCxnSpPr/>
            <p:nvPr/>
          </p:nvCxnSpPr>
          <p:spPr>
            <a:xfrm rot="10800000">
              <a:off x="2751204" y="2080977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144 Grupo"/>
          <p:cNvGrpSpPr/>
          <p:nvPr/>
        </p:nvGrpSpPr>
        <p:grpSpPr>
          <a:xfrm>
            <a:off x="285720" y="857232"/>
            <a:ext cx="4274588" cy="3184983"/>
            <a:chOff x="428596" y="3504436"/>
            <a:chExt cx="4274588" cy="3184983"/>
          </a:xfrm>
        </p:grpSpPr>
        <p:sp>
          <p:nvSpPr>
            <p:cNvPr id="10" name="9 CuadroTexto"/>
            <p:cNvSpPr txBox="1"/>
            <p:nvPr/>
          </p:nvSpPr>
          <p:spPr>
            <a:xfrm>
              <a:off x="446160" y="3506027"/>
              <a:ext cx="9825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000" b="1" i="1" dirty="0" smtClean="0">
                  <a:latin typeface="Arial" pitchFamily="34" charset="0"/>
                  <a:cs typeface="Arial" pitchFamily="34" charset="0"/>
                </a:rPr>
                <a:t>GAL4</a:t>
              </a:r>
              <a:endParaRPr lang="es-ES_tradnl" sz="2000" b="1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" name="107 CuadroTexto"/>
            <p:cNvSpPr txBox="1"/>
            <p:nvPr/>
          </p:nvSpPr>
          <p:spPr>
            <a:xfrm>
              <a:off x="4055184" y="4324926"/>
              <a:ext cx="648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200" b="1" dirty="0" smtClean="0">
                  <a:latin typeface="Arial" pitchFamily="34" charset="0"/>
                  <a:cs typeface="Arial" pitchFamily="34" charset="0"/>
                </a:rPr>
                <a:t>CR85</a:t>
              </a:r>
            </a:p>
            <a:p>
              <a:pPr algn="ctr"/>
              <a:r>
                <a:rPr lang="es-ES_tradnl" sz="1200" b="1" dirty="0" smtClean="0">
                  <a:latin typeface="Arial" pitchFamily="34" charset="0"/>
                  <a:cs typeface="Arial" pitchFamily="34" charset="0"/>
                </a:rPr>
                <a:t>CR89</a:t>
              </a:r>
            </a:p>
            <a:p>
              <a:pPr algn="ctr"/>
              <a:r>
                <a:rPr lang="es-ES_tradnl" sz="1200" b="1" dirty="0" smtClean="0">
                  <a:latin typeface="Arial" pitchFamily="34" charset="0"/>
                  <a:cs typeface="Arial" pitchFamily="34" charset="0"/>
                </a:rPr>
                <a:t>CR91</a:t>
              </a:r>
              <a:endParaRPr lang="pl-PL" sz="1200" b="1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9" name="108 Conector recto"/>
            <p:cNvCxnSpPr/>
            <p:nvPr/>
          </p:nvCxnSpPr>
          <p:spPr>
            <a:xfrm rot="16200000">
              <a:off x="2348008" y="5966221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110 Conector recto"/>
            <p:cNvCxnSpPr/>
            <p:nvPr/>
          </p:nvCxnSpPr>
          <p:spPr>
            <a:xfrm rot="10800000">
              <a:off x="3676220" y="4655138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120 CuadroTexto"/>
            <p:cNvSpPr txBox="1"/>
            <p:nvPr/>
          </p:nvSpPr>
          <p:spPr>
            <a:xfrm>
              <a:off x="3507796" y="4399259"/>
              <a:ext cx="6632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" name="121 CuadroTexto"/>
            <p:cNvSpPr txBox="1"/>
            <p:nvPr/>
          </p:nvSpPr>
          <p:spPr>
            <a:xfrm>
              <a:off x="1900256" y="5833173"/>
              <a:ext cx="1034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" name="141 Grupo"/>
            <p:cNvGrpSpPr/>
            <p:nvPr/>
          </p:nvGrpSpPr>
          <p:grpSpPr>
            <a:xfrm>
              <a:off x="1401018" y="3504436"/>
              <a:ext cx="2268000" cy="2311891"/>
              <a:chOff x="6140070" y="3353995"/>
              <a:chExt cx="2268000" cy="2311891"/>
            </a:xfrm>
          </p:grpSpPr>
          <p:sp>
            <p:nvSpPr>
              <p:cNvPr id="135" name="134 Elipse"/>
              <p:cNvSpPr>
                <a:spLocks noChangeAspect="1"/>
              </p:cNvSpPr>
              <p:nvPr/>
            </p:nvSpPr>
            <p:spPr>
              <a:xfrm>
                <a:off x="6140070" y="3353995"/>
                <a:ext cx="2268000" cy="2268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" name="135 CuadroTexto"/>
              <p:cNvSpPr txBox="1"/>
              <p:nvPr/>
            </p:nvSpPr>
            <p:spPr>
              <a:xfrm>
                <a:off x="6286512" y="3357562"/>
                <a:ext cx="1986409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 CECT1388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CECT11002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CECT11011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MR25, IF6, PB7 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HA1835, HA1837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HA1841, HA1842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VIN7, SOY3</a:t>
                </a:r>
              </a:p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W27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W46, 172, 319, 441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SPG14-91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SPG16-91</a:t>
                </a:r>
              </a:p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CECT11003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US" sz="1200" b="1" i="1" dirty="0" smtClean="0">
                    <a:latin typeface="Arial" pitchFamily="34" charset="0"/>
                    <a:cs typeface="Arial" pitchFamily="34" charset="0"/>
                  </a:rPr>
                  <a:t>CECT11004</a:t>
                </a:r>
                <a:endParaRPr lang="en-US" sz="1200" b="1" i="1" dirty="0" smtClean="0"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en-US" sz="1200" b="1" i="1" dirty="0" smtClean="0">
                    <a:latin typeface="Arial" pitchFamily="34" charset="0"/>
                    <a:cs typeface="Arial" pitchFamily="34" charset="0"/>
                  </a:rPr>
                  <a:t>CBS2834</a:t>
                </a:r>
              </a:p>
              <a:p>
                <a:pPr algn="ctr"/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CA111</a:t>
                </a:r>
                <a:endParaRPr lang="en-US" sz="12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37" name="136 Elipse"/>
            <p:cNvSpPr>
              <a:spLocks noChangeAspect="1"/>
            </p:cNvSpPr>
            <p:nvPr/>
          </p:nvSpPr>
          <p:spPr>
            <a:xfrm>
              <a:off x="4046387" y="4338781"/>
              <a:ext cx="648000" cy="648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" name="143 Grupo"/>
            <p:cNvGrpSpPr/>
            <p:nvPr/>
          </p:nvGrpSpPr>
          <p:grpSpPr>
            <a:xfrm>
              <a:off x="2195633" y="6149419"/>
              <a:ext cx="648000" cy="540000"/>
              <a:chOff x="6995834" y="9582237"/>
              <a:chExt cx="648000" cy="540000"/>
            </a:xfrm>
          </p:grpSpPr>
          <p:sp>
            <p:nvSpPr>
              <p:cNvPr id="138" name="137 Elipse"/>
              <p:cNvSpPr>
                <a:spLocks noChangeAspect="1"/>
              </p:cNvSpPr>
              <p:nvPr/>
            </p:nvSpPr>
            <p:spPr>
              <a:xfrm>
                <a:off x="7051816" y="9582237"/>
                <a:ext cx="540000" cy="54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" name="138 CuadroTexto"/>
              <p:cNvSpPr txBox="1"/>
              <p:nvPr/>
            </p:nvSpPr>
            <p:spPr>
              <a:xfrm>
                <a:off x="6995834" y="9729395"/>
                <a:ext cx="648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172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" name="142 Grupo"/>
            <p:cNvGrpSpPr/>
            <p:nvPr/>
          </p:nvGrpSpPr>
          <p:grpSpPr>
            <a:xfrm>
              <a:off x="428596" y="4382062"/>
              <a:ext cx="1092646" cy="540000"/>
              <a:chOff x="1663531" y="5675082"/>
              <a:chExt cx="1092646" cy="540000"/>
            </a:xfrm>
          </p:grpSpPr>
          <p:sp>
            <p:nvSpPr>
              <p:cNvPr id="106" name="105 CuadroTexto"/>
              <p:cNvSpPr txBox="1"/>
              <p:nvPr/>
            </p:nvSpPr>
            <p:spPr>
              <a:xfrm>
                <a:off x="2092891" y="5698998"/>
                <a:ext cx="66328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4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s-ES_tradnl" sz="14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10" name="109 Conector recto"/>
              <p:cNvCxnSpPr/>
              <p:nvPr/>
            </p:nvCxnSpPr>
            <p:spPr>
              <a:xfrm rot="10800000">
                <a:off x="2253301" y="5954876"/>
                <a:ext cx="360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139 Elipse"/>
              <p:cNvSpPr>
                <a:spLocks noChangeAspect="1"/>
              </p:cNvSpPr>
              <p:nvPr/>
            </p:nvSpPr>
            <p:spPr>
              <a:xfrm>
                <a:off x="1705658" y="5675082"/>
                <a:ext cx="540000" cy="540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" name="140 CuadroTexto"/>
              <p:cNvSpPr txBox="1"/>
              <p:nvPr/>
            </p:nvSpPr>
            <p:spPr>
              <a:xfrm>
                <a:off x="1663531" y="5806222"/>
                <a:ext cx="648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CR90</a:t>
                </a:r>
                <a:endParaRPr lang="pl-PL" sz="12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52 CuadroTexto"/>
          <p:cNvSpPr txBox="1"/>
          <p:nvPr/>
        </p:nvSpPr>
        <p:spPr>
          <a:xfrm>
            <a:off x="1042730" y="275278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i="1" dirty="0" smtClean="0">
                <a:latin typeface="Arial" pitchFamily="34" charset="0"/>
                <a:cs typeface="Arial" pitchFamily="34" charset="0"/>
              </a:rPr>
              <a:t>S. </a:t>
            </a:r>
            <a:r>
              <a:rPr lang="es-ES_tradnl" b="1" i="1" dirty="0" err="1" smtClean="0">
                <a:latin typeface="Arial" pitchFamily="34" charset="0"/>
                <a:cs typeface="Arial" pitchFamily="34" charset="0"/>
              </a:rPr>
              <a:t>cerevisiae</a:t>
            </a:r>
            <a:r>
              <a:rPr lang="es-ES_tradnl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b="1" dirty="0" err="1" smtClean="0">
                <a:latin typeface="Arial" pitchFamily="34" charset="0"/>
                <a:cs typeface="Arial" pitchFamily="34" charset="0"/>
              </a:rPr>
              <a:t>alleles</a:t>
            </a:r>
            <a:endParaRPr lang="es-ES_tradnl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9" name="58 Grupo"/>
          <p:cNvGrpSpPr/>
          <p:nvPr/>
        </p:nvGrpSpPr>
        <p:grpSpPr>
          <a:xfrm>
            <a:off x="898168" y="844855"/>
            <a:ext cx="6888542" cy="5520355"/>
            <a:chOff x="898168" y="694727"/>
            <a:chExt cx="6888542" cy="5520355"/>
          </a:xfrm>
        </p:grpSpPr>
        <p:sp>
          <p:nvSpPr>
            <p:cNvPr id="5" name="4 CuadroTexto"/>
            <p:cNvSpPr txBox="1"/>
            <p:nvPr/>
          </p:nvSpPr>
          <p:spPr>
            <a:xfrm>
              <a:off x="1000100" y="857232"/>
              <a:ext cx="928694" cy="40011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s-ES_tradnl" sz="2000" b="1" i="1" dirty="0" smtClean="0">
                  <a:latin typeface="Arial" pitchFamily="34" charset="0"/>
                  <a:cs typeface="Arial" pitchFamily="34" charset="0"/>
                </a:rPr>
                <a:t>CAT8</a:t>
              </a:r>
              <a:endParaRPr lang="es-ES_tradnl" sz="2000" b="1" i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" name="15 Grupo"/>
            <p:cNvGrpSpPr/>
            <p:nvPr/>
          </p:nvGrpSpPr>
          <p:grpSpPr>
            <a:xfrm>
              <a:off x="2223164" y="2013066"/>
              <a:ext cx="1116000" cy="1116000"/>
              <a:chOff x="925183" y="1488492"/>
              <a:chExt cx="1116000" cy="1116000"/>
            </a:xfrm>
          </p:grpSpPr>
          <p:sp>
            <p:nvSpPr>
              <p:cNvPr id="11" name="10 Elipse"/>
              <p:cNvSpPr>
                <a:spLocks noChangeAspect="1"/>
              </p:cNvSpPr>
              <p:nvPr/>
            </p:nvSpPr>
            <p:spPr>
              <a:xfrm>
                <a:off x="925183" y="1488492"/>
                <a:ext cx="1116000" cy="11160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11 CuadroTexto"/>
              <p:cNvSpPr txBox="1"/>
              <p:nvPr/>
            </p:nvSpPr>
            <p:spPr>
              <a:xfrm>
                <a:off x="986246" y="1521984"/>
                <a:ext cx="1008000" cy="100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HA1835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HA1837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HA1841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HA1842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PB7, CID1</a:t>
                </a:r>
                <a:endParaRPr lang="es-ES_tradnl" sz="12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0" name="19 Conector recto"/>
            <p:cNvCxnSpPr/>
            <p:nvPr/>
          </p:nvCxnSpPr>
          <p:spPr>
            <a:xfrm rot="5400000">
              <a:off x="5387074" y="1422669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20 CuadroTexto"/>
            <p:cNvSpPr txBox="1"/>
            <p:nvPr/>
          </p:nvSpPr>
          <p:spPr>
            <a:xfrm>
              <a:off x="4221627" y="2314051"/>
              <a:ext cx="5000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</a:p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(48)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" name="21 Conector recto"/>
            <p:cNvCxnSpPr/>
            <p:nvPr/>
          </p:nvCxnSpPr>
          <p:spPr>
            <a:xfrm rot="10800000">
              <a:off x="3760820" y="5207196"/>
              <a:ext cx="180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25 Grupo"/>
            <p:cNvGrpSpPr/>
            <p:nvPr/>
          </p:nvGrpSpPr>
          <p:grpSpPr>
            <a:xfrm>
              <a:off x="3661998" y="1349920"/>
              <a:ext cx="648000" cy="540000"/>
              <a:chOff x="2737264" y="3139544"/>
              <a:chExt cx="648000" cy="540000"/>
            </a:xfrm>
          </p:grpSpPr>
          <p:sp>
            <p:nvSpPr>
              <p:cNvPr id="28" name="27 Elipse"/>
              <p:cNvSpPr>
                <a:spLocks noChangeAspect="1"/>
              </p:cNvSpPr>
              <p:nvPr/>
            </p:nvSpPr>
            <p:spPr>
              <a:xfrm>
                <a:off x="2779391" y="3139544"/>
                <a:ext cx="540000" cy="5400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" name="26 CuadroTexto"/>
              <p:cNvSpPr txBox="1"/>
              <p:nvPr/>
            </p:nvSpPr>
            <p:spPr>
              <a:xfrm>
                <a:off x="2737264" y="3270684"/>
                <a:ext cx="648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VIN7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4" name="33 Conector recto"/>
            <p:cNvCxnSpPr/>
            <p:nvPr/>
          </p:nvCxnSpPr>
          <p:spPr>
            <a:xfrm rot="5400000">
              <a:off x="4667262" y="4318624"/>
              <a:ext cx="180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35 Grupo"/>
            <p:cNvGrpSpPr/>
            <p:nvPr/>
          </p:nvGrpSpPr>
          <p:grpSpPr>
            <a:xfrm>
              <a:off x="5245885" y="694727"/>
              <a:ext cx="648000" cy="540000"/>
              <a:chOff x="2737264" y="3139544"/>
              <a:chExt cx="648000" cy="540000"/>
            </a:xfrm>
            <a:noFill/>
          </p:grpSpPr>
          <p:sp>
            <p:nvSpPr>
              <p:cNvPr id="38" name="37 Elipse"/>
              <p:cNvSpPr>
                <a:spLocks noChangeAspect="1"/>
              </p:cNvSpPr>
              <p:nvPr/>
            </p:nvSpPr>
            <p:spPr>
              <a:xfrm>
                <a:off x="2779391" y="3139544"/>
                <a:ext cx="540000" cy="540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" name="36 CuadroTexto"/>
              <p:cNvSpPr txBox="1"/>
              <p:nvPr/>
            </p:nvSpPr>
            <p:spPr>
              <a:xfrm>
                <a:off x="2737264" y="3270684"/>
                <a:ext cx="648000" cy="276999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RM11</a:t>
                </a:r>
                <a:endParaRPr lang="pl-PL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0" name="39 CuadroTexto"/>
            <p:cNvSpPr txBox="1"/>
            <p:nvPr/>
          </p:nvSpPr>
          <p:spPr>
            <a:xfrm>
              <a:off x="5333519" y="3969188"/>
              <a:ext cx="1007498" cy="317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5  (99)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5" name="14 Grupo"/>
            <p:cNvGrpSpPr/>
            <p:nvPr/>
          </p:nvGrpSpPr>
          <p:grpSpPr>
            <a:xfrm>
              <a:off x="4543192" y="1611734"/>
              <a:ext cx="2000264" cy="1800000"/>
              <a:chOff x="2085525" y="2720372"/>
              <a:chExt cx="2000264" cy="1800000"/>
            </a:xfrm>
          </p:grpSpPr>
          <p:sp>
            <p:nvSpPr>
              <p:cNvPr id="87" name="86 Elipse"/>
              <p:cNvSpPr>
                <a:spLocks noChangeAspect="1"/>
              </p:cNvSpPr>
              <p:nvPr/>
            </p:nvSpPr>
            <p:spPr>
              <a:xfrm>
                <a:off x="2192400" y="2720372"/>
                <a:ext cx="1800000" cy="1800000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" name="88 CuadroTexto"/>
              <p:cNvSpPr txBox="1"/>
              <p:nvPr/>
            </p:nvSpPr>
            <p:spPr>
              <a:xfrm>
                <a:off x="2085525" y="2744122"/>
                <a:ext cx="2000264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W27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W46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SPG14-91</a:t>
                </a:r>
                <a:endParaRPr lang="es-ES_tradnl" sz="1200" b="1" i="1" dirty="0" smtClean="0"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S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PG16-91</a:t>
                </a:r>
              </a:p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126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172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319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441</a:t>
                </a:r>
              </a:p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CECT1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388, </a:t>
                </a:r>
                <a:r>
                  <a:rPr lang="en-US" sz="1200" b="1" i="1" dirty="0" smtClean="0">
                    <a:latin typeface="Arial" pitchFamily="34" charset="0"/>
                    <a:cs typeface="Arial" pitchFamily="34" charset="0"/>
                  </a:rPr>
                  <a:t>CECT1990</a:t>
                </a:r>
              </a:p>
              <a:p>
                <a:pPr algn="ctr"/>
                <a:r>
                  <a:rPr lang="en-US" sz="1200" b="1" i="1" dirty="0" smtClean="0">
                    <a:latin typeface="Arial" pitchFamily="34" charset="0"/>
                    <a:cs typeface="Arial" pitchFamily="34" charset="0"/>
                  </a:rPr>
                  <a:t>CECT11003, CECT11004</a:t>
                </a:r>
              </a:p>
              <a:p>
                <a:pPr algn="ctr"/>
                <a:r>
                  <a:rPr lang="en-US" sz="1200" b="1" i="1" dirty="0" smtClean="0">
                    <a:latin typeface="Arial" pitchFamily="34" charset="0"/>
                    <a:cs typeface="Arial" pitchFamily="34" charset="0"/>
                  </a:rPr>
                  <a:t>CECT11011, MR25</a:t>
                </a:r>
              </a:p>
              <a:p>
                <a:pPr algn="ctr"/>
                <a:r>
                  <a:rPr lang="en-US" sz="1200" b="1" i="1" dirty="0" smtClean="0">
                    <a:latin typeface="Arial" pitchFamily="34" charset="0"/>
                    <a:cs typeface="Arial" pitchFamily="34" charset="0"/>
                  </a:rPr>
                  <a:t>IF6, AMH</a:t>
                </a:r>
              </a:p>
              <a:p>
                <a:pPr algn="ctr"/>
                <a:r>
                  <a:rPr lang="en-US" sz="12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L1528</a:t>
                </a:r>
              </a:p>
            </p:txBody>
          </p:sp>
        </p:grpSp>
        <p:sp>
          <p:nvSpPr>
            <p:cNvPr id="92" name="91 Elipse"/>
            <p:cNvSpPr>
              <a:spLocks noChangeAspect="1"/>
            </p:cNvSpPr>
            <p:nvPr/>
          </p:nvSpPr>
          <p:spPr>
            <a:xfrm>
              <a:off x="3685748" y="2266551"/>
              <a:ext cx="612000" cy="61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95 CuadroTexto"/>
            <p:cNvSpPr txBox="1"/>
            <p:nvPr/>
          </p:nvSpPr>
          <p:spPr>
            <a:xfrm>
              <a:off x="3626373" y="2337989"/>
              <a:ext cx="7469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SOY3</a:t>
              </a:r>
            </a:p>
            <a:p>
              <a:pPr algn="ctr"/>
              <a:r>
                <a:rPr lang="es-ES_tradnl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EC1118</a:t>
              </a:r>
              <a:endParaRPr lang="pl-PL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3" name="102 Conector recto"/>
            <p:cNvCxnSpPr/>
            <p:nvPr/>
          </p:nvCxnSpPr>
          <p:spPr>
            <a:xfrm rot="10800000">
              <a:off x="4293065" y="2564178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103 Conector recto"/>
            <p:cNvCxnSpPr/>
            <p:nvPr/>
          </p:nvCxnSpPr>
          <p:spPr>
            <a:xfrm rot="10800000">
              <a:off x="6454335" y="2564178"/>
              <a:ext cx="72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1" name="25 Grupo"/>
            <p:cNvGrpSpPr/>
            <p:nvPr/>
          </p:nvGrpSpPr>
          <p:grpSpPr>
            <a:xfrm>
              <a:off x="7138710" y="2290677"/>
              <a:ext cx="648000" cy="540000"/>
              <a:chOff x="2725389" y="3139544"/>
              <a:chExt cx="648000" cy="540000"/>
            </a:xfrm>
          </p:grpSpPr>
          <p:sp>
            <p:nvSpPr>
              <p:cNvPr id="112" name="111 Elipse"/>
              <p:cNvSpPr>
                <a:spLocks noChangeAspect="1"/>
              </p:cNvSpPr>
              <p:nvPr/>
            </p:nvSpPr>
            <p:spPr>
              <a:xfrm>
                <a:off x="2779391" y="3139544"/>
                <a:ext cx="540000" cy="540000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" name="112 CuadroTexto"/>
              <p:cNvSpPr txBox="1"/>
              <p:nvPr/>
            </p:nvSpPr>
            <p:spPr>
              <a:xfrm>
                <a:off x="2725389" y="3187559"/>
                <a:ext cx="64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CECT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11002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14" name="113 Conector recto"/>
            <p:cNvCxnSpPr/>
            <p:nvPr/>
          </p:nvCxnSpPr>
          <p:spPr>
            <a:xfrm rot="10800000">
              <a:off x="3328747" y="2564177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115 Conector recto"/>
            <p:cNvCxnSpPr/>
            <p:nvPr/>
          </p:nvCxnSpPr>
          <p:spPr>
            <a:xfrm rot="5400000">
              <a:off x="3803563" y="2062801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118 CuadroTexto"/>
            <p:cNvSpPr txBox="1"/>
            <p:nvPr/>
          </p:nvSpPr>
          <p:spPr>
            <a:xfrm>
              <a:off x="5007633" y="5280171"/>
              <a:ext cx="271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" name="119 CuadroTexto"/>
            <p:cNvSpPr txBox="1"/>
            <p:nvPr/>
          </p:nvSpPr>
          <p:spPr>
            <a:xfrm>
              <a:off x="5320907" y="1277918"/>
              <a:ext cx="271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" name="120 CuadroTexto"/>
            <p:cNvSpPr txBox="1"/>
            <p:nvPr/>
          </p:nvSpPr>
          <p:spPr>
            <a:xfrm>
              <a:off x="5830868" y="5278634"/>
              <a:ext cx="271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" name="121 CuadroTexto"/>
            <p:cNvSpPr txBox="1"/>
            <p:nvPr/>
          </p:nvSpPr>
          <p:spPr>
            <a:xfrm>
              <a:off x="3761334" y="1923149"/>
              <a:ext cx="271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" name="122 CuadroTexto"/>
            <p:cNvSpPr txBox="1"/>
            <p:nvPr/>
          </p:nvSpPr>
          <p:spPr>
            <a:xfrm>
              <a:off x="6628749" y="2280151"/>
              <a:ext cx="271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" name="123 CuadroTexto"/>
            <p:cNvSpPr txBox="1"/>
            <p:nvPr/>
          </p:nvSpPr>
          <p:spPr>
            <a:xfrm>
              <a:off x="3258820" y="2319322"/>
              <a:ext cx="51303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</a:p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(99)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25" name="124 Conector recto"/>
            <p:cNvCxnSpPr/>
            <p:nvPr/>
          </p:nvCxnSpPr>
          <p:spPr>
            <a:xfrm rot="10800000">
              <a:off x="5579772" y="5207196"/>
              <a:ext cx="144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125 Conector recto"/>
            <p:cNvCxnSpPr/>
            <p:nvPr/>
          </p:nvCxnSpPr>
          <p:spPr>
            <a:xfrm rot="8100000">
              <a:off x="4952891" y="5452703"/>
              <a:ext cx="72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126 Conector recto"/>
            <p:cNvCxnSpPr/>
            <p:nvPr/>
          </p:nvCxnSpPr>
          <p:spPr>
            <a:xfrm rot="2700000">
              <a:off x="5461820" y="5461754"/>
              <a:ext cx="72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8" name="35 Grupo"/>
            <p:cNvGrpSpPr/>
            <p:nvPr/>
          </p:nvGrpSpPr>
          <p:grpSpPr>
            <a:xfrm>
              <a:off x="5936139" y="5671637"/>
              <a:ext cx="648000" cy="540000"/>
              <a:chOff x="2737264" y="3139544"/>
              <a:chExt cx="648000" cy="540000"/>
            </a:xfrm>
            <a:noFill/>
          </p:grpSpPr>
          <p:sp>
            <p:nvSpPr>
              <p:cNvPr id="129" name="128 Elipse"/>
              <p:cNvSpPr>
                <a:spLocks noChangeAspect="1"/>
              </p:cNvSpPr>
              <p:nvPr/>
            </p:nvSpPr>
            <p:spPr>
              <a:xfrm>
                <a:off x="2779391" y="3139544"/>
                <a:ext cx="540000" cy="5400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" name="129 CuadroTexto"/>
              <p:cNvSpPr txBox="1"/>
              <p:nvPr/>
            </p:nvSpPr>
            <p:spPr>
              <a:xfrm>
                <a:off x="2737264" y="3175684"/>
                <a:ext cx="648000" cy="461665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UWOPS03</a:t>
                </a:r>
                <a:endParaRPr lang="pl-PL" sz="12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31" name="35 Grupo"/>
            <p:cNvGrpSpPr/>
            <p:nvPr/>
          </p:nvGrpSpPr>
          <p:grpSpPr>
            <a:xfrm>
              <a:off x="3168749" y="4941073"/>
              <a:ext cx="648000" cy="540000"/>
              <a:chOff x="2737264" y="3139544"/>
              <a:chExt cx="648000" cy="540000"/>
            </a:xfrm>
            <a:noFill/>
          </p:grpSpPr>
          <p:sp>
            <p:nvSpPr>
              <p:cNvPr id="132" name="131 Elipse"/>
              <p:cNvSpPr>
                <a:spLocks noChangeAspect="1"/>
              </p:cNvSpPr>
              <p:nvPr/>
            </p:nvSpPr>
            <p:spPr>
              <a:xfrm>
                <a:off x="2779391" y="3139544"/>
                <a:ext cx="540000" cy="5400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" name="132 CuadroTexto"/>
              <p:cNvSpPr txBox="1"/>
              <p:nvPr/>
            </p:nvSpPr>
            <p:spPr>
              <a:xfrm>
                <a:off x="2737264" y="3187559"/>
                <a:ext cx="648000" cy="461665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DBVP6044</a:t>
                </a:r>
                <a:endParaRPr lang="pl-PL" sz="12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34" name="35 Grupo"/>
            <p:cNvGrpSpPr/>
            <p:nvPr/>
          </p:nvGrpSpPr>
          <p:grpSpPr>
            <a:xfrm>
              <a:off x="6984147" y="4933507"/>
              <a:ext cx="648000" cy="540000"/>
              <a:chOff x="2737264" y="3139544"/>
              <a:chExt cx="648000" cy="540000"/>
            </a:xfrm>
            <a:noFill/>
          </p:grpSpPr>
          <p:sp>
            <p:nvSpPr>
              <p:cNvPr id="135" name="134 Elipse"/>
              <p:cNvSpPr>
                <a:spLocks noChangeAspect="1"/>
              </p:cNvSpPr>
              <p:nvPr/>
            </p:nvSpPr>
            <p:spPr>
              <a:xfrm>
                <a:off x="2779391" y="3139544"/>
                <a:ext cx="540000" cy="5400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" name="135 CuadroTexto"/>
              <p:cNvSpPr txBox="1"/>
              <p:nvPr/>
            </p:nvSpPr>
            <p:spPr>
              <a:xfrm>
                <a:off x="2737264" y="3290985"/>
                <a:ext cx="648000" cy="276999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Y12</a:t>
                </a:r>
                <a:endParaRPr lang="pl-PL" sz="12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37" name="35 Grupo"/>
            <p:cNvGrpSpPr/>
            <p:nvPr/>
          </p:nvGrpSpPr>
          <p:grpSpPr>
            <a:xfrm>
              <a:off x="4592451" y="5675082"/>
              <a:ext cx="648000" cy="540000"/>
              <a:chOff x="2737264" y="3139544"/>
              <a:chExt cx="648000" cy="540000"/>
            </a:xfrm>
            <a:noFill/>
          </p:grpSpPr>
          <p:sp>
            <p:nvSpPr>
              <p:cNvPr id="138" name="137 Elipse"/>
              <p:cNvSpPr>
                <a:spLocks noChangeAspect="1"/>
              </p:cNvSpPr>
              <p:nvPr/>
            </p:nvSpPr>
            <p:spPr>
              <a:xfrm>
                <a:off x="2779391" y="3139544"/>
                <a:ext cx="540000" cy="5400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" name="138 CuadroTexto"/>
              <p:cNvSpPr txBox="1"/>
              <p:nvPr/>
            </p:nvSpPr>
            <p:spPr>
              <a:xfrm>
                <a:off x="2737264" y="3187559"/>
                <a:ext cx="648000" cy="461665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YPS</a:t>
                </a:r>
              </a:p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128</a:t>
                </a:r>
                <a:endParaRPr lang="pl-PL" sz="12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40" name="139 CuadroTexto"/>
            <p:cNvSpPr txBox="1"/>
            <p:nvPr/>
          </p:nvSpPr>
          <p:spPr>
            <a:xfrm>
              <a:off x="4412379" y="4937568"/>
              <a:ext cx="271719" cy="317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5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1" name="140 CuadroTexto"/>
            <p:cNvSpPr txBox="1"/>
            <p:nvPr/>
          </p:nvSpPr>
          <p:spPr>
            <a:xfrm>
              <a:off x="6200299" y="4937568"/>
              <a:ext cx="2717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4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4" name="53 Conector recto"/>
            <p:cNvCxnSpPr/>
            <p:nvPr/>
          </p:nvCxnSpPr>
          <p:spPr>
            <a:xfrm rot="10800000">
              <a:off x="1500167" y="2570019"/>
              <a:ext cx="72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5" name="25 Grupo"/>
            <p:cNvGrpSpPr/>
            <p:nvPr/>
          </p:nvGrpSpPr>
          <p:grpSpPr>
            <a:xfrm>
              <a:off x="898168" y="2296518"/>
              <a:ext cx="648000" cy="540000"/>
              <a:chOff x="2725389" y="3139544"/>
              <a:chExt cx="648000" cy="540000"/>
            </a:xfrm>
          </p:grpSpPr>
          <p:sp>
            <p:nvSpPr>
              <p:cNvPr id="56" name="55 Elipse"/>
              <p:cNvSpPr>
                <a:spLocks noChangeAspect="1"/>
              </p:cNvSpPr>
              <p:nvPr/>
            </p:nvSpPr>
            <p:spPr>
              <a:xfrm>
                <a:off x="2779391" y="3139544"/>
                <a:ext cx="540000" cy="5400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" name="56 CuadroTexto"/>
              <p:cNvSpPr txBox="1"/>
              <p:nvPr/>
            </p:nvSpPr>
            <p:spPr>
              <a:xfrm>
                <a:off x="2725389" y="3187559"/>
                <a:ext cx="64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CBS</a:t>
                </a:r>
                <a:endParaRPr lang="es-ES_tradnl" sz="1200" b="1" i="1" dirty="0" smtClean="0"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2834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58" name="57 CuadroTexto"/>
            <p:cNvSpPr txBox="1"/>
            <p:nvPr/>
          </p:nvSpPr>
          <p:spPr>
            <a:xfrm>
              <a:off x="1674581" y="2285992"/>
              <a:ext cx="271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52 CuadroTexto"/>
          <p:cNvSpPr txBox="1"/>
          <p:nvPr/>
        </p:nvSpPr>
        <p:spPr>
          <a:xfrm>
            <a:off x="1042730" y="275278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i="1" dirty="0" smtClean="0">
                <a:latin typeface="Arial" pitchFamily="34" charset="0"/>
                <a:cs typeface="Arial" pitchFamily="34" charset="0"/>
              </a:rPr>
              <a:t>S. </a:t>
            </a:r>
            <a:r>
              <a:rPr lang="es-ES_tradnl" b="1" i="1" dirty="0" err="1" smtClean="0">
                <a:latin typeface="Arial" pitchFamily="34" charset="0"/>
                <a:cs typeface="Arial" pitchFamily="34" charset="0"/>
              </a:rPr>
              <a:t>cerevisiae</a:t>
            </a:r>
            <a:r>
              <a:rPr lang="es-ES_tradnl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b="1" dirty="0" err="1" smtClean="0">
                <a:latin typeface="Arial" pitchFamily="34" charset="0"/>
                <a:cs typeface="Arial" pitchFamily="34" charset="0"/>
              </a:rPr>
              <a:t>alleles</a:t>
            </a:r>
            <a:endParaRPr lang="es-ES_tradnl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5" name="104 Grupo"/>
          <p:cNvGrpSpPr/>
          <p:nvPr/>
        </p:nvGrpSpPr>
        <p:grpSpPr>
          <a:xfrm>
            <a:off x="2387916" y="1302860"/>
            <a:ext cx="4327224" cy="4054966"/>
            <a:chOff x="2387916" y="1302860"/>
            <a:chExt cx="4327224" cy="4054966"/>
          </a:xfrm>
        </p:grpSpPr>
        <p:grpSp>
          <p:nvGrpSpPr>
            <p:cNvPr id="62" name="102 Grupo"/>
            <p:cNvGrpSpPr/>
            <p:nvPr/>
          </p:nvGrpSpPr>
          <p:grpSpPr>
            <a:xfrm>
              <a:off x="3478064" y="2562304"/>
              <a:ext cx="2268000" cy="2311522"/>
              <a:chOff x="1195246" y="2585392"/>
              <a:chExt cx="2268000" cy="2311522"/>
            </a:xfrm>
          </p:grpSpPr>
          <p:sp>
            <p:nvSpPr>
              <p:cNvPr id="99" name="98 Elipse"/>
              <p:cNvSpPr>
                <a:spLocks noChangeAspect="1"/>
              </p:cNvSpPr>
              <p:nvPr/>
            </p:nvSpPr>
            <p:spPr>
              <a:xfrm>
                <a:off x="1195246" y="2585392"/>
                <a:ext cx="2268000" cy="2268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" name="99 CuadroTexto"/>
              <p:cNvSpPr txBox="1"/>
              <p:nvPr/>
            </p:nvSpPr>
            <p:spPr>
              <a:xfrm>
                <a:off x="1249302" y="2588590"/>
                <a:ext cx="2145142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 CECT1388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CECT1990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CECT11002, CECT11011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IF6, AMH, PB7 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HA1835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HA1837, HA1841 HA1842, 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VIN7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SOY3,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W27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126, 172, 319, 441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SPG14-91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SPG16-91</a:t>
                </a:r>
              </a:p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CECT11003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US" sz="1200" b="1" i="1" dirty="0" smtClean="0">
                    <a:latin typeface="Arial" pitchFamily="34" charset="0"/>
                    <a:cs typeface="Arial" pitchFamily="34" charset="0"/>
                  </a:rPr>
                  <a:t>CECT11004</a:t>
                </a:r>
              </a:p>
              <a:p>
                <a:pPr algn="ctr"/>
                <a:r>
                  <a:rPr lang="en-US" sz="1200" b="1" i="1" dirty="0" smtClean="0">
                    <a:latin typeface="Arial" pitchFamily="34" charset="0"/>
                    <a:cs typeface="Arial" pitchFamily="34" charset="0"/>
                  </a:rPr>
                  <a:t>CBS2834, CID1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MR25</a:t>
                </a:r>
              </a:p>
              <a:p>
                <a:pPr algn="ctr"/>
                <a:r>
                  <a:rPr lang="en-US" sz="12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EC1118</a:t>
                </a:r>
                <a:r>
                  <a:rPr lang="en-US" sz="12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, L1528</a:t>
                </a:r>
              </a:p>
              <a:p>
                <a:pPr algn="ctr"/>
                <a:r>
                  <a:rPr lang="en-US" sz="12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RM11 </a:t>
                </a:r>
              </a:p>
            </p:txBody>
          </p:sp>
        </p:grpSp>
        <p:grpSp>
          <p:nvGrpSpPr>
            <p:cNvPr id="63" name="105 Grupo"/>
            <p:cNvGrpSpPr/>
            <p:nvPr/>
          </p:nvGrpSpPr>
          <p:grpSpPr>
            <a:xfrm>
              <a:off x="2387916" y="3389066"/>
              <a:ext cx="807722" cy="612000"/>
              <a:chOff x="695642" y="2266551"/>
              <a:chExt cx="807722" cy="612000"/>
            </a:xfrm>
          </p:grpSpPr>
          <p:sp>
            <p:nvSpPr>
              <p:cNvPr id="97" name="96 Elipse"/>
              <p:cNvSpPr>
                <a:spLocks noChangeAspect="1"/>
              </p:cNvSpPr>
              <p:nvPr/>
            </p:nvSpPr>
            <p:spPr>
              <a:xfrm>
                <a:off x="802632" y="2266551"/>
                <a:ext cx="612000" cy="612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" name="97 CuadroTexto"/>
              <p:cNvSpPr txBox="1"/>
              <p:nvPr/>
            </p:nvSpPr>
            <p:spPr>
              <a:xfrm>
                <a:off x="695642" y="2439318"/>
                <a:ext cx="8077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W46</a:t>
                </a:r>
                <a:endParaRPr lang="es-ES_tradnl" sz="1200" b="1" i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67" name="66 Conector recto"/>
            <p:cNvCxnSpPr/>
            <p:nvPr/>
          </p:nvCxnSpPr>
          <p:spPr>
            <a:xfrm rot="10800000">
              <a:off x="3115945" y="3710630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69 CuadroTexto"/>
            <p:cNvSpPr txBox="1"/>
            <p:nvPr/>
          </p:nvSpPr>
          <p:spPr>
            <a:xfrm>
              <a:off x="3145427" y="3417218"/>
              <a:ext cx="271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1" name="70 Conector recto"/>
            <p:cNvCxnSpPr/>
            <p:nvPr/>
          </p:nvCxnSpPr>
          <p:spPr>
            <a:xfrm rot="2700000">
              <a:off x="5264153" y="4713945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71 CuadroTexto"/>
            <p:cNvSpPr txBox="1"/>
            <p:nvPr/>
          </p:nvSpPr>
          <p:spPr>
            <a:xfrm>
              <a:off x="3558220" y="4518426"/>
              <a:ext cx="271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3" name="72 Conector recto"/>
            <p:cNvCxnSpPr/>
            <p:nvPr/>
          </p:nvCxnSpPr>
          <p:spPr>
            <a:xfrm rot="-2700000">
              <a:off x="3621080" y="4744440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73 CuadroTexto"/>
            <p:cNvSpPr txBox="1"/>
            <p:nvPr/>
          </p:nvSpPr>
          <p:spPr>
            <a:xfrm>
              <a:off x="5388312" y="4487932"/>
              <a:ext cx="271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75" name="35 Grupo"/>
            <p:cNvGrpSpPr/>
            <p:nvPr/>
          </p:nvGrpSpPr>
          <p:grpSpPr>
            <a:xfrm>
              <a:off x="5441044" y="4774694"/>
              <a:ext cx="648000" cy="540000"/>
              <a:chOff x="2107970" y="519426"/>
              <a:chExt cx="648000" cy="540000"/>
            </a:xfrm>
            <a:noFill/>
          </p:grpSpPr>
          <p:sp>
            <p:nvSpPr>
              <p:cNvPr id="91" name="90 Elipse"/>
              <p:cNvSpPr>
                <a:spLocks noChangeAspect="1"/>
              </p:cNvSpPr>
              <p:nvPr/>
            </p:nvSpPr>
            <p:spPr>
              <a:xfrm>
                <a:off x="2150097" y="519426"/>
                <a:ext cx="540000" cy="5400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" name="92 CuadroTexto"/>
              <p:cNvSpPr txBox="1"/>
              <p:nvPr/>
            </p:nvSpPr>
            <p:spPr>
              <a:xfrm>
                <a:off x="2107970" y="555566"/>
                <a:ext cx="648000" cy="461665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UWOPS03</a:t>
                </a:r>
                <a:endParaRPr lang="pl-PL" sz="12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6" name="35 Grupo"/>
            <p:cNvGrpSpPr/>
            <p:nvPr/>
          </p:nvGrpSpPr>
          <p:grpSpPr>
            <a:xfrm>
              <a:off x="4288263" y="1302860"/>
              <a:ext cx="648000" cy="540000"/>
              <a:chOff x="-1577481" y="5243513"/>
              <a:chExt cx="648000" cy="540000"/>
            </a:xfrm>
            <a:noFill/>
          </p:grpSpPr>
          <p:sp>
            <p:nvSpPr>
              <p:cNvPr id="88" name="87 Elipse"/>
              <p:cNvSpPr>
                <a:spLocks noChangeAspect="1"/>
              </p:cNvSpPr>
              <p:nvPr/>
            </p:nvSpPr>
            <p:spPr>
              <a:xfrm>
                <a:off x="-1535354" y="5243513"/>
                <a:ext cx="540000" cy="5400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" name="89 CuadroTexto"/>
              <p:cNvSpPr txBox="1"/>
              <p:nvPr/>
            </p:nvSpPr>
            <p:spPr>
              <a:xfrm>
                <a:off x="-1577481" y="5318824"/>
                <a:ext cx="648000" cy="461665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DBVP6044</a:t>
                </a:r>
                <a:endParaRPr lang="pl-PL" sz="12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7" name="35 Grupo"/>
            <p:cNvGrpSpPr/>
            <p:nvPr/>
          </p:nvGrpSpPr>
          <p:grpSpPr>
            <a:xfrm>
              <a:off x="3173734" y="4817826"/>
              <a:ext cx="648000" cy="540000"/>
              <a:chOff x="3391966" y="5064061"/>
              <a:chExt cx="648000" cy="540000"/>
            </a:xfrm>
            <a:noFill/>
          </p:grpSpPr>
          <p:sp>
            <p:nvSpPr>
              <p:cNvPr id="85" name="84 Elipse"/>
              <p:cNvSpPr>
                <a:spLocks noChangeAspect="1"/>
              </p:cNvSpPr>
              <p:nvPr/>
            </p:nvSpPr>
            <p:spPr>
              <a:xfrm>
                <a:off x="3432910" y="5064061"/>
                <a:ext cx="540000" cy="5400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" name="85 CuadroTexto"/>
              <p:cNvSpPr txBox="1"/>
              <p:nvPr/>
            </p:nvSpPr>
            <p:spPr>
              <a:xfrm>
                <a:off x="3391966" y="5197497"/>
                <a:ext cx="648000" cy="276999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Y12</a:t>
                </a:r>
                <a:endParaRPr lang="pl-PL" sz="12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8" name="35 Grupo"/>
            <p:cNvGrpSpPr/>
            <p:nvPr/>
          </p:nvGrpSpPr>
          <p:grpSpPr>
            <a:xfrm>
              <a:off x="6067140" y="3433208"/>
              <a:ext cx="648000" cy="540000"/>
              <a:chOff x="2737264" y="3139544"/>
              <a:chExt cx="648000" cy="540000"/>
            </a:xfrm>
            <a:noFill/>
          </p:grpSpPr>
          <p:sp>
            <p:nvSpPr>
              <p:cNvPr id="83" name="82 Elipse"/>
              <p:cNvSpPr>
                <a:spLocks noChangeAspect="1"/>
              </p:cNvSpPr>
              <p:nvPr/>
            </p:nvSpPr>
            <p:spPr>
              <a:xfrm>
                <a:off x="2779391" y="3139544"/>
                <a:ext cx="540000" cy="5400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" name="83 CuadroTexto"/>
              <p:cNvSpPr txBox="1"/>
              <p:nvPr/>
            </p:nvSpPr>
            <p:spPr>
              <a:xfrm>
                <a:off x="2737264" y="3187559"/>
                <a:ext cx="648000" cy="461665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YPS</a:t>
                </a:r>
              </a:p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128</a:t>
                </a:r>
                <a:endParaRPr lang="pl-PL" sz="12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79" name="78 Conector recto"/>
            <p:cNvCxnSpPr/>
            <p:nvPr/>
          </p:nvCxnSpPr>
          <p:spPr>
            <a:xfrm rot="5400000">
              <a:off x="4242494" y="2195908"/>
              <a:ext cx="72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79 CuadroTexto"/>
            <p:cNvSpPr txBox="1"/>
            <p:nvPr/>
          </p:nvSpPr>
          <p:spPr>
            <a:xfrm>
              <a:off x="4360884" y="2135308"/>
              <a:ext cx="271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81" name="80 Conector recto"/>
            <p:cNvCxnSpPr/>
            <p:nvPr/>
          </p:nvCxnSpPr>
          <p:spPr>
            <a:xfrm rot="10800000">
              <a:off x="5739494" y="3705359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81 CuadroTexto"/>
            <p:cNvSpPr txBox="1"/>
            <p:nvPr/>
          </p:nvSpPr>
          <p:spPr>
            <a:xfrm>
              <a:off x="5755328" y="3433208"/>
              <a:ext cx="271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100 CuadroTexto"/>
            <p:cNvSpPr txBox="1"/>
            <p:nvPr/>
          </p:nvSpPr>
          <p:spPr>
            <a:xfrm>
              <a:off x="2428860" y="1357298"/>
              <a:ext cx="928694" cy="40011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s-ES_tradnl" sz="2000" b="1" i="1" dirty="0" smtClean="0">
                  <a:latin typeface="Arial" pitchFamily="34" charset="0"/>
                  <a:cs typeface="Arial" pitchFamily="34" charset="0"/>
                </a:rPr>
                <a:t>CYC3</a:t>
              </a:r>
              <a:endParaRPr lang="es-ES_tradnl" sz="2000" b="1" i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61 Grupo"/>
          <p:cNvGrpSpPr/>
          <p:nvPr/>
        </p:nvGrpSpPr>
        <p:grpSpPr>
          <a:xfrm>
            <a:off x="1500166" y="2071678"/>
            <a:ext cx="5903918" cy="2522638"/>
            <a:chOff x="785786" y="804372"/>
            <a:chExt cx="5903918" cy="2522638"/>
          </a:xfrm>
        </p:grpSpPr>
        <p:sp>
          <p:nvSpPr>
            <p:cNvPr id="138" name="137 Elipse"/>
            <p:cNvSpPr>
              <a:spLocks noChangeAspect="1"/>
            </p:cNvSpPr>
            <p:nvPr/>
          </p:nvSpPr>
          <p:spPr>
            <a:xfrm>
              <a:off x="2178532" y="1005038"/>
              <a:ext cx="2268000" cy="226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9" name="138 CuadroTexto"/>
            <p:cNvSpPr txBox="1"/>
            <p:nvPr/>
          </p:nvSpPr>
          <p:spPr>
            <a:xfrm>
              <a:off x="2259884" y="1018686"/>
              <a:ext cx="2114648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 CECT1388</a:t>
              </a:r>
            </a:p>
            <a:p>
              <a:pPr algn="ctr"/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CECT11002</a:t>
              </a:r>
            </a:p>
            <a:p>
              <a:pPr algn="ctr"/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CECT11011</a:t>
              </a:r>
            </a:p>
            <a:p>
              <a:pPr algn="ctr"/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MR25</a:t>
              </a:r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, IF6, AMH, PB7 </a:t>
              </a:r>
            </a:p>
            <a:p>
              <a:pPr algn="ctr"/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HA1835, </a:t>
              </a:r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HA1841</a:t>
              </a:r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HA1842  </a:t>
              </a:r>
            </a:p>
            <a:p>
              <a:pPr algn="ctr"/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VIN7, SOY3, </a:t>
              </a:r>
              <a:r>
                <a:rPr lang="pl-PL" sz="1200" b="1" i="1" dirty="0" smtClean="0">
                  <a:latin typeface="Arial" pitchFamily="34" charset="0"/>
                  <a:cs typeface="Arial" pitchFamily="34" charset="0"/>
                </a:rPr>
                <a:t>W27</a:t>
              </a:r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, W46</a:t>
              </a:r>
            </a:p>
            <a:p>
              <a:pPr algn="ctr"/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 126, 172, 319, 441</a:t>
              </a:r>
              <a:endParaRPr lang="pl-PL" sz="1200" b="1" i="1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pl-PL" sz="1200" b="1" i="1" dirty="0" smtClean="0">
                  <a:latin typeface="Arial" pitchFamily="34" charset="0"/>
                  <a:cs typeface="Arial" pitchFamily="34" charset="0"/>
                </a:rPr>
                <a:t>SPG14-91</a:t>
              </a:r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pl-PL" sz="1200" b="1" i="1" dirty="0" smtClean="0">
                  <a:latin typeface="Arial" pitchFamily="34" charset="0"/>
                  <a:cs typeface="Arial" pitchFamily="34" charset="0"/>
                </a:rPr>
                <a:t>SPG16-91</a:t>
              </a:r>
            </a:p>
            <a:p>
              <a:pPr algn="ctr"/>
              <a:r>
                <a:rPr lang="pl-PL" sz="1200" b="1" i="1" dirty="0" smtClean="0">
                  <a:latin typeface="Arial" pitchFamily="34" charset="0"/>
                  <a:cs typeface="Arial" pitchFamily="34" charset="0"/>
                </a:rPr>
                <a:t>CECT11003</a:t>
              </a:r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sz="1200" b="1" i="1" dirty="0" smtClean="0">
                  <a:latin typeface="Arial" pitchFamily="34" charset="0"/>
                  <a:cs typeface="Arial" pitchFamily="34" charset="0"/>
                </a:rPr>
                <a:t>CECT11004</a:t>
              </a:r>
            </a:p>
            <a:p>
              <a:pPr algn="ctr"/>
              <a:r>
                <a:rPr lang="en-US" sz="1200" b="1" i="1" dirty="0" smtClean="0">
                  <a:latin typeface="Arial" pitchFamily="34" charset="0"/>
                  <a:cs typeface="Arial" pitchFamily="34" charset="0"/>
                </a:rPr>
                <a:t>CBS2834, CID1</a:t>
              </a:r>
              <a:endParaRPr lang="en-US" sz="1200" b="1" i="1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EC1118, L1528</a:t>
              </a:r>
            </a:p>
            <a:p>
              <a:pPr algn="ctr"/>
              <a:r>
                <a:rPr lang="en-US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RM11 </a:t>
              </a:r>
            </a:p>
          </p:txBody>
        </p:sp>
        <p:cxnSp>
          <p:nvCxnSpPr>
            <p:cNvPr id="140" name="139 Conector recto"/>
            <p:cNvCxnSpPr/>
            <p:nvPr/>
          </p:nvCxnSpPr>
          <p:spPr>
            <a:xfrm rot="10800000">
              <a:off x="1827250" y="2134445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140 CuadroTexto"/>
            <p:cNvSpPr txBox="1"/>
            <p:nvPr/>
          </p:nvSpPr>
          <p:spPr>
            <a:xfrm>
              <a:off x="1884859" y="1869887"/>
              <a:ext cx="271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2" name="141 Conector recto"/>
            <p:cNvCxnSpPr/>
            <p:nvPr/>
          </p:nvCxnSpPr>
          <p:spPr>
            <a:xfrm rot="10800000">
              <a:off x="4439962" y="2134445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142 CuadroTexto"/>
            <p:cNvSpPr txBox="1"/>
            <p:nvPr/>
          </p:nvSpPr>
          <p:spPr>
            <a:xfrm>
              <a:off x="4346612" y="1875942"/>
              <a:ext cx="5448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</a:p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(77)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" name="143 Elipse"/>
            <p:cNvSpPr>
              <a:spLocks noChangeAspect="1"/>
            </p:cNvSpPr>
            <p:nvPr/>
          </p:nvSpPr>
          <p:spPr>
            <a:xfrm>
              <a:off x="4816808" y="1705770"/>
              <a:ext cx="864000" cy="864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5" name="144 CuadroTexto"/>
            <p:cNvSpPr txBox="1"/>
            <p:nvPr/>
          </p:nvSpPr>
          <p:spPr>
            <a:xfrm>
              <a:off x="4684382" y="1865311"/>
              <a:ext cx="113466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CECT1990</a:t>
              </a:r>
            </a:p>
            <a:p>
              <a:pPr algn="ctr"/>
              <a:r>
                <a:rPr lang="es-ES_tradnl" sz="1200" b="1" dirty="0" smtClean="0">
                  <a:latin typeface="Arial" pitchFamily="34" charset="0"/>
                  <a:cs typeface="Arial" pitchFamily="34" charset="0"/>
                </a:rPr>
                <a:t>DBVP6044</a:t>
              </a:r>
            </a:p>
            <a:p>
              <a:pPr algn="ctr"/>
              <a:r>
                <a:rPr lang="es-ES_tradnl" sz="1200" b="1" dirty="0" smtClean="0">
                  <a:latin typeface="Arial" pitchFamily="34" charset="0"/>
                  <a:cs typeface="Arial" pitchFamily="34" charset="0"/>
                </a:rPr>
                <a:t>YPS128</a:t>
              </a:r>
              <a:endParaRPr lang="pl-PL" sz="1200" b="1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6" name="145 Conector recto"/>
            <p:cNvCxnSpPr/>
            <p:nvPr/>
          </p:nvCxnSpPr>
          <p:spPr>
            <a:xfrm rot="10800000">
              <a:off x="5684902" y="2134445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146 CuadroTexto"/>
            <p:cNvSpPr txBox="1"/>
            <p:nvPr/>
          </p:nvSpPr>
          <p:spPr>
            <a:xfrm>
              <a:off x="5715215" y="1847770"/>
              <a:ext cx="271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" name="147 Elipse"/>
            <p:cNvSpPr>
              <a:spLocks noChangeAspect="1"/>
            </p:cNvSpPr>
            <p:nvPr/>
          </p:nvSpPr>
          <p:spPr>
            <a:xfrm>
              <a:off x="4979907" y="815832"/>
              <a:ext cx="540000" cy="54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" name="148 CuadroTexto"/>
            <p:cNvSpPr txBox="1"/>
            <p:nvPr/>
          </p:nvSpPr>
          <p:spPr>
            <a:xfrm>
              <a:off x="4937780" y="851972"/>
              <a:ext cx="64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200" b="1" dirty="0" smtClean="0">
                  <a:latin typeface="Arial" pitchFamily="34" charset="0"/>
                  <a:cs typeface="Arial" pitchFamily="34" charset="0"/>
                </a:rPr>
                <a:t>UWOPS03</a:t>
              </a:r>
              <a:endParaRPr lang="pl-PL" sz="1200" b="1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" name="149 Elipse"/>
            <p:cNvSpPr>
              <a:spLocks noChangeAspect="1"/>
            </p:cNvSpPr>
            <p:nvPr/>
          </p:nvSpPr>
          <p:spPr>
            <a:xfrm>
              <a:off x="1382571" y="1849656"/>
              <a:ext cx="540000" cy="54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" name="150 CuadroTexto"/>
            <p:cNvSpPr txBox="1"/>
            <p:nvPr/>
          </p:nvSpPr>
          <p:spPr>
            <a:xfrm>
              <a:off x="1258556" y="1900422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HA</a:t>
              </a:r>
            </a:p>
            <a:p>
              <a:pPr algn="ctr"/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1837</a:t>
              </a:r>
              <a:endParaRPr lang="pl-PL" sz="1200" b="1" i="1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" name="151 CuadroTexto"/>
            <p:cNvSpPr txBox="1"/>
            <p:nvPr/>
          </p:nvSpPr>
          <p:spPr>
            <a:xfrm>
              <a:off x="5014182" y="1359030"/>
              <a:ext cx="295440" cy="3182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53" name="152 Conector recto"/>
            <p:cNvCxnSpPr/>
            <p:nvPr/>
          </p:nvCxnSpPr>
          <p:spPr>
            <a:xfrm rot="5400000">
              <a:off x="5079084" y="1528580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6" name="155 Grupo"/>
            <p:cNvGrpSpPr/>
            <p:nvPr/>
          </p:nvGrpSpPr>
          <p:grpSpPr>
            <a:xfrm>
              <a:off x="6039844" y="1790856"/>
              <a:ext cx="649860" cy="665308"/>
              <a:chOff x="6039844" y="1486526"/>
              <a:chExt cx="649860" cy="665308"/>
            </a:xfrm>
          </p:grpSpPr>
          <p:sp>
            <p:nvSpPr>
              <p:cNvPr id="154" name="153 Elipse"/>
              <p:cNvSpPr>
                <a:spLocks noChangeAspect="1"/>
              </p:cNvSpPr>
              <p:nvPr/>
            </p:nvSpPr>
            <p:spPr>
              <a:xfrm>
                <a:off x="6041704" y="1486526"/>
                <a:ext cx="648000" cy="648000"/>
              </a:xfrm>
              <a:prstGeom prst="ellipse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" name="154 CuadroTexto"/>
              <p:cNvSpPr txBox="1"/>
              <p:nvPr/>
            </p:nvSpPr>
            <p:spPr>
              <a:xfrm>
                <a:off x="6039844" y="1505503"/>
                <a:ext cx="6480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CECT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11011</a:t>
                </a:r>
              </a:p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Y12</a:t>
                </a:r>
                <a:endParaRPr lang="pl-PL" sz="12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57" name="156 CuadroTexto"/>
            <p:cNvSpPr txBox="1"/>
            <p:nvPr/>
          </p:nvSpPr>
          <p:spPr>
            <a:xfrm>
              <a:off x="785786" y="804372"/>
              <a:ext cx="928694" cy="40011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s-ES_tradnl" sz="2000" b="1" i="1" dirty="0" smtClean="0">
                  <a:latin typeface="Arial" pitchFamily="34" charset="0"/>
                  <a:cs typeface="Arial" pitchFamily="34" charset="0"/>
                </a:rPr>
                <a:t>CYR1</a:t>
              </a:r>
              <a:endParaRPr lang="es-ES_tradnl" sz="2000" b="1" i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1" name="60 CuadroTexto"/>
          <p:cNvSpPr txBox="1"/>
          <p:nvPr/>
        </p:nvSpPr>
        <p:spPr>
          <a:xfrm>
            <a:off x="214282" y="275278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i="1" dirty="0" smtClean="0">
                <a:latin typeface="Arial" pitchFamily="34" charset="0"/>
                <a:cs typeface="Arial" pitchFamily="34" charset="0"/>
              </a:rPr>
              <a:t>S. </a:t>
            </a:r>
            <a:r>
              <a:rPr lang="es-ES_tradnl" b="1" i="1" dirty="0" err="1" smtClean="0">
                <a:latin typeface="Arial" pitchFamily="34" charset="0"/>
                <a:cs typeface="Arial" pitchFamily="34" charset="0"/>
              </a:rPr>
              <a:t>cerevisiae</a:t>
            </a:r>
            <a:r>
              <a:rPr lang="es-ES_tradnl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b="1" dirty="0" err="1" smtClean="0">
                <a:latin typeface="Arial" pitchFamily="34" charset="0"/>
                <a:cs typeface="Arial" pitchFamily="34" charset="0"/>
              </a:rPr>
              <a:t>alleles</a:t>
            </a:r>
            <a:endParaRPr lang="es-ES_tradnl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2 Grupo"/>
          <p:cNvGrpSpPr/>
          <p:nvPr/>
        </p:nvGrpSpPr>
        <p:grpSpPr>
          <a:xfrm>
            <a:off x="659756" y="1817926"/>
            <a:ext cx="7769896" cy="3325586"/>
            <a:chOff x="656558" y="3287630"/>
            <a:chExt cx="7769896" cy="3325586"/>
          </a:xfrm>
        </p:grpSpPr>
        <p:grpSp>
          <p:nvGrpSpPr>
            <p:cNvPr id="3" name="135 Grupo"/>
            <p:cNvGrpSpPr/>
            <p:nvPr/>
          </p:nvGrpSpPr>
          <p:grpSpPr>
            <a:xfrm>
              <a:off x="656558" y="3313420"/>
              <a:ext cx="7769896" cy="3299796"/>
              <a:chOff x="302566" y="711158"/>
              <a:chExt cx="7769896" cy="3299796"/>
            </a:xfrm>
          </p:grpSpPr>
          <p:grpSp>
            <p:nvGrpSpPr>
              <p:cNvPr id="4" name="102 Grupo"/>
              <p:cNvGrpSpPr/>
              <p:nvPr/>
            </p:nvGrpSpPr>
            <p:grpSpPr>
              <a:xfrm>
                <a:off x="1392714" y="829936"/>
                <a:ext cx="2268000" cy="2325170"/>
                <a:chOff x="1195246" y="2585392"/>
                <a:chExt cx="2268000" cy="2325170"/>
              </a:xfrm>
            </p:grpSpPr>
            <p:sp>
              <p:nvSpPr>
                <p:cNvPr id="92" name="91 Elipse"/>
                <p:cNvSpPr>
                  <a:spLocks noChangeAspect="1"/>
                </p:cNvSpPr>
                <p:nvPr/>
              </p:nvSpPr>
              <p:spPr>
                <a:xfrm>
                  <a:off x="1195246" y="2585392"/>
                  <a:ext cx="2268000" cy="2268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6" name="95 CuadroTexto"/>
                <p:cNvSpPr txBox="1"/>
                <p:nvPr/>
              </p:nvSpPr>
              <p:spPr>
                <a:xfrm>
                  <a:off x="1317542" y="2602238"/>
                  <a:ext cx="1986409" cy="230832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 CECT1388</a:t>
                  </a:r>
                </a:p>
                <a:p>
                  <a:pPr algn="ctr"/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CECT1990</a:t>
                  </a:r>
                </a:p>
                <a:p>
                  <a:pPr algn="ctr"/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CECT11002, CECT11011</a:t>
                  </a:r>
                </a:p>
                <a:p>
                  <a:pPr algn="ctr"/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IF6, AMH, PB7 </a:t>
                  </a:r>
                </a:p>
                <a:p>
                  <a:pPr algn="ctr"/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HA1835, </a:t>
                  </a:r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HA1841</a:t>
                  </a:r>
                </a:p>
                <a:p>
                  <a:pPr algn="ctr"/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VIN7, SOY3, </a:t>
                  </a:r>
                  <a:r>
                    <a:rPr lang="pl-PL" sz="1200" b="1" i="1" dirty="0" smtClean="0">
                      <a:latin typeface="Arial" pitchFamily="34" charset="0"/>
                      <a:cs typeface="Arial" pitchFamily="34" charset="0"/>
                    </a:rPr>
                    <a:t>W27</a:t>
                  </a:r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, W46, 126, 172, 319, 441</a:t>
                  </a:r>
                  <a:endParaRPr lang="pl-PL" sz="1200" b="1" i="1" dirty="0" smtClean="0">
                    <a:latin typeface="Arial" pitchFamily="34" charset="0"/>
                    <a:cs typeface="Arial" pitchFamily="34" charset="0"/>
                  </a:endParaRPr>
                </a:p>
                <a:p>
                  <a:pPr algn="ctr"/>
                  <a:r>
                    <a:rPr lang="pl-PL" sz="1200" b="1" i="1" dirty="0" smtClean="0">
                      <a:latin typeface="Arial" pitchFamily="34" charset="0"/>
                      <a:cs typeface="Arial" pitchFamily="34" charset="0"/>
                    </a:rPr>
                    <a:t>SPG14-91</a:t>
                  </a:r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, </a:t>
                  </a:r>
                  <a:r>
                    <a:rPr lang="pl-PL" sz="1200" b="1" i="1" dirty="0" smtClean="0">
                      <a:latin typeface="Arial" pitchFamily="34" charset="0"/>
                      <a:cs typeface="Arial" pitchFamily="34" charset="0"/>
                    </a:rPr>
                    <a:t>SPG16-91</a:t>
                  </a:r>
                </a:p>
                <a:p>
                  <a:pPr algn="ctr"/>
                  <a:r>
                    <a:rPr lang="pl-PL" sz="1200" b="1" i="1" dirty="0" smtClean="0">
                      <a:latin typeface="Arial" pitchFamily="34" charset="0"/>
                      <a:cs typeface="Arial" pitchFamily="34" charset="0"/>
                    </a:rPr>
                    <a:t>CECT11003</a:t>
                  </a:r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, </a:t>
                  </a:r>
                  <a:r>
                    <a:rPr lang="en-US" sz="1200" b="1" i="1" dirty="0" smtClean="0">
                      <a:latin typeface="Arial" pitchFamily="34" charset="0"/>
                      <a:cs typeface="Arial" pitchFamily="34" charset="0"/>
                    </a:rPr>
                    <a:t>CECT11004</a:t>
                  </a:r>
                </a:p>
                <a:p>
                  <a:pPr algn="ctr"/>
                  <a:r>
                    <a:rPr lang="en-US" sz="1200" b="1" i="1" dirty="0" smtClean="0">
                      <a:latin typeface="Arial" pitchFamily="34" charset="0"/>
                      <a:cs typeface="Arial" pitchFamily="34" charset="0"/>
                    </a:rPr>
                    <a:t>CBS2834, CID1</a:t>
                  </a:r>
                  <a:endParaRPr lang="en-US" sz="1200" b="1" i="1" dirty="0" smtClean="0">
                    <a:latin typeface="Arial" pitchFamily="34" charset="0"/>
                    <a:cs typeface="Arial" pitchFamily="34" charset="0"/>
                  </a:endParaRPr>
                </a:p>
                <a:p>
                  <a:pPr algn="ctr"/>
                  <a:r>
                    <a:rPr lang="en-US" sz="1200" b="1" dirty="0" smtClean="0">
                      <a:solidFill>
                        <a:srgbClr val="FF0000"/>
                      </a:solidFill>
                      <a:latin typeface="Arial" pitchFamily="34" charset="0"/>
                      <a:cs typeface="Arial" pitchFamily="34" charset="0"/>
                    </a:rPr>
                    <a:t>EC1118, L1528</a:t>
                  </a:r>
                </a:p>
                <a:p>
                  <a:pPr algn="ctr"/>
                  <a:r>
                    <a:rPr lang="en-US" sz="1200" b="1" dirty="0" smtClean="0">
                      <a:solidFill>
                        <a:srgbClr val="FF0000"/>
                      </a:solidFill>
                      <a:latin typeface="Arial" pitchFamily="34" charset="0"/>
                      <a:cs typeface="Arial" pitchFamily="34" charset="0"/>
                    </a:rPr>
                    <a:t>RM11 </a:t>
                  </a:r>
                </a:p>
              </p:txBody>
            </p:sp>
          </p:grpSp>
          <p:grpSp>
            <p:nvGrpSpPr>
              <p:cNvPr id="5" name="105 Grupo"/>
              <p:cNvGrpSpPr/>
              <p:nvPr/>
            </p:nvGrpSpPr>
            <p:grpSpPr>
              <a:xfrm>
                <a:off x="302566" y="1656698"/>
                <a:ext cx="807722" cy="612000"/>
                <a:chOff x="695642" y="2266551"/>
                <a:chExt cx="807722" cy="612000"/>
              </a:xfrm>
            </p:grpSpPr>
            <p:sp>
              <p:nvSpPr>
                <p:cNvPr id="104" name="103 Elipse"/>
                <p:cNvSpPr>
                  <a:spLocks noChangeAspect="1"/>
                </p:cNvSpPr>
                <p:nvPr/>
              </p:nvSpPr>
              <p:spPr>
                <a:xfrm>
                  <a:off x="802632" y="2266551"/>
                  <a:ext cx="612000" cy="612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5" name="104 CuadroTexto"/>
                <p:cNvSpPr txBox="1"/>
                <p:nvPr/>
              </p:nvSpPr>
              <p:spPr>
                <a:xfrm>
                  <a:off x="695642" y="2302838"/>
                  <a:ext cx="80772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MR25</a:t>
                  </a:r>
                </a:p>
                <a:p>
                  <a:pPr algn="ctr"/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HA1842</a:t>
                  </a:r>
                </a:p>
              </p:txBody>
            </p:sp>
          </p:grpSp>
          <p:grpSp>
            <p:nvGrpSpPr>
              <p:cNvPr id="6" name="108 Grupo"/>
              <p:cNvGrpSpPr/>
              <p:nvPr/>
            </p:nvGrpSpPr>
            <p:grpSpPr>
              <a:xfrm>
                <a:off x="2129460" y="3470954"/>
                <a:ext cx="785818" cy="540000"/>
                <a:chOff x="3347104" y="2773038"/>
                <a:chExt cx="785818" cy="540000"/>
              </a:xfrm>
            </p:grpSpPr>
            <p:sp>
              <p:nvSpPr>
                <p:cNvPr id="107" name="106 Elipse"/>
                <p:cNvSpPr>
                  <a:spLocks noChangeAspect="1"/>
                </p:cNvSpPr>
                <p:nvPr/>
              </p:nvSpPr>
              <p:spPr>
                <a:xfrm>
                  <a:off x="3471119" y="2773038"/>
                  <a:ext cx="540000" cy="54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8" name="107 CuadroTexto"/>
                <p:cNvSpPr txBox="1"/>
                <p:nvPr/>
              </p:nvSpPr>
              <p:spPr>
                <a:xfrm>
                  <a:off x="3347104" y="2823804"/>
                  <a:ext cx="78581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HA</a:t>
                  </a:r>
                </a:p>
                <a:p>
                  <a:pPr algn="ctr"/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1837</a:t>
                  </a:r>
                  <a:endParaRPr lang="pl-PL" sz="1200" b="1" i="1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cxnSp>
            <p:nvCxnSpPr>
              <p:cNvPr id="110" name="109 Conector recto"/>
              <p:cNvCxnSpPr/>
              <p:nvPr/>
            </p:nvCxnSpPr>
            <p:spPr>
              <a:xfrm>
                <a:off x="3656954" y="1972944"/>
                <a:ext cx="2520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1" name="110 CuadroTexto"/>
              <p:cNvSpPr txBox="1"/>
              <p:nvPr/>
            </p:nvSpPr>
            <p:spPr>
              <a:xfrm>
                <a:off x="4429124" y="1714488"/>
                <a:ext cx="100749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400" dirty="0" smtClean="0">
                    <a:latin typeface="Arial" pitchFamily="34" charset="0"/>
                    <a:cs typeface="Arial" pitchFamily="34" charset="0"/>
                  </a:rPr>
                  <a:t>7</a:t>
                </a:r>
              </a:p>
              <a:p>
                <a:pPr algn="ctr"/>
                <a:r>
                  <a:rPr lang="es-ES_tradnl" sz="1400" dirty="0" smtClean="0">
                    <a:latin typeface="Arial" pitchFamily="34" charset="0"/>
                    <a:cs typeface="Arial" pitchFamily="34" charset="0"/>
                  </a:rPr>
                  <a:t>(99)</a:t>
                </a:r>
                <a:endParaRPr lang="es-ES_tradnl" sz="14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12" name="111 Conector recto"/>
              <p:cNvCxnSpPr/>
              <p:nvPr/>
            </p:nvCxnSpPr>
            <p:spPr>
              <a:xfrm rot="10800000">
                <a:off x="1030595" y="1978262"/>
                <a:ext cx="360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112 Conector recto"/>
              <p:cNvCxnSpPr/>
              <p:nvPr/>
            </p:nvCxnSpPr>
            <p:spPr>
              <a:xfrm rot="5400000">
                <a:off x="2349019" y="3290132"/>
                <a:ext cx="360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113 CuadroTexto"/>
              <p:cNvSpPr txBox="1"/>
              <p:nvPr/>
            </p:nvSpPr>
            <p:spPr>
              <a:xfrm>
                <a:off x="2299632" y="3150480"/>
                <a:ext cx="27189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_tradnl" sz="14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s-ES_tradnl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" name="114 CuadroTexto"/>
              <p:cNvSpPr txBox="1"/>
              <p:nvPr/>
            </p:nvSpPr>
            <p:spPr>
              <a:xfrm>
                <a:off x="1060077" y="1684850"/>
                <a:ext cx="27189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_tradnl" sz="14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s-ES_tradnl" sz="14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16" name="115 Conector recto"/>
              <p:cNvCxnSpPr/>
              <p:nvPr/>
            </p:nvCxnSpPr>
            <p:spPr>
              <a:xfrm rot="5400000">
                <a:off x="5822045" y="1615366"/>
                <a:ext cx="720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7" name="116 CuadroTexto"/>
              <p:cNvSpPr txBox="1"/>
              <p:nvPr/>
            </p:nvSpPr>
            <p:spPr>
              <a:xfrm>
                <a:off x="5933376" y="1398242"/>
                <a:ext cx="27189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_tradnl" sz="1400" dirty="0" smtClean="0">
                    <a:latin typeface="Arial" pitchFamily="34" charset="0"/>
                    <a:cs typeface="Arial" pitchFamily="34" charset="0"/>
                  </a:rPr>
                  <a:t>2</a:t>
                </a:r>
                <a:endParaRPr lang="es-ES_tradnl" sz="14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18" name="117 Conector recto"/>
              <p:cNvCxnSpPr/>
              <p:nvPr/>
            </p:nvCxnSpPr>
            <p:spPr>
              <a:xfrm rot="10800000">
                <a:off x="6184580" y="1972991"/>
                <a:ext cx="360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9" name="118 CuadroTexto"/>
              <p:cNvSpPr txBox="1"/>
              <p:nvPr/>
            </p:nvSpPr>
            <p:spPr>
              <a:xfrm>
                <a:off x="6227710" y="1700840"/>
                <a:ext cx="27189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_tradnl" sz="14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s-ES_tradnl" sz="1400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7" name="35 Grupo"/>
              <p:cNvGrpSpPr/>
              <p:nvPr/>
            </p:nvGrpSpPr>
            <p:grpSpPr>
              <a:xfrm>
                <a:off x="5871532" y="711158"/>
                <a:ext cx="648000" cy="540000"/>
                <a:chOff x="2107970" y="519426"/>
                <a:chExt cx="648000" cy="540000"/>
              </a:xfrm>
              <a:noFill/>
            </p:grpSpPr>
            <p:sp>
              <p:nvSpPr>
                <p:cNvPr id="121" name="120 Elipse"/>
                <p:cNvSpPr>
                  <a:spLocks noChangeAspect="1"/>
                </p:cNvSpPr>
                <p:nvPr/>
              </p:nvSpPr>
              <p:spPr>
                <a:xfrm>
                  <a:off x="2150097" y="519426"/>
                  <a:ext cx="540000" cy="54000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22" name="121 CuadroTexto"/>
                <p:cNvSpPr txBox="1"/>
                <p:nvPr/>
              </p:nvSpPr>
              <p:spPr>
                <a:xfrm>
                  <a:off x="2107970" y="555566"/>
                  <a:ext cx="648000" cy="461665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_tradnl" sz="1200" b="1" dirty="0" smtClean="0">
                      <a:latin typeface="Arial" pitchFamily="34" charset="0"/>
                      <a:cs typeface="Arial" pitchFamily="34" charset="0"/>
                    </a:rPr>
                    <a:t>UWOPS03</a:t>
                  </a:r>
                  <a:endParaRPr lang="pl-PL" sz="1200" b="1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" name="35 Grupo"/>
              <p:cNvGrpSpPr/>
              <p:nvPr/>
            </p:nvGrpSpPr>
            <p:grpSpPr>
              <a:xfrm>
                <a:off x="6517658" y="1709517"/>
                <a:ext cx="648000" cy="540000"/>
                <a:chOff x="2737264" y="3139544"/>
                <a:chExt cx="648000" cy="540000"/>
              </a:xfrm>
              <a:noFill/>
            </p:grpSpPr>
            <p:sp>
              <p:nvSpPr>
                <p:cNvPr id="124" name="123 Elipse"/>
                <p:cNvSpPr>
                  <a:spLocks noChangeAspect="1"/>
                </p:cNvSpPr>
                <p:nvPr/>
              </p:nvSpPr>
              <p:spPr>
                <a:xfrm>
                  <a:off x="2779391" y="3139544"/>
                  <a:ext cx="540000" cy="54000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25" name="124 CuadroTexto"/>
                <p:cNvSpPr txBox="1"/>
                <p:nvPr/>
              </p:nvSpPr>
              <p:spPr>
                <a:xfrm>
                  <a:off x="2737264" y="3187559"/>
                  <a:ext cx="648000" cy="461665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_tradnl" sz="1200" b="1" dirty="0" smtClean="0">
                      <a:latin typeface="Arial" pitchFamily="34" charset="0"/>
                      <a:cs typeface="Arial" pitchFamily="34" charset="0"/>
                    </a:rPr>
                    <a:t>DBVP6044</a:t>
                  </a:r>
                  <a:endParaRPr lang="pl-PL" sz="1200" b="1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9" name="35 Grupo"/>
              <p:cNvGrpSpPr/>
              <p:nvPr/>
            </p:nvGrpSpPr>
            <p:grpSpPr>
              <a:xfrm>
                <a:off x="6514474" y="2983526"/>
                <a:ext cx="648000" cy="540000"/>
                <a:chOff x="3391966" y="5064061"/>
                <a:chExt cx="648000" cy="540000"/>
              </a:xfrm>
              <a:noFill/>
            </p:grpSpPr>
            <p:sp>
              <p:nvSpPr>
                <p:cNvPr id="127" name="126 Elipse"/>
                <p:cNvSpPr>
                  <a:spLocks noChangeAspect="1"/>
                </p:cNvSpPr>
                <p:nvPr/>
              </p:nvSpPr>
              <p:spPr>
                <a:xfrm>
                  <a:off x="3432910" y="5064061"/>
                  <a:ext cx="540000" cy="54000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28" name="127 CuadroTexto"/>
                <p:cNvSpPr txBox="1"/>
                <p:nvPr/>
              </p:nvSpPr>
              <p:spPr>
                <a:xfrm>
                  <a:off x="3391966" y="5197497"/>
                  <a:ext cx="648000" cy="276999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_tradnl" sz="1200" b="1" dirty="0" smtClean="0">
                      <a:latin typeface="Arial" pitchFamily="34" charset="0"/>
                      <a:cs typeface="Arial" pitchFamily="34" charset="0"/>
                    </a:rPr>
                    <a:t>Y12</a:t>
                  </a:r>
                  <a:endParaRPr lang="pl-PL" sz="1200" b="1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0" name="35 Grupo"/>
              <p:cNvGrpSpPr/>
              <p:nvPr/>
            </p:nvGrpSpPr>
            <p:grpSpPr>
              <a:xfrm>
                <a:off x="7424462" y="1700840"/>
                <a:ext cx="648000" cy="540000"/>
                <a:chOff x="2737264" y="3139544"/>
                <a:chExt cx="648000" cy="540000"/>
              </a:xfrm>
              <a:noFill/>
            </p:grpSpPr>
            <p:sp>
              <p:nvSpPr>
                <p:cNvPr id="130" name="129 Elipse"/>
                <p:cNvSpPr>
                  <a:spLocks noChangeAspect="1"/>
                </p:cNvSpPr>
                <p:nvPr/>
              </p:nvSpPr>
              <p:spPr>
                <a:xfrm>
                  <a:off x="2779391" y="3139544"/>
                  <a:ext cx="540000" cy="54000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1" name="130 CuadroTexto"/>
                <p:cNvSpPr txBox="1"/>
                <p:nvPr/>
              </p:nvSpPr>
              <p:spPr>
                <a:xfrm>
                  <a:off x="2737264" y="3187559"/>
                  <a:ext cx="648000" cy="461665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_tradnl" sz="1200" b="1" dirty="0" smtClean="0">
                      <a:latin typeface="Arial" pitchFamily="34" charset="0"/>
                      <a:cs typeface="Arial" pitchFamily="34" charset="0"/>
                    </a:rPr>
                    <a:t>YPS</a:t>
                  </a:r>
                </a:p>
                <a:p>
                  <a:pPr algn="ctr"/>
                  <a:r>
                    <a:rPr lang="es-ES_tradnl" sz="1200" b="1" dirty="0" smtClean="0">
                      <a:latin typeface="Arial" pitchFamily="34" charset="0"/>
                      <a:cs typeface="Arial" pitchFamily="34" charset="0"/>
                    </a:rPr>
                    <a:t>128</a:t>
                  </a:r>
                  <a:endParaRPr lang="pl-PL" sz="1200" b="1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cxnSp>
            <p:nvCxnSpPr>
              <p:cNvPr id="132" name="131 Conector recto"/>
              <p:cNvCxnSpPr/>
              <p:nvPr/>
            </p:nvCxnSpPr>
            <p:spPr>
              <a:xfrm rot="5400000">
                <a:off x="6461996" y="2629534"/>
                <a:ext cx="720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" name="132 CuadroTexto"/>
              <p:cNvSpPr txBox="1"/>
              <p:nvPr/>
            </p:nvSpPr>
            <p:spPr>
              <a:xfrm>
                <a:off x="6599767" y="2387924"/>
                <a:ext cx="27189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_tradnl" sz="1400" dirty="0" smtClean="0">
                    <a:latin typeface="Arial" pitchFamily="34" charset="0"/>
                    <a:cs typeface="Arial" pitchFamily="34" charset="0"/>
                  </a:rPr>
                  <a:t>2</a:t>
                </a:r>
                <a:endParaRPr lang="es-ES_tradnl" sz="14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34" name="133 Conector recto"/>
              <p:cNvCxnSpPr/>
              <p:nvPr/>
            </p:nvCxnSpPr>
            <p:spPr>
              <a:xfrm rot="10800000">
                <a:off x="7096816" y="1972991"/>
                <a:ext cx="360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5" name="134 CuadroTexto"/>
              <p:cNvSpPr txBox="1"/>
              <p:nvPr/>
            </p:nvSpPr>
            <p:spPr>
              <a:xfrm>
                <a:off x="7112650" y="1700840"/>
                <a:ext cx="27189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_tradnl" sz="14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s-ES_tradnl" sz="14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37" name="136 CuadroTexto"/>
            <p:cNvSpPr txBox="1"/>
            <p:nvPr/>
          </p:nvSpPr>
          <p:spPr>
            <a:xfrm>
              <a:off x="687052" y="3287630"/>
              <a:ext cx="928694" cy="40011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s-ES_tradnl" sz="2000" b="1" i="1" dirty="0" smtClean="0">
                  <a:latin typeface="Arial" pitchFamily="34" charset="0"/>
                  <a:cs typeface="Arial" pitchFamily="34" charset="0"/>
                </a:rPr>
                <a:t>EGT2</a:t>
              </a:r>
              <a:endParaRPr lang="es-ES_tradnl" sz="2000" b="1" i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1" name="60 CuadroTexto"/>
          <p:cNvSpPr txBox="1"/>
          <p:nvPr/>
        </p:nvSpPr>
        <p:spPr>
          <a:xfrm>
            <a:off x="214282" y="275278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i="1" dirty="0" smtClean="0">
                <a:latin typeface="Arial" pitchFamily="34" charset="0"/>
                <a:cs typeface="Arial" pitchFamily="34" charset="0"/>
              </a:rPr>
              <a:t>S. </a:t>
            </a:r>
            <a:r>
              <a:rPr lang="es-ES_tradnl" b="1" i="1" dirty="0" err="1" smtClean="0">
                <a:latin typeface="Arial" pitchFamily="34" charset="0"/>
                <a:cs typeface="Arial" pitchFamily="34" charset="0"/>
              </a:rPr>
              <a:t>cerevisiae</a:t>
            </a:r>
            <a:r>
              <a:rPr lang="es-ES_tradnl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b="1" dirty="0" err="1" smtClean="0">
                <a:latin typeface="Arial" pitchFamily="34" charset="0"/>
                <a:cs typeface="Arial" pitchFamily="34" charset="0"/>
              </a:rPr>
              <a:t>alleles</a:t>
            </a:r>
            <a:endParaRPr lang="es-ES_tradnl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99 Grupo"/>
          <p:cNvGrpSpPr/>
          <p:nvPr/>
        </p:nvGrpSpPr>
        <p:grpSpPr>
          <a:xfrm>
            <a:off x="758490" y="1643050"/>
            <a:ext cx="7742600" cy="3533034"/>
            <a:chOff x="758490" y="1643050"/>
            <a:chExt cx="7742600" cy="3533034"/>
          </a:xfrm>
        </p:grpSpPr>
        <p:sp>
          <p:nvSpPr>
            <p:cNvPr id="147" name="146 CuadroTexto"/>
            <p:cNvSpPr txBox="1"/>
            <p:nvPr/>
          </p:nvSpPr>
          <p:spPr>
            <a:xfrm>
              <a:off x="828690" y="1643050"/>
              <a:ext cx="9572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000" b="1" i="1" dirty="0" smtClean="0">
                  <a:latin typeface="Arial" pitchFamily="34" charset="0"/>
                  <a:cs typeface="Arial" pitchFamily="34" charset="0"/>
                </a:rPr>
                <a:t>GAL4</a:t>
              </a:r>
              <a:endParaRPr lang="es-ES_tradnl" sz="2000" b="1" i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" name="65 Grupo"/>
            <p:cNvGrpSpPr/>
            <p:nvPr/>
          </p:nvGrpSpPr>
          <p:grpSpPr>
            <a:xfrm>
              <a:off x="5779501" y="1714488"/>
              <a:ext cx="1531448" cy="1569660"/>
              <a:chOff x="5783348" y="761310"/>
              <a:chExt cx="1531448" cy="1569660"/>
            </a:xfrm>
          </p:grpSpPr>
          <p:sp>
            <p:nvSpPr>
              <p:cNvPr id="148" name="147 Elipse"/>
              <p:cNvSpPr>
                <a:spLocks noChangeAspect="1"/>
              </p:cNvSpPr>
              <p:nvPr/>
            </p:nvSpPr>
            <p:spPr>
              <a:xfrm>
                <a:off x="5783348" y="769784"/>
                <a:ext cx="1512000" cy="1512000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" name="148 CuadroTexto"/>
              <p:cNvSpPr txBox="1"/>
              <p:nvPr/>
            </p:nvSpPr>
            <p:spPr>
              <a:xfrm>
                <a:off x="5800743" y="761310"/>
                <a:ext cx="1514053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W27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W46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SPG14-91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SPG16-91</a:t>
                </a:r>
              </a:p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126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172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319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441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CECT1990 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PB7, CID1</a:t>
                </a:r>
                <a:endParaRPr lang="es-ES_tradnl" sz="1200" b="1" i="1" dirty="0" smtClean="0"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es-ES_tradnl" sz="12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EC1118, L1528</a:t>
                </a:r>
              </a:p>
              <a:p>
                <a:pPr algn="ctr"/>
                <a:r>
                  <a:rPr lang="es-ES_tradnl" sz="12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RM11</a:t>
                </a:r>
              </a:p>
            </p:txBody>
          </p:sp>
        </p:grpSp>
        <p:cxnSp>
          <p:nvCxnSpPr>
            <p:cNvPr id="155" name="154 Conector recto"/>
            <p:cNvCxnSpPr/>
            <p:nvPr/>
          </p:nvCxnSpPr>
          <p:spPr>
            <a:xfrm rot="12960000">
              <a:off x="6844368" y="3665436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118 Grupo"/>
            <p:cNvGrpSpPr/>
            <p:nvPr/>
          </p:nvGrpSpPr>
          <p:grpSpPr>
            <a:xfrm>
              <a:off x="4126319" y="2865970"/>
              <a:ext cx="1514053" cy="1404000"/>
              <a:chOff x="2554269" y="4930535"/>
              <a:chExt cx="1514053" cy="1404000"/>
            </a:xfrm>
          </p:grpSpPr>
          <p:sp>
            <p:nvSpPr>
              <p:cNvPr id="160" name="159 Elipse"/>
              <p:cNvSpPr>
                <a:spLocks noChangeAspect="1"/>
              </p:cNvSpPr>
              <p:nvPr/>
            </p:nvSpPr>
            <p:spPr>
              <a:xfrm>
                <a:off x="2612266" y="4930535"/>
                <a:ext cx="1404000" cy="14040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" name="160 CuadroTexto"/>
              <p:cNvSpPr txBox="1"/>
              <p:nvPr/>
            </p:nvSpPr>
            <p:spPr>
              <a:xfrm>
                <a:off x="2554269" y="4936931"/>
                <a:ext cx="1514053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HA1835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HA1837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HA1841 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HA1842 VIN7,SOY3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IF6, 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AMH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CBS2834</a:t>
                </a:r>
                <a:endParaRPr lang="es-ES_tradnl" sz="12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59" name="158 CuadroTexto"/>
            <p:cNvSpPr txBox="1"/>
            <p:nvPr/>
          </p:nvSpPr>
          <p:spPr>
            <a:xfrm>
              <a:off x="6929454" y="3182216"/>
              <a:ext cx="216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7" name="66 Conector recto"/>
            <p:cNvCxnSpPr/>
            <p:nvPr/>
          </p:nvCxnSpPr>
          <p:spPr>
            <a:xfrm rot="10800000">
              <a:off x="6498016" y="3580351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67 Conector recto"/>
            <p:cNvCxnSpPr/>
            <p:nvPr/>
          </p:nvCxnSpPr>
          <p:spPr>
            <a:xfrm rot="4320000">
              <a:off x="6636040" y="3392710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68 Conector recto"/>
            <p:cNvCxnSpPr/>
            <p:nvPr/>
          </p:nvCxnSpPr>
          <p:spPr>
            <a:xfrm rot="17280000">
              <a:off x="6637072" y="3743892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72 Grupo"/>
            <p:cNvGrpSpPr/>
            <p:nvPr/>
          </p:nvGrpSpPr>
          <p:grpSpPr>
            <a:xfrm>
              <a:off x="7051430" y="2930156"/>
              <a:ext cx="721632" cy="540000"/>
              <a:chOff x="6017606" y="2248246"/>
              <a:chExt cx="721632" cy="540000"/>
            </a:xfrm>
          </p:grpSpPr>
          <p:sp>
            <p:nvSpPr>
              <p:cNvPr id="70" name="69 Elipse"/>
              <p:cNvSpPr>
                <a:spLocks noChangeAspect="1"/>
              </p:cNvSpPr>
              <p:nvPr/>
            </p:nvSpPr>
            <p:spPr>
              <a:xfrm>
                <a:off x="6100677" y="2248246"/>
                <a:ext cx="540000" cy="540000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" name="70 CuadroTexto"/>
              <p:cNvSpPr txBox="1"/>
              <p:nvPr/>
            </p:nvSpPr>
            <p:spPr>
              <a:xfrm>
                <a:off x="6017606" y="2269146"/>
                <a:ext cx="72163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CECT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11011A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72" name="71 Conector recto"/>
            <p:cNvCxnSpPr/>
            <p:nvPr/>
          </p:nvCxnSpPr>
          <p:spPr>
            <a:xfrm rot="5400000">
              <a:off x="6035074" y="4032454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76 Conector recto"/>
            <p:cNvCxnSpPr/>
            <p:nvPr/>
          </p:nvCxnSpPr>
          <p:spPr>
            <a:xfrm rot="8640000">
              <a:off x="6848638" y="3471838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77 Conector recto"/>
            <p:cNvCxnSpPr/>
            <p:nvPr/>
          </p:nvCxnSpPr>
          <p:spPr>
            <a:xfrm rot="8640000">
              <a:off x="7592612" y="2917180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78 Grupo"/>
            <p:cNvGrpSpPr/>
            <p:nvPr/>
          </p:nvGrpSpPr>
          <p:grpSpPr>
            <a:xfrm>
              <a:off x="7779458" y="2382750"/>
              <a:ext cx="721632" cy="540000"/>
              <a:chOff x="6017606" y="2248246"/>
              <a:chExt cx="721632" cy="540000"/>
            </a:xfrm>
          </p:grpSpPr>
          <p:sp>
            <p:nvSpPr>
              <p:cNvPr id="80" name="79 Elipse"/>
              <p:cNvSpPr>
                <a:spLocks noChangeAspect="1"/>
              </p:cNvSpPr>
              <p:nvPr/>
            </p:nvSpPr>
            <p:spPr>
              <a:xfrm>
                <a:off x="6100677" y="2248246"/>
                <a:ext cx="540000" cy="540000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" name="80 CuadroTexto"/>
              <p:cNvSpPr txBox="1"/>
              <p:nvPr/>
            </p:nvSpPr>
            <p:spPr>
              <a:xfrm>
                <a:off x="6017606" y="2269146"/>
                <a:ext cx="72163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CECT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11011B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6" name="81 Grupo"/>
            <p:cNvGrpSpPr/>
            <p:nvPr/>
          </p:nvGrpSpPr>
          <p:grpSpPr>
            <a:xfrm>
              <a:off x="7041836" y="3685480"/>
              <a:ext cx="721632" cy="540000"/>
              <a:chOff x="6017606" y="2248246"/>
              <a:chExt cx="721632" cy="540000"/>
            </a:xfrm>
          </p:grpSpPr>
          <p:sp>
            <p:nvSpPr>
              <p:cNvPr id="83" name="82 Elipse"/>
              <p:cNvSpPr>
                <a:spLocks noChangeAspect="1"/>
              </p:cNvSpPr>
              <p:nvPr/>
            </p:nvSpPr>
            <p:spPr>
              <a:xfrm>
                <a:off x="6100677" y="2248246"/>
                <a:ext cx="540000" cy="540000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" name="83 CuadroTexto"/>
              <p:cNvSpPr txBox="1"/>
              <p:nvPr/>
            </p:nvSpPr>
            <p:spPr>
              <a:xfrm>
                <a:off x="6017606" y="2269146"/>
                <a:ext cx="72163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CECT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11004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" name="84 Grupo"/>
            <p:cNvGrpSpPr/>
            <p:nvPr/>
          </p:nvGrpSpPr>
          <p:grpSpPr>
            <a:xfrm>
              <a:off x="6344302" y="3897606"/>
              <a:ext cx="721632" cy="540000"/>
              <a:chOff x="6017606" y="2248246"/>
              <a:chExt cx="721632" cy="540000"/>
            </a:xfrm>
          </p:grpSpPr>
          <p:sp>
            <p:nvSpPr>
              <p:cNvPr id="86" name="85 Elipse"/>
              <p:cNvSpPr>
                <a:spLocks noChangeAspect="1"/>
              </p:cNvSpPr>
              <p:nvPr/>
            </p:nvSpPr>
            <p:spPr>
              <a:xfrm>
                <a:off x="6100677" y="2248246"/>
                <a:ext cx="540000" cy="540000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7" name="86 CuadroTexto"/>
              <p:cNvSpPr txBox="1"/>
              <p:nvPr/>
            </p:nvSpPr>
            <p:spPr>
              <a:xfrm>
                <a:off x="6017606" y="2269146"/>
                <a:ext cx="72163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CECT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11003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8" name="87 Grupo"/>
            <p:cNvGrpSpPr/>
            <p:nvPr/>
          </p:nvGrpSpPr>
          <p:grpSpPr>
            <a:xfrm>
              <a:off x="5857884" y="3325092"/>
              <a:ext cx="721632" cy="540000"/>
              <a:chOff x="6017606" y="2248246"/>
              <a:chExt cx="721632" cy="540000"/>
            </a:xfrm>
          </p:grpSpPr>
          <p:sp>
            <p:nvSpPr>
              <p:cNvPr id="89" name="88 Elipse"/>
              <p:cNvSpPr>
                <a:spLocks noChangeAspect="1"/>
              </p:cNvSpPr>
              <p:nvPr/>
            </p:nvSpPr>
            <p:spPr>
              <a:xfrm>
                <a:off x="6100677" y="2248246"/>
                <a:ext cx="540000" cy="5400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" name="89 CuadroTexto"/>
              <p:cNvSpPr txBox="1"/>
              <p:nvPr/>
            </p:nvSpPr>
            <p:spPr>
              <a:xfrm>
                <a:off x="6017606" y="2378330"/>
                <a:ext cx="72163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MR25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91" name="90 Conector recto"/>
            <p:cNvCxnSpPr/>
            <p:nvPr/>
          </p:nvCxnSpPr>
          <p:spPr>
            <a:xfrm rot="10800000">
              <a:off x="5585780" y="3580351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99 Grupo"/>
            <p:cNvGrpSpPr/>
            <p:nvPr/>
          </p:nvGrpSpPr>
          <p:grpSpPr>
            <a:xfrm>
              <a:off x="5896968" y="4213852"/>
              <a:ext cx="648000" cy="540000"/>
              <a:chOff x="7432704" y="2223231"/>
              <a:chExt cx="648000" cy="540000"/>
            </a:xfrm>
          </p:grpSpPr>
          <p:sp>
            <p:nvSpPr>
              <p:cNvPr id="94" name="93 Elipse"/>
              <p:cNvSpPr>
                <a:spLocks noChangeAspect="1"/>
              </p:cNvSpPr>
              <p:nvPr/>
            </p:nvSpPr>
            <p:spPr>
              <a:xfrm>
                <a:off x="7474831" y="2223231"/>
                <a:ext cx="540000" cy="540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" name="94 CuadroTexto"/>
              <p:cNvSpPr txBox="1"/>
              <p:nvPr/>
            </p:nvSpPr>
            <p:spPr>
              <a:xfrm>
                <a:off x="7432704" y="2271246"/>
                <a:ext cx="64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DBVP6044</a:t>
                </a:r>
                <a:endParaRPr lang="pl-PL" sz="12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42" name="141 Rectángulo"/>
            <p:cNvSpPr/>
            <p:nvPr/>
          </p:nvSpPr>
          <p:spPr>
            <a:xfrm>
              <a:off x="6915806" y="3410178"/>
              <a:ext cx="50206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(51)</a:t>
              </a:r>
              <a:endParaRPr lang="es-ES_tradnl" sz="1400" dirty="0"/>
            </a:p>
          </p:txBody>
        </p:sp>
        <p:sp>
          <p:nvSpPr>
            <p:cNvPr id="143" name="142 CuadroTexto"/>
            <p:cNvSpPr txBox="1"/>
            <p:nvPr/>
          </p:nvSpPr>
          <p:spPr>
            <a:xfrm>
              <a:off x="6784892" y="3182216"/>
              <a:ext cx="216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" name="143 CuadroTexto"/>
            <p:cNvSpPr txBox="1"/>
            <p:nvPr/>
          </p:nvSpPr>
          <p:spPr>
            <a:xfrm>
              <a:off x="6769732" y="3643411"/>
              <a:ext cx="216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5" name="144 CuadroTexto"/>
            <p:cNvSpPr txBox="1"/>
            <p:nvPr/>
          </p:nvSpPr>
          <p:spPr>
            <a:xfrm>
              <a:off x="6922132" y="3638140"/>
              <a:ext cx="216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6" name="145 CuadroTexto"/>
            <p:cNvSpPr txBox="1"/>
            <p:nvPr/>
          </p:nvSpPr>
          <p:spPr>
            <a:xfrm>
              <a:off x="7611654" y="2646477"/>
              <a:ext cx="216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155 CuadroTexto"/>
            <p:cNvSpPr txBox="1"/>
            <p:nvPr/>
          </p:nvSpPr>
          <p:spPr>
            <a:xfrm>
              <a:off x="6279816" y="3325092"/>
              <a:ext cx="6632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</a:p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 (30)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7" name="156 CuadroTexto"/>
            <p:cNvSpPr txBox="1"/>
            <p:nvPr/>
          </p:nvSpPr>
          <p:spPr>
            <a:xfrm>
              <a:off x="5432454" y="3325092"/>
              <a:ext cx="6632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</a:p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 (43)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" name="163 CuadroTexto"/>
            <p:cNvSpPr txBox="1"/>
            <p:nvPr/>
          </p:nvSpPr>
          <p:spPr>
            <a:xfrm>
              <a:off x="6017606" y="3885021"/>
              <a:ext cx="216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0" name="109 Grupo"/>
            <p:cNvGrpSpPr/>
            <p:nvPr/>
          </p:nvGrpSpPr>
          <p:grpSpPr>
            <a:xfrm>
              <a:off x="2479398" y="3925964"/>
              <a:ext cx="1898197" cy="1115828"/>
              <a:chOff x="2690514" y="2516026"/>
              <a:chExt cx="1898197" cy="1115828"/>
            </a:xfrm>
          </p:grpSpPr>
          <p:grpSp>
            <p:nvGrpSpPr>
              <p:cNvPr id="11" name="117 Grupo"/>
              <p:cNvGrpSpPr/>
              <p:nvPr/>
            </p:nvGrpSpPr>
            <p:grpSpPr>
              <a:xfrm>
                <a:off x="2690514" y="3091854"/>
                <a:ext cx="648000" cy="540000"/>
                <a:chOff x="8257620" y="2064426"/>
                <a:chExt cx="648000" cy="540000"/>
              </a:xfrm>
            </p:grpSpPr>
            <p:sp>
              <p:nvSpPr>
                <p:cNvPr id="98" name="97 Elipse"/>
                <p:cNvSpPr>
                  <a:spLocks noChangeAspect="1"/>
                </p:cNvSpPr>
                <p:nvPr/>
              </p:nvSpPr>
              <p:spPr>
                <a:xfrm>
                  <a:off x="8299747" y="2064426"/>
                  <a:ext cx="540000" cy="54000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9" name="98 CuadroTexto"/>
                <p:cNvSpPr txBox="1"/>
                <p:nvPr/>
              </p:nvSpPr>
              <p:spPr>
                <a:xfrm>
                  <a:off x="8257620" y="2112441"/>
                  <a:ext cx="6480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_tradnl" sz="1200" b="1" dirty="0" smtClean="0">
                      <a:latin typeface="Arial" pitchFamily="34" charset="0"/>
                      <a:cs typeface="Arial" pitchFamily="34" charset="0"/>
                    </a:rPr>
                    <a:t>YPS</a:t>
                  </a:r>
                </a:p>
                <a:p>
                  <a:pPr algn="ctr"/>
                  <a:r>
                    <a:rPr lang="es-ES_tradnl" sz="1200" b="1" dirty="0" smtClean="0">
                      <a:latin typeface="Arial" pitchFamily="34" charset="0"/>
                      <a:cs typeface="Arial" pitchFamily="34" charset="0"/>
                    </a:rPr>
                    <a:t>128</a:t>
                  </a:r>
                  <a:endParaRPr lang="pl-PL" sz="1200" b="1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cxnSp>
            <p:nvCxnSpPr>
              <p:cNvPr id="102" name="101 Conector recto"/>
              <p:cNvCxnSpPr/>
              <p:nvPr/>
            </p:nvCxnSpPr>
            <p:spPr>
              <a:xfrm rot="19800000">
                <a:off x="3148711" y="2851487"/>
                <a:ext cx="1440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7" name="166 CuadroTexto"/>
              <p:cNvSpPr txBox="1"/>
              <p:nvPr/>
            </p:nvSpPr>
            <p:spPr>
              <a:xfrm>
                <a:off x="3830324" y="2516026"/>
                <a:ext cx="216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400" dirty="0" smtClean="0">
                    <a:latin typeface="Arial" pitchFamily="34" charset="0"/>
                    <a:cs typeface="Arial" pitchFamily="34" charset="0"/>
                  </a:rPr>
                  <a:t>4</a:t>
                </a:r>
                <a:endParaRPr lang="es-ES_tradnl" sz="14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2" name="110 Grupo"/>
            <p:cNvGrpSpPr/>
            <p:nvPr/>
          </p:nvGrpSpPr>
          <p:grpSpPr>
            <a:xfrm>
              <a:off x="758490" y="2445811"/>
              <a:ext cx="3593476" cy="909775"/>
              <a:chOff x="1010550" y="1131409"/>
              <a:chExt cx="3593476" cy="909775"/>
            </a:xfrm>
          </p:grpSpPr>
          <p:cxnSp>
            <p:nvCxnSpPr>
              <p:cNvPr id="154" name="153 Conector recto"/>
              <p:cNvCxnSpPr/>
              <p:nvPr/>
            </p:nvCxnSpPr>
            <p:spPr>
              <a:xfrm rot="1800000">
                <a:off x="3884026" y="1721118"/>
                <a:ext cx="720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" name="131 Grupo"/>
              <p:cNvGrpSpPr/>
              <p:nvPr/>
            </p:nvGrpSpPr>
            <p:grpSpPr>
              <a:xfrm>
                <a:off x="3371202" y="1142984"/>
                <a:ext cx="648000" cy="540000"/>
                <a:chOff x="6800226" y="2857496"/>
                <a:chExt cx="648000" cy="540000"/>
              </a:xfrm>
            </p:grpSpPr>
            <p:sp>
              <p:nvSpPr>
                <p:cNvPr id="92" name="91 Elipse"/>
                <p:cNvSpPr>
                  <a:spLocks noChangeAspect="1"/>
                </p:cNvSpPr>
                <p:nvPr/>
              </p:nvSpPr>
              <p:spPr>
                <a:xfrm>
                  <a:off x="6842353" y="2857496"/>
                  <a:ext cx="540000" cy="54000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3" name="92 CuadroTexto"/>
                <p:cNvSpPr txBox="1"/>
                <p:nvPr/>
              </p:nvSpPr>
              <p:spPr>
                <a:xfrm>
                  <a:off x="6800226" y="2893636"/>
                  <a:ext cx="6480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_tradnl" sz="1200" b="1" dirty="0" smtClean="0">
                      <a:latin typeface="Arial" pitchFamily="34" charset="0"/>
                      <a:cs typeface="Arial" pitchFamily="34" charset="0"/>
                    </a:rPr>
                    <a:t>UWOPS03</a:t>
                  </a:r>
                  <a:endParaRPr lang="pl-PL" sz="1200" b="1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4" name="133 Grupo"/>
              <p:cNvGrpSpPr/>
              <p:nvPr/>
            </p:nvGrpSpPr>
            <p:grpSpPr>
              <a:xfrm>
                <a:off x="1010550" y="1139786"/>
                <a:ext cx="648000" cy="540000"/>
                <a:chOff x="7456816" y="3500438"/>
                <a:chExt cx="648000" cy="540000"/>
              </a:xfrm>
            </p:grpSpPr>
            <p:sp>
              <p:nvSpPr>
                <p:cNvPr id="96" name="95 Elipse"/>
                <p:cNvSpPr>
                  <a:spLocks noChangeAspect="1"/>
                </p:cNvSpPr>
                <p:nvPr/>
              </p:nvSpPr>
              <p:spPr>
                <a:xfrm>
                  <a:off x="7514606" y="3500438"/>
                  <a:ext cx="540000" cy="54000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7" name="96 CuadroTexto"/>
                <p:cNvSpPr txBox="1"/>
                <p:nvPr/>
              </p:nvSpPr>
              <p:spPr>
                <a:xfrm>
                  <a:off x="7456816" y="3630676"/>
                  <a:ext cx="6480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_tradnl" sz="1200" b="1" dirty="0" smtClean="0">
                      <a:latin typeface="Arial" pitchFamily="34" charset="0"/>
                      <a:cs typeface="Arial" pitchFamily="34" charset="0"/>
                    </a:rPr>
                    <a:t>Y12</a:t>
                  </a:r>
                  <a:endParaRPr lang="pl-PL" sz="1200" b="1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cxnSp>
            <p:nvCxnSpPr>
              <p:cNvPr id="133" name="132 Conector recto"/>
              <p:cNvCxnSpPr/>
              <p:nvPr/>
            </p:nvCxnSpPr>
            <p:spPr>
              <a:xfrm>
                <a:off x="1615746" y="1411890"/>
                <a:ext cx="1800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5" name="164 Rectángulo"/>
              <p:cNvSpPr/>
              <p:nvPr/>
            </p:nvSpPr>
            <p:spPr>
              <a:xfrm>
                <a:off x="3913415" y="1733407"/>
                <a:ext cx="50206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ES_tradnl" sz="1400" dirty="0" smtClean="0">
                    <a:latin typeface="Arial" pitchFamily="34" charset="0"/>
                    <a:cs typeface="Arial" pitchFamily="34" charset="0"/>
                  </a:rPr>
                  <a:t>(63)</a:t>
                </a:r>
                <a:endParaRPr lang="es-ES_tradnl" sz="1400" dirty="0"/>
              </a:p>
            </p:txBody>
          </p:sp>
          <p:sp>
            <p:nvSpPr>
              <p:cNvPr id="166" name="165 CuadroTexto"/>
              <p:cNvSpPr txBox="1"/>
              <p:nvPr/>
            </p:nvSpPr>
            <p:spPr>
              <a:xfrm>
                <a:off x="4165784" y="1425538"/>
                <a:ext cx="216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400" dirty="0" smtClean="0">
                    <a:latin typeface="Arial" pitchFamily="34" charset="0"/>
                    <a:cs typeface="Arial" pitchFamily="34" charset="0"/>
                  </a:rPr>
                  <a:t>2</a:t>
                </a:r>
                <a:endParaRPr lang="es-ES_tradnl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" name="167 CuadroTexto"/>
              <p:cNvSpPr txBox="1"/>
              <p:nvPr/>
            </p:nvSpPr>
            <p:spPr>
              <a:xfrm>
                <a:off x="2415212" y="1131409"/>
                <a:ext cx="216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400" dirty="0" smtClean="0">
                    <a:latin typeface="Arial" pitchFamily="34" charset="0"/>
                    <a:cs typeface="Arial" pitchFamily="34" charset="0"/>
                  </a:rPr>
                  <a:t>5</a:t>
                </a:r>
                <a:endParaRPr lang="es-ES_tradnl" sz="14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5" name="108 Grupo"/>
            <p:cNvGrpSpPr/>
            <p:nvPr/>
          </p:nvGrpSpPr>
          <p:grpSpPr>
            <a:xfrm>
              <a:off x="4534254" y="4267822"/>
              <a:ext cx="721632" cy="908262"/>
              <a:chOff x="4731722" y="2871532"/>
              <a:chExt cx="721632" cy="908262"/>
            </a:xfrm>
          </p:grpSpPr>
          <p:cxnSp>
            <p:nvCxnSpPr>
              <p:cNvPr id="101" name="100 Conector recto"/>
              <p:cNvCxnSpPr/>
              <p:nvPr/>
            </p:nvCxnSpPr>
            <p:spPr>
              <a:xfrm rot="5400000">
                <a:off x="4905714" y="3051532"/>
                <a:ext cx="360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" name="114 Grupo"/>
              <p:cNvGrpSpPr/>
              <p:nvPr/>
            </p:nvGrpSpPr>
            <p:grpSpPr>
              <a:xfrm>
                <a:off x="4731722" y="3239794"/>
                <a:ext cx="721632" cy="540000"/>
                <a:chOff x="6017606" y="2248246"/>
                <a:chExt cx="721632" cy="540000"/>
              </a:xfrm>
            </p:grpSpPr>
            <p:sp>
              <p:nvSpPr>
                <p:cNvPr id="116" name="115 Elipse"/>
                <p:cNvSpPr>
                  <a:spLocks noChangeAspect="1"/>
                </p:cNvSpPr>
                <p:nvPr/>
              </p:nvSpPr>
              <p:spPr>
                <a:xfrm>
                  <a:off x="6100677" y="2248246"/>
                  <a:ext cx="540000" cy="540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17" name="116 CuadroTexto"/>
                <p:cNvSpPr txBox="1"/>
                <p:nvPr/>
              </p:nvSpPr>
              <p:spPr>
                <a:xfrm>
                  <a:off x="6017606" y="2269146"/>
                  <a:ext cx="72163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CECT</a:t>
                  </a:r>
                </a:p>
                <a:p>
                  <a:pPr algn="ctr"/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11002</a:t>
                  </a:r>
                  <a:endParaRPr lang="pl-PL" sz="1200" b="1" i="1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77" name="176 CuadroTexto"/>
              <p:cNvSpPr txBox="1"/>
              <p:nvPr/>
            </p:nvSpPr>
            <p:spPr>
              <a:xfrm>
                <a:off x="4824060" y="2884792"/>
                <a:ext cx="27189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_tradnl" sz="14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s-ES_tradnl" sz="14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7" name="107 Grupo"/>
            <p:cNvGrpSpPr/>
            <p:nvPr/>
          </p:nvGrpSpPr>
          <p:grpSpPr>
            <a:xfrm>
              <a:off x="4541506" y="1957320"/>
              <a:ext cx="721632" cy="915046"/>
              <a:chOff x="4731722" y="428604"/>
              <a:chExt cx="721632" cy="915046"/>
            </a:xfrm>
          </p:grpSpPr>
          <p:cxnSp>
            <p:nvCxnSpPr>
              <p:cNvPr id="103" name="102 Conector recto"/>
              <p:cNvCxnSpPr/>
              <p:nvPr/>
            </p:nvCxnSpPr>
            <p:spPr>
              <a:xfrm rot="5400000">
                <a:off x="4908912" y="1163650"/>
                <a:ext cx="360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" name="103 Grupo"/>
              <p:cNvGrpSpPr/>
              <p:nvPr/>
            </p:nvGrpSpPr>
            <p:grpSpPr>
              <a:xfrm>
                <a:off x="4731722" y="428604"/>
                <a:ext cx="721632" cy="540000"/>
                <a:chOff x="6017606" y="2248246"/>
                <a:chExt cx="721632" cy="540000"/>
              </a:xfrm>
            </p:grpSpPr>
            <p:sp>
              <p:nvSpPr>
                <p:cNvPr id="105" name="104 Elipse"/>
                <p:cNvSpPr>
                  <a:spLocks noChangeAspect="1"/>
                </p:cNvSpPr>
                <p:nvPr/>
              </p:nvSpPr>
              <p:spPr>
                <a:xfrm>
                  <a:off x="6100677" y="2248246"/>
                  <a:ext cx="540000" cy="540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7" name="106 CuadroTexto"/>
                <p:cNvSpPr txBox="1"/>
                <p:nvPr/>
              </p:nvSpPr>
              <p:spPr>
                <a:xfrm>
                  <a:off x="6017606" y="2269146"/>
                  <a:ext cx="72163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CECT</a:t>
                  </a:r>
                </a:p>
                <a:p>
                  <a:pPr algn="ctr"/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1388</a:t>
                  </a:r>
                  <a:endParaRPr lang="pl-PL" sz="1200" b="1" i="1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78" name="177 CuadroTexto"/>
              <p:cNvSpPr txBox="1"/>
              <p:nvPr/>
            </p:nvSpPr>
            <p:spPr>
              <a:xfrm>
                <a:off x="4857752" y="1013756"/>
                <a:ext cx="27189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_tradnl" sz="14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s-ES_tradnl" sz="14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06" name="105 CuadroTexto"/>
          <p:cNvSpPr txBox="1"/>
          <p:nvPr/>
        </p:nvSpPr>
        <p:spPr>
          <a:xfrm>
            <a:off x="214282" y="275278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i="1" dirty="0" smtClean="0">
                <a:latin typeface="Arial" pitchFamily="34" charset="0"/>
                <a:cs typeface="Arial" pitchFamily="34" charset="0"/>
              </a:rPr>
              <a:t>S. </a:t>
            </a:r>
            <a:r>
              <a:rPr lang="es-ES_tradnl" b="1" i="1" dirty="0" err="1" smtClean="0">
                <a:latin typeface="Arial" pitchFamily="34" charset="0"/>
                <a:cs typeface="Arial" pitchFamily="34" charset="0"/>
              </a:rPr>
              <a:t>cerevisiae</a:t>
            </a:r>
            <a:r>
              <a:rPr lang="es-ES_tradnl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b="1" dirty="0" err="1" smtClean="0">
                <a:latin typeface="Arial" pitchFamily="34" charset="0"/>
                <a:cs typeface="Arial" pitchFamily="34" charset="0"/>
              </a:rPr>
              <a:t>alleles</a:t>
            </a:r>
            <a:endParaRPr lang="es-ES_tradnl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105 CuadroTexto"/>
          <p:cNvSpPr txBox="1"/>
          <p:nvPr/>
        </p:nvSpPr>
        <p:spPr>
          <a:xfrm>
            <a:off x="214282" y="275278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i="1" dirty="0" smtClean="0">
                <a:latin typeface="Arial" pitchFamily="34" charset="0"/>
                <a:cs typeface="Arial" pitchFamily="34" charset="0"/>
              </a:rPr>
              <a:t>S. </a:t>
            </a:r>
            <a:r>
              <a:rPr lang="es-ES_tradnl" b="1" i="1" dirty="0" err="1" smtClean="0">
                <a:latin typeface="Arial" pitchFamily="34" charset="0"/>
                <a:cs typeface="Arial" pitchFamily="34" charset="0"/>
              </a:rPr>
              <a:t>cerevisiae</a:t>
            </a:r>
            <a:r>
              <a:rPr lang="es-ES_tradnl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b="1" dirty="0" err="1" smtClean="0">
                <a:latin typeface="Arial" pitchFamily="34" charset="0"/>
                <a:cs typeface="Arial" pitchFamily="34" charset="0"/>
              </a:rPr>
              <a:t>alleles</a:t>
            </a:r>
            <a:endParaRPr lang="es-ES_tradnl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2" name="121 Grupo"/>
          <p:cNvGrpSpPr/>
          <p:nvPr/>
        </p:nvGrpSpPr>
        <p:grpSpPr>
          <a:xfrm>
            <a:off x="1714480" y="1650696"/>
            <a:ext cx="5677501" cy="4193548"/>
            <a:chOff x="1714480" y="1650696"/>
            <a:chExt cx="5677501" cy="4193548"/>
          </a:xfrm>
        </p:grpSpPr>
        <p:grpSp>
          <p:nvGrpSpPr>
            <p:cNvPr id="175" name="174 Grupo"/>
            <p:cNvGrpSpPr/>
            <p:nvPr/>
          </p:nvGrpSpPr>
          <p:grpSpPr>
            <a:xfrm>
              <a:off x="3452441" y="2556008"/>
              <a:ext cx="2044406" cy="2016000"/>
              <a:chOff x="2928926" y="4718798"/>
              <a:chExt cx="2044406" cy="2016000"/>
            </a:xfrm>
          </p:grpSpPr>
          <p:sp>
            <p:nvSpPr>
              <p:cNvPr id="170" name="169 Elipse"/>
              <p:cNvSpPr>
                <a:spLocks noChangeAspect="1"/>
              </p:cNvSpPr>
              <p:nvPr/>
            </p:nvSpPr>
            <p:spPr>
              <a:xfrm>
                <a:off x="2928926" y="4718798"/>
                <a:ext cx="2016000" cy="20160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" name="170 CuadroTexto"/>
              <p:cNvSpPr txBox="1"/>
              <p:nvPr/>
            </p:nvSpPr>
            <p:spPr>
              <a:xfrm>
                <a:off x="2948970" y="4742180"/>
                <a:ext cx="2024362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CECT1388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CECT1990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CECT11002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CECT11004, CECT11011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MR25, IF6, AMH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HA1835, HA1837, HA1842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VIN7, 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SOY3, CID1</a:t>
                </a:r>
                <a:endParaRPr lang="es-ES_tradnl" sz="1200" b="1" i="1" dirty="0" smtClean="0"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es-ES_tradnl" sz="12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EC1118, L1528, RM11</a:t>
                </a:r>
              </a:p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Y12, YPS128</a:t>
                </a:r>
              </a:p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DBVPG6044</a:t>
                </a:r>
                <a:endParaRPr lang="es-ES_tradnl" sz="12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74" name="173 Grupo"/>
            <p:cNvGrpSpPr/>
            <p:nvPr/>
          </p:nvGrpSpPr>
          <p:grpSpPr>
            <a:xfrm>
              <a:off x="4153173" y="1650696"/>
              <a:ext cx="648000" cy="540000"/>
              <a:chOff x="6138578" y="4889264"/>
              <a:chExt cx="648000" cy="540000"/>
            </a:xfrm>
          </p:grpSpPr>
          <p:sp>
            <p:nvSpPr>
              <p:cNvPr id="172" name="171 Elipse"/>
              <p:cNvSpPr>
                <a:spLocks noChangeAspect="1"/>
              </p:cNvSpPr>
              <p:nvPr/>
            </p:nvSpPr>
            <p:spPr>
              <a:xfrm>
                <a:off x="6180705" y="4889264"/>
                <a:ext cx="540000" cy="540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" name="172 CuadroTexto"/>
              <p:cNvSpPr txBox="1"/>
              <p:nvPr/>
            </p:nvSpPr>
            <p:spPr>
              <a:xfrm>
                <a:off x="6138578" y="4925404"/>
                <a:ext cx="64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UWOPS03</a:t>
                </a:r>
                <a:endParaRPr lang="pl-PL" sz="12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76" name="175 Conector recto"/>
            <p:cNvCxnSpPr/>
            <p:nvPr/>
          </p:nvCxnSpPr>
          <p:spPr>
            <a:xfrm rot="10800000">
              <a:off x="5469552" y="3559477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3" name="182 Grupo"/>
            <p:cNvGrpSpPr/>
            <p:nvPr/>
          </p:nvGrpSpPr>
          <p:grpSpPr>
            <a:xfrm>
              <a:off x="6670349" y="3284330"/>
              <a:ext cx="721632" cy="540000"/>
              <a:chOff x="7350830" y="5175016"/>
              <a:chExt cx="721632" cy="540000"/>
            </a:xfrm>
          </p:grpSpPr>
          <p:sp>
            <p:nvSpPr>
              <p:cNvPr id="181" name="180 Elipse"/>
              <p:cNvSpPr>
                <a:spLocks noChangeAspect="1"/>
              </p:cNvSpPr>
              <p:nvPr/>
            </p:nvSpPr>
            <p:spPr>
              <a:xfrm>
                <a:off x="7433901" y="5175016"/>
                <a:ext cx="540000" cy="5400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" name="181 CuadroTexto"/>
              <p:cNvSpPr txBox="1"/>
              <p:nvPr/>
            </p:nvSpPr>
            <p:spPr>
              <a:xfrm>
                <a:off x="7350830" y="5195916"/>
                <a:ext cx="72163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HA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1841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84" name="183 Grupo"/>
            <p:cNvGrpSpPr/>
            <p:nvPr/>
          </p:nvGrpSpPr>
          <p:grpSpPr>
            <a:xfrm>
              <a:off x="5755303" y="3284330"/>
              <a:ext cx="721632" cy="540000"/>
              <a:chOff x="7350830" y="5175016"/>
              <a:chExt cx="721632" cy="540000"/>
            </a:xfrm>
          </p:grpSpPr>
          <p:sp>
            <p:nvSpPr>
              <p:cNvPr id="185" name="184 Elipse"/>
              <p:cNvSpPr>
                <a:spLocks noChangeAspect="1"/>
              </p:cNvSpPr>
              <p:nvPr/>
            </p:nvSpPr>
            <p:spPr>
              <a:xfrm>
                <a:off x="7433901" y="5175016"/>
                <a:ext cx="540000" cy="5400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" name="185 CuadroTexto"/>
              <p:cNvSpPr txBox="1"/>
              <p:nvPr/>
            </p:nvSpPr>
            <p:spPr>
              <a:xfrm>
                <a:off x="7350830" y="5195916"/>
                <a:ext cx="72163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CECT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11003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87" name="186 Conector recto"/>
            <p:cNvCxnSpPr/>
            <p:nvPr/>
          </p:nvCxnSpPr>
          <p:spPr>
            <a:xfrm rot="10800000">
              <a:off x="6378589" y="3552226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2" name="191 Grupo"/>
            <p:cNvGrpSpPr/>
            <p:nvPr/>
          </p:nvGrpSpPr>
          <p:grpSpPr>
            <a:xfrm>
              <a:off x="1714480" y="2918322"/>
              <a:ext cx="1514053" cy="1260000"/>
              <a:chOff x="642910" y="4799970"/>
              <a:chExt cx="1514053" cy="1260000"/>
            </a:xfrm>
          </p:grpSpPr>
          <p:sp>
            <p:nvSpPr>
              <p:cNvPr id="190" name="189 Elipse"/>
              <p:cNvSpPr>
                <a:spLocks noChangeAspect="1"/>
              </p:cNvSpPr>
              <p:nvPr/>
            </p:nvSpPr>
            <p:spPr>
              <a:xfrm>
                <a:off x="762584" y="4799970"/>
                <a:ext cx="1260000" cy="1260000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" name="187 CuadroTexto"/>
              <p:cNvSpPr txBox="1"/>
              <p:nvPr/>
            </p:nvSpPr>
            <p:spPr>
              <a:xfrm>
                <a:off x="642910" y="4857760"/>
                <a:ext cx="1514053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W27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W46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SPG14-91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SPG16-91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CECT11003</a:t>
                </a:r>
                <a:endParaRPr lang="es-ES_tradnl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126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172</a:t>
                </a:r>
                <a:endParaRPr lang="es-ES_tradnl" sz="1200" b="1" i="1" dirty="0" smtClean="0"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3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19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441</a:t>
                </a:r>
              </a:p>
            </p:txBody>
          </p:sp>
        </p:grpSp>
        <p:cxnSp>
          <p:nvCxnSpPr>
            <p:cNvPr id="191" name="190 Conector recto"/>
            <p:cNvCxnSpPr/>
            <p:nvPr/>
          </p:nvCxnSpPr>
          <p:spPr>
            <a:xfrm rot="10800000">
              <a:off x="3098449" y="3552226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192 CuadroTexto"/>
            <p:cNvSpPr txBox="1"/>
            <p:nvPr/>
          </p:nvSpPr>
          <p:spPr>
            <a:xfrm>
              <a:off x="5296181" y="3300166"/>
              <a:ext cx="6632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</a:p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 (99)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94" name="193 Conector recto"/>
            <p:cNvCxnSpPr/>
            <p:nvPr/>
          </p:nvCxnSpPr>
          <p:spPr>
            <a:xfrm rot="5400000">
              <a:off x="4286221" y="2372094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194 CuadroTexto"/>
            <p:cNvSpPr txBox="1"/>
            <p:nvPr/>
          </p:nvSpPr>
          <p:spPr>
            <a:xfrm>
              <a:off x="4245511" y="2219002"/>
              <a:ext cx="271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6" name="195 CuadroTexto"/>
            <p:cNvSpPr txBox="1"/>
            <p:nvPr/>
          </p:nvSpPr>
          <p:spPr>
            <a:xfrm>
              <a:off x="2949177" y="3295843"/>
              <a:ext cx="6429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</a:p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(100)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7" name="196 CuadroTexto"/>
            <p:cNvSpPr txBox="1"/>
            <p:nvPr/>
          </p:nvSpPr>
          <p:spPr>
            <a:xfrm>
              <a:off x="1899610" y="1653894"/>
              <a:ext cx="11721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000" b="1" i="1" dirty="0" smtClean="0">
                  <a:latin typeface="Arial" pitchFamily="34" charset="0"/>
                  <a:cs typeface="Arial" pitchFamily="34" charset="0"/>
                </a:rPr>
                <a:t>MET6</a:t>
              </a:r>
              <a:endParaRPr lang="es-ES_tradnl" sz="2000" b="1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111 Rectángulo"/>
            <p:cNvSpPr/>
            <p:nvPr/>
          </p:nvSpPr>
          <p:spPr>
            <a:xfrm>
              <a:off x="6416519" y="3286124"/>
              <a:ext cx="28405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grpSp>
          <p:nvGrpSpPr>
            <p:cNvPr id="113" name="112 Grupo"/>
            <p:cNvGrpSpPr/>
            <p:nvPr/>
          </p:nvGrpSpPr>
          <p:grpSpPr>
            <a:xfrm>
              <a:off x="4143372" y="5304244"/>
              <a:ext cx="648000" cy="540000"/>
              <a:chOff x="6138578" y="4889264"/>
              <a:chExt cx="648000" cy="540000"/>
            </a:xfrm>
          </p:grpSpPr>
          <p:sp>
            <p:nvSpPr>
              <p:cNvPr id="114" name="113 Elipse"/>
              <p:cNvSpPr>
                <a:spLocks noChangeAspect="1"/>
              </p:cNvSpPr>
              <p:nvPr/>
            </p:nvSpPr>
            <p:spPr>
              <a:xfrm>
                <a:off x="6180705" y="4889264"/>
                <a:ext cx="540000" cy="5400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" name="118 CuadroTexto"/>
              <p:cNvSpPr txBox="1"/>
              <p:nvPr/>
            </p:nvSpPr>
            <p:spPr>
              <a:xfrm>
                <a:off x="6138578" y="4925404"/>
                <a:ext cx="64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CBS</a:t>
                </a:r>
              </a:p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2834</a:t>
                </a:r>
                <a:endParaRPr lang="pl-PL" sz="12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20" name="119 Conector recto"/>
            <p:cNvCxnSpPr/>
            <p:nvPr/>
          </p:nvCxnSpPr>
          <p:spPr>
            <a:xfrm rot="5400000">
              <a:off x="4096420" y="4946044"/>
              <a:ext cx="72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120 CuadroTexto"/>
            <p:cNvSpPr txBox="1"/>
            <p:nvPr/>
          </p:nvSpPr>
          <p:spPr>
            <a:xfrm>
              <a:off x="4228665" y="4805241"/>
              <a:ext cx="271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64 Grupo"/>
          <p:cNvGrpSpPr/>
          <p:nvPr/>
        </p:nvGrpSpPr>
        <p:grpSpPr>
          <a:xfrm>
            <a:off x="377647" y="906527"/>
            <a:ext cx="3908601" cy="4317743"/>
            <a:chOff x="186572" y="987966"/>
            <a:chExt cx="3908601" cy="4317743"/>
          </a:xfrm>
        </p:grpSpPr>
        <p:sp>
          <p:nvSpPr>
            <p:cNvPr id="41" name="40 CuadroTexto"/>
            <p:cNvSpPr txBox="1"/>
            <p:nvPr/>
          </p:nvSpPr>
          <p:spPr>
            <a:xfrm>
              <a:off x="2721978" y="2320421"/>
              <a:ext cx="6632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285720" y="987966"/>
              <a:ext cx="928694" cy="40011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s-ES_tradnl" sz="2000" b="1" i="1" dirty="0" smtClean="0">
                  <a:latin typeface="Arial" pitchFamily="34" charset="0"/>
                  <a:cs typeface="Arial" pitchFamily="34" charset="0"/>
                </a:rPr>
                <a:t>BRE5</a:t>
              </a:r>
              <a:endParaRPr lang="es-ES_tradnl" sz="2000" b="1" i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6" name="15 Grupo"/>
            <p:cNvGrpSpPr/>
            <p:nvPr/>
          </p:nvGrpSpPr>
          <p:grpSpPr>
            <a:xfrm>
              <a:off x="1407946" y="1914947"/>
              <a:ext cx="1514053" cy="1241594"/>
              <a:chOff x="615200" y="1486319"/>
              <a:chExt cx="1514053" cy="1241594"/>
            </a:xfrm>
          </p:grpSpPr>
          <p:sp>
            <p:nvSpPr>
              <p:cNvPr id="11" name="10 Elipse"/>
              <p:cNvSpPr>
                <a:spLocks noChangeAspect="1"/>
              </p:cNvSpPr>
              <p:nvPr/>
            </p:nvSpPr>
            <p:spPr>
              <a:xfrm>
                <a:off x="745797" y="1503913"/>
                <a:ext cx="1224000" cy="12240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11 CuadroTexto"/>
              <p:cNvSpPr txBox="1"/>
              <p:nvPr/>
            </p:nvSpPr>
            <p:spPr>
              <a:xfrm>
                <a:off x="615200" y="1486319"/>
                <a:ext cx="1514053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HA1835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HA1837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HA1841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HA1842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VIN7, SOY3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IF6</a:t>
                </a:r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, CR91</a:t>
                </a:r>
                <a:endParaRPr lang="es-ES_tradnl" sz="12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5" name="14 Grupo"/>
            <p:cNvGrpSpPr/>
            <p:nvPr/>
          </p:nvGrpSpPr>
          <p:grpSpPr>
            <a:xfrm>
              <a:off x="1337999" y="3551383"/>
              <a:ext cx="1692000" cy="1754326"/>
              <a:chOff x="2216037" y="2701493"/>
              <a:chExt cx="1692000" cy="1754326"/>
            </a:xfrm>
          </p:grpSpPr>
          <p:sp>
            <p:nvSpPr>
              <p:cNvPr id="14" name="13 Elipse"/>
              <p:cNvSpPr>
                <a:spLocks noChangeAspect="1"/>
              </p:cNvSpPr>
              <p:nvPr/>
            </p:nvSpPr>
            <p:spPr>
              <a:xfrm>
                <a:off x="2216037" y="2701493"/>
                <a:ext cx="1692000" cy="1692000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12 CuadroTexto"/>
              <p:cNvSpPr txBox="1"/>
              <p:nvPr/>
            </p:nvSpPr>
            <p:spPr>
              <a:xfrm>
                <a:off x="2316357" y="2701493"/>
                <a:ext cx="1514053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W27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W46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SPG14-91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SPG16-91</a:t>
                </a:r>
              </a:p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126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172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319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441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PB7,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CECT11003</a:t>
                </a:r>
                <a:endParaRPr lang="es-ES_tradnl" sz="1200" b="1" i="1" dirty="0" smtClean="0"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en-US" sz="1200" b="1" i="1" dirty="0" smtClean="0">
                    <a:latin typeface="Arial" pitchFamily="34" charset="0"/>
                    <a:cs typeface="Arial" pitchFamily="34" charset="0"/>
                  </a:rPr>
                  <a:t>CECT11004 </a:t>
                </a:r>
                <a:r>
                  <a:rPr lang="en-US" sz="1200" b="1" i="1" dirty="0" smtClean="0">
                    <a:latin typeface="Arial" pitchFamily="34" charset="0"/>
                    <a:cs typeface="Arial" pitchFamily="34" charset="0"/>
                  </a:rPr>
                  <a:t>CECT11011</a:t>
                </a:r>
              </a:p>
              <a:p>
                <a:pPr algn="ctr"/>
                <a:r>
                  <a:rPr lang="en-US" sz="1200" b="1" i="1" dirty="0" smtClean="0">
                    <a:latin typeface="Arial" pitchFamily="34" charset="0"/>
                    <a:cs typeface="Arial" pitchFamily="34" charset="0"/>
                  </a:rPr>
                  <a:t>CBS2834</a:t>
                </a:r>
              </a:p>
              <a:p>
                <a:pPr algn="ctr"/>
                <a:r>
                  <a:rPr lang="en-US" sz="1200" b="1" i="1" dirty="0" smtClean="0">
                    <a:latin typeface="Arial" pitchFamily="34" charset="0"/>
                    <a:cs typeface="Arial" pitchFamily="34" charset="0"/>
                  </a:rPr>
                  <a:t>CID1</a:t>
                </a:r>
                <a:endParaRPr lang="en-US" sz="1200" b="1" i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0" name="19 Conector recto"/>
            <p:cNvCxnSpPr/>
            <p:nvPr/>
          </p:nvCxnSpPr>
          <p:spPr>
            <a:xfrm rot="5400000">
              <a:off x="1998827" y="3344773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20 CuadroTexto"/>
            <p:cNvSpPr txBox="1"/>
            <p:nvPr/>
          </p:nvSpPr>
          <p:spPr>
            <a:xfrm>
              <a:off x="1928794" y="3198668"/>
              <a:ext cx="10074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   (100) 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" name="21 Conector recto"/>
            <p:cNvCxnSpPr/>
            <p:nvPr/>
          </p:nvCxnSpPr>
          <p:spPr>
            <a:xfrm rot="10800000">
              <a:off x="2760504" y="2585599"/>
              <a:ext cx="72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25 Grupo"/>
            <p:cNvGrpSpPr/>
            <p:nvPr/>
          </p:nvGrpSpPr>
          <p:grpSpPr>
            <a:xfrm>
              <a:off x="3447173" y="2301478"/>
              <a:ext cx="648000" cy="540000"/>
              <a:chOff x="2737264" y="3139544"/>
              <a:chExt cx="648000" cy="540000"/>
            </a:xfrm>
          </p:grpSpPr>
          <p:sp>
            <p:nvSpPr>
              <p:cNvPr id="27" name="26 CuadroTexto"/>
              <p:cNvSpPr txBox="1"/>
              <p:nvPr/>
            </p:nvSpPr>
            <p:spPr>
              <a:xfrm>
                <a:off x="2737264" y="3270684"/>
                <a:ext cx="648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ZP591</a:t>
                </a:r>
                <a:endParaRPr lang="pl-PL" sz="12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" name="27 Elipse"/>
              <p:cNvSpPr>
                <a:spLocks noChangeAspect="1"/>
              </p:cNvSpPr>
              <p:nvPr/>
            </p:nvSpPr>
            <p:spPr>
              <a:xfrm>
                <a:off x="2779391" y="3139544"/>
                <a:ext cx="540000" cy="540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9" name="28 Conector recto"/>
            <p:cNvCxnSpPr/>
            <p:nvPr/>
          </p:nvCxnSpPr>
          <p:spPr>
            <a:xfrm rot="10800000">
              <a:off x="823026" y="2571744"/>
              <a:ext cx="72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29 CuadroTexto"/>
            <p:cNvSpPr txBox="1"/>
            <p:nvPr/>
          </p:nvSpPr>
          <p:spPr>
            <a:xfrm>
              <a:off x="884934" y="2320421"/>
              <a:ext cx="6632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1" name="30 Grupo"/>
            <p:cNvGrpSpPr/>
            <p:nvPr/>
          </p:nvGrpSpPr>
          <p:grpSpPr>
            <a:xfrm>
              <a:off x="186572" y="2242264"/>
              <a:ext cx="648562" cy="651794"/>
              <a:chOff x="2709554" y="3080330"/>
              <a:chExt cx="648562" cy="651794"/>
            </a:xfrm>
          </p:grpSpPr>
          <p:sp>
            <p:nvSpPr>
              <p:cNvPr id="32" name="31 CuadroTexto"/>
              <p:cNvSpPr txBox="1"/>
              <p:nvPr/>
            </p:nvSpPr>
            <p:spPr>
              <a:xfrm>
                <a:off x="2709554" y="3080330"/>
                <a:ext cx="6480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CR85CR89CR90</a:t>
                </a:r>
                <a:endParaRPr lang="pl-PL" sz="12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" name="32 Elipse"/>
              <p:cNvSpPr>
                <a:spLocks noChangeAspect="1"/>
              </p:cNvSpPr>
              <p:nvPr/>
            </p:nvSpPr>
            <p:spPr>
              <a:xfrm>
                <a:off x="2710116" y="3084124"/>
                <a:ext cx="648000" cy="648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4" name="33 Conector recto"/>
            <p:cNvCxnSpPr/>
            <p:nvPr/>
          </p:nvCxnSpPr>
          <p:spPr>
            <a:xfrm rot="5400000">
              <a:off x="1976963" y="1737757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35 Grupo"/>
            <p:cNvGrpSpPr/>
            <p:nvPr/>
          </p:nvGrpSpPr>
          <p:grpSpPr>
            <a:xfrm>
              <a:off x="1843501" y="1029981"/>
              <a:ext cx="648000" cy="540000"/>
              <a:chOff x="2737264" y="3139544"/>
              <a:chExt cx="648000" cy="540000"/>
            </a:xfrm>
            <a:noFill/>
          </p:grpSpPr>
          <p:sp>
            <p:nvSpPr>
              <p:cNvPr id="38" name="37 Elipse"/>
              <p:cNvSpPr>
                <a:spLocks noChangeAspect="1"/>
              </p:cNvSpPr>
              <p:nvPr/>
            </p:nvSpPr>
            <p:spPr>
              <a:xfrm>
                <a:off x="2779391" y="3139544"/>
                <a:ext cx="540000" cy="5400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" name="36 CuadroTexto"/>
              <p:cNvSpPr txBox="1"/>
              <p:nvPr/>
            </p:nvSpPr>
            <p:spPr>
              <a:xfrm>
                <a:off x="2737264" y="3270684"/>
                <a:ext cx="648000" cy="276999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CA111</a:t>
                </a:r>
                <a:endParaRPr lang="pl-PL" sz="12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0" name="39 CuadroTexto"/>
            <p:cNvSpPr txBox="1"/>
            <p:nvPr/>
          </p:nvSpPr>
          <p:spPr>
            <a:xfrm>
              <a:off x="1914939" y="1591152"/>
              <a:ext cx="10074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6" name="95 Grupo"/>
          <p:cNvGrpSpPr/>
          <p:nvPr/>
        </p:nvGrpSpPr>
        <p:grpSpPr>
          <a:xfrm>
            <a:off x="4071934" y="3143248"/>
            <a:ext cx="4590945" cy="2869298"/>
            <a:chOff x="4177716" y="694326"/>
            <a:chExt cx="4590945" cy="2869298"/>
          </a:xfrm>
        </p:grpSpPr>
        <p:sp>
          <p:nvSpPr>
            <p:cNvPr id="7" name="6 CuadroTexto"/>
            <p:cNvSpPr txBox="1"/>
            <p:nvPr/>
          </p:nvSpPr>
          <p:spPr>
            <a:xfrm>
              <a:off x="4196628" y="694326"/>
              <a:ext cx="909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000" b="1" i="1" dirty="0" smtClean="0">
                  <a:latin typeface="Arial" pitchFamily="34" charset="0"/>
                  <a:cs typeface="Arial" pitchFamily="34" charset="0"/>
                </a:rPr>
                <a:t>CAT8</a:t>
              </a:r>
              <a:endParaRPr lang="es-ES_tradnl" sz="2000" b="1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41 CuadroTexto"/>
            <p:cNvSpPr txBox="1"/>
            <p:nvPr/>
          </p:nvSpPr>
          <p:spPr>
            <a:xfrm>
              <a:off x="7353901" y="2465267"/>
              <a:ext cx="6632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3" name="42 Grupo"/>
            <p:cNvGrpSpPr/>
            <p:nvPr/>
          </p:nvGrpSpPr>
          <p:grpSpPr>
            <a:xfrm>
              <a:off x="5977314" y="1969760"/>
              <a:ext cx="1584000" cy="1593864"/>
              <a:chOff x="580355" y="1506896"/>
              <a:chExt cx="1584000" cy="1593864"/>
            </a:xfrm>
          </p:grpSpPr>
          <p:sp>
            <p:nvSpPr>
              <p:cNvPr id="44" name="43 Elipse"/>
              <p:cNvSpPr>
                <a:spLocks noChangeAspect="1"/>
              </p:cNvSpPr>
              <p:nvPr/>
            </p:nvSpPr>
            <p:spPr>
              <a:xfrm>
                <a:off x="580355" y="1506896"/>
                <a:ext cx="1584000" cy="15840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44 CuadroTexto"/>
              <p:cNvSpPr txBox="1"/>
              <p:nvPr/>
            </p:nvSpPr>
            <p:spPr>
              <a:xfrm>
                <a:off x="619453" y="1531100"/>
                <a:ext cx="1514053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CECT1388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CECT1990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CECT11011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HA1835, HA1837 HA1841, HA1842 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VIN7,MR25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CBS2834, CID1</a:t>
                </a:r>
                <a:endParaRPr lang="es-ES_tradnl" sz="1200" b="1" i="1" dirty="0" smtClean="0"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CR85</a:t>
                </a:r>
                <a:endParaRPr lang="es-ES_tradnl" sz="12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6" name="45 Grupo"/>
            <p:cNvGrpSpPr/>
            <p:nvPr/>
          </p:nvGrpSpPr>
          <p:grpSpPr>
            <a:xfrm>
              <a:off x="5010157" y="946888"/>
              <a:ext cx="1514053" cy="1296000"/>
              <a:chOff x="2299839" y="2684747"/>
              <a:chExt cx="1514053" cy="1296000"/>
            </a:xfrm>
          </p:grpSpPr>
          <p:sp>
            <p:nvSpPr>
              <p:cNvPr id="47" name="46 Elipse"/>
              <p:cNvSpPr>
                <a:spLocks noChangeAspect="1"/>
              </p:cNvSpPr>
              <p:nvPr/>
            </p:nvSpPr>
            <p:spPr>
              <a:xfrm>
                <a:off x="2391034" y="2684747"/>
                <a:ext cx="1296000" cy="1296000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" name="47 CuadroTexto"/>
              <p:cNvSpPr txBox="1"/>
              <p:nvPr/>
            </p:nvSpPr>
            <p:spPr>
              <a:xfrm>
                <a:off x="2299839" y="2707516"/>
                <a:ext cx="1514053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W27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W46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SPG14-91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SPG16-91</a:t>
                </a:r>
              </a:p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126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172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 </a:t>
                </a:r>
              </a:p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319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441</a:t>
                </a:r>
              </a:p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CECT11003</a:t>
                </a:r>
                <a:endParaRPr lang="es-ES_tradnl" sz="1200" b="1" i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49" name="48 Conector recto"/>
            <p:cNvCxnSpPr/>
            <p:nvPr/>
          </p:nvCxnSpPr>
          <p:spPr>
            <a:xfrm rot="5400000">
              <a:off x="6589185" y="1788011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49 CuadroTexto"/>
            <p:cNvSpPr txBox="1"/>
            <p:nvPr/>
          </p:nvSpPr>
          <p:spPr>
            <a:xfrm>
              <a:off x="6558616" y="1265998"/>
              <a:ext cx="252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1" name="50 Conector recto"/>
            <p:cNvCxnSpPr/>
            <p:nvPr/>
          </p:nvCxnSpPr>
          <p:spPr>
            <a:xfrm rot="10800000">
              <a:off x="5245940" y="2777927"/>
              <a:ext cx="72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" name="51 Grupo"/>
            <p:cNvGrpSpPr/>
            <p:nvPr/>
          </p:nvGrpSpPr>
          <p:grpSpPr>
            <a:xfrm>
              <a:off x="8120661" y="1347806"/>
              <a:ext cx="648000" cy="540000"/>
              <a:chOff x="2737264" y="3139544"/>
              <a:chExt cx="648000" cy="540000"/>
            </a:xfrm>
          </p:grpSpPr>
          <p:sp>
            <p:nvSpPr>
              <p:cNvPr id="53" name="52 CuadroTexto"/>
              <p:cNvSpPr txBox="1"/>
              <p:nvPr/>
            </p:nvSpPr>
            <p:spPr>
              <a:xfrm>
                <a:off x="2737264" y="3270684"/>
                <a:ext cx="648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CR91</a:t>
                </a:r>
                <a:endParaRPr lang="pl-PL" sz="12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53 Elipse"/>
              <p:cNvSpPr>
                <a:spLocks noChangeAspect="1"/>
              </p:cNvSpPr>
              <p:nvPr/>
            </p:nvSpPr>
            <p:spPr>
              <a:xfrm>
                <a:off x="2779391" y="3139544"/>
                <a:ext cx="540000" cy="540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56" name="55 CuadroTexto"/>
            <p:cNvSpPr txBox="1"/>
            <p:nvPr/>
          </p:nvSpPr>
          <p:spPr>
            <a:xfrm>
              <a:off x="5269741" y="2522048"/>
              <a:ext cx="6632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7" name="56 Grupo"/>
            <p:cNvGrpSpPr/>
            <p:nvPr/>
          </p:nvGrpSpPr>
          <p:grpSpPr>
            <a:xfrm>
              <a:off x="7141605" y="1278531"/>
              <a:ext cx="648562" cy="651794"/>
              <a:chOff x="2709554" y="3080330"/>
              <a:chExt cx="648562" cy="651794"/>
            </a:xfrm>
          </p:grpSpPr>
          <p:sp>
            <p:nvSpPr>
              <p:cNvPr id="58" name="57 CuadroTexto"/>
              <p:cNvSpPr txBox="1"/>
              <p:nvPr/>
            </p:nvSpPr>
            <p:spPr>
              <a:xfrm>
                <a:off x="2709554" y="3080330"/>
                <a:ext cx="6480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CR85ZP591</a:t>
                </a:r>
              </a:p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CR90</a:t>
                </a:r>
                <a:endParaRPr lang="pl-PL" sz="12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9" name="58 Elipse"/>
              <p:cNvSpPr>
                <a:spLocks noChangeAspect="1"/>
              </p:cNvSpPr>
              <p:nvPr/>
            </p:nvSpPr>
            <p:spPr>
              <a:xfrm>
                <a:off x="2710116" y="3084124"/>
                <a:ext cx="648000" cy="648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60" name="59 Conector recto"/>
            <p:cNvCxnSpPr/>
            <p:nvPr/>
          </p:nvCxnSpPr>
          <p:spPr>
            <a:xfrm rot="5400000">
              <a:off x="6595031" y="1441866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60 Grupo"/>
            <p:cNvGrpSpPr/>
            <p:nvPr/>
          </p:nvGrpSpPr>
          <p:grpSpPr>
            <a:xfrm>
              <a:off x="6461569" y="723045"/>
              <a:ext cx="648000" cy="540000"/>
              <a:chOff x="2737264" y="3139544"/>
              <a:chExt cx="648000" cy="540000"/>
            </a:xfrm>
            <a:noFill/>
          </p:grpSpPr>
          <p:sp>
            <p:nvSpPr>
              <p:cNvPr id="62" name="61 Elipse"/>
              <p:cNvSpPr>
                <a:spLocks noChangeAspect="1"/>
              </p:cNvSpPr>
              <p:nvPr/>
            </p:nvSpPr>
            <p:spPr>
              <a:xfrm>
                <a:off x="2779391" y="3139544"/>
                <a:ext cx="540000" cy="5400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" name="62 CuadroTexto"/>
              <p:cNvSpPr txBox="1"/>
              <p:nvPr/>
            </p:nvSpPr>
            <p:spPr>
              <a:xfrm>
                <a:off x="2737264" y="3270684"/>
                <a:ext cx="648000" cy="276999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CA111</a:t>
                </a:r>
                <a:endParaRPr lang="pl-PL" sz="12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64" name="63 CuadroTexto"/>
            <p:cNvSpPr txBox="1"/>
            <p:nvPr/>
          </p:nvSpPr>
          <p:spPr>
            <a:xfrm>
              <a:off x="6284349" y="1352362"/>
              <a:ext cx="608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 </a:t>
              </a:r>
            </a:p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(75)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6" name="65 Conector recto"/>
            <p:cNvCxnSpPr/>
            <p:nvPr/>
          </p:nvCxnSpPr>
          <p:spPr>
            <a:xfrm rot="10800000">
              <a:off x="6788996" y="1608011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66 Conector recto"/>
            <p:cNvCxnSpPr/>
            <p:nvPr/>
          </p:nvCxnSpPr>
          <p:spPr>
            <a:xfrm rot="10800000">
              <a:off x="6408397" y="1608012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67 Conector recto"/>
            <p:cNvCxnSpPr/>
            <p:nvPr/>
          </p:nvCxnSpPr>
          <p:spPr>
            <a:xfrm rot="10800000">
              <a:off x="7798402" y="1605848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68 Grupo"/>
            <p:cNvGrpSpPr/>
            <p:nvPr/>
          </p:nvGrpSpPr>
          <p:grpSpPr>
            <a:xfrm>
              <a:off x="4177716" y="1349969"/>
              <a:ext cx="648000" cy="540000"/>
              <a:chOff x="2751119" y="3139544"/>
              <a:chExt cx="648000" cy="540000"/>
            </a:xfrm>
          </p:grpSpPr>
          <p:sp>
            <p:nvSpPr>
              <p:cNvPr id="71" name="70 Elipse"/>
              <p:cNvSpPr>
                <a:spLocks noChangeAspect="1"/>
              </p:cNvSpPr>
              <p:nvPr/>
            </p:nvSpPr>
            <p:spPr>
              <a:xfrm>
                <a:off x="2779391" y="3139544"/>
                <a:ext cx="540000" cy="540000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" name="69 CuadroTexto"/>
              <p:cNvSpPr txBox="1"/>
              <p:nvPr/>
            </p:nvSpPr>
            <p:spPr>
              <a:xfrm>
                <a:off x="2751119" y="3173699"/>
                <a:ext cx="64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CECT</a:t>
                </a:r>
              </a:p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11004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72" name="71 Conector recto"/>
            <p:cNvCxnSpPr/>
            <p:nvPr/>
          </p:nvCxnSpPr>
          <p:spPr>
            <a:xfrm rot="10800000">
              <a:off x="4740423" y="1608011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72 Conector recto"/>
            <p:cNvCxnSpPr/>
            <p:nvPr/>
          </p:nvCxnSpPr>
          <p:spPr>
            <a:xfrm rot="10800000">
              <a:off x="7577873" y="2773368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5" name="74 Grupo"/>
            <p:cNvGrpSpPr/>
            <p:nvPr/>
          </p:nvGrpSpPr>
          <p:grpSpPr>
            <a:xfrm>
              <a:off x="7896308" y="2493573"/>
              <a:ext cx="648000" cy="540000"/>
              <a:chOff x="2819152" y="3207784"/>
              <a:chExt cx="648000" cy="540000"/>
            </a:xfrm>
          </p:grpSpPr>
          <p:sp>
            <p:nvSpPr>
              <p:cNvPr id="77" name="76 Elipse"/>
              <p:cNvSpPr>
                <a:spLocks noChangeAspect="1"/>
              </p:cNvSpPr>
              <p:nvPr/>
            </p:nvSpPr>
            <p:spPr>
              <a:xfrm>
                <a:off x="2861279" y="3207784"/>
                <a:ext cx="540000" cy="5400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" name="75 CuadroTexto"/>
              <p:cNvSpPr txBox="1"/>
              <p:nvPr/>
            </p:nvSpPr>
            <p:spPr>
              <a:xfrm>
                <a:off x="2819152" y="3338924"/>
                <a:ext cx="648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AMH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8" name="77 Grupo"/>
            <p:cNvGrpSpPr/>
            <p:nvPr/>
          </p:nvGrpSpPr>
          <p:grpSpPr>
            <a:xfrm>
              <a:off x="4647288" y="2498132"/>
              <a:ext cx="648000" cy="540000"/>
              <a:chOff x="2649187" y="3212343"/>
              <a:chExt cx="648000" cy="540000"/>
            </a:xfrm>
            <a:noFill/>
          </p:grpSpPr>
          <p:sp>
            <p:nvSpPr>
              <p:cNvPr id="79" name="78 Elipse"/>
              <p:cNvSpPr>
                <a:spLocks noChangeAspect="1"/>
              </p:cNvSpPr>
              <p:nvPr/>
            </p:nvSpPr>
            <p:spPr>
              <a:xfrm>
                <a:off x="2691314" y="3212343"/>
                <a:ext cx="540000" cy="5400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" name="79 CuadroTexto"/>
              <p:cNvSpPr txBox="1"/>
              <p:nvPr/>
            </p:nvSpPr>
            <p:spPr>
              <a:xfrm>
                <a:off x="2649187" y="3343483"/>
                <a:ext cx="648000" cy="276999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SOY3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81" name="80 CuadroTexto"/>
            <p:cNvSpPr txBox="1"/>
            <p:nvPr/>
          </p:nvSpPr>
          <p:spPr>
            <a:xfrm>
              <a:off x="6678046" y="1363824"/>
              <a:ext cx="608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 </a:t>
              </a:r>
            </a:p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(78)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81 CuadroTexto"/>
            <p:cNvSpPr txBox="1"/>
            <p:nvPr/>
          </p:nvSpPr>
          <p:spPr>
            <a:xfrm>
              <a:off x="7192236" y="1913303"/>
              <a:ext cx="10074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 (73)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84" name="83 Conector recto de flecha"/>
            <p:cNvCxnSpPr/>
            <p:nvPr/>
          </p:nvCxnSpPr>
          <p:spPr>
            <a:xfrm rot="10800000">
              <a:off x="6784415" y="1850035"/>
              <a:ext cx="500066" cy="142876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87 CuadroTexto"/>
            <p:cNvSpPr txBox="1"/>
            <p:nvPr/>
          </p:nvSpPr>
          <p:spPr>
            <a:xfrm>
              <a:off x="7637345" y="1328967"/>
              <a:ext cx="6632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94 CuadroTexto"/>
            <p:cNvSpPr txBox="1"/>
            <p:nvPr/>
          </p:nvSpPr>
          <p:spPr>
            <a:xfrm>
              <a:off x="4585855" y="1343857"/>
              <a:ext cx="6632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5" name="84 CuadroTexto"/>
          <p:cNvSpPr txBox="1"/>
          <p:nvPr/>
        </p:nvSpPr>
        <p:spPr>
          <a:xfrm>
            <a:off x="214282" y="275278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i="1" dirty="0" smtClean="0">
                <a:latin typeface="Arial" pitchFamily="34" charset="0"/>
                <a:cs typeface="Arial" pitchFamily="34" charset="0"/>
              </a:rPr>
              <a:t>S. </a:t>
            </a:r>
            <a:r>
              <a:rPr lang="es-ES_tradnl" b="1" i="1" dirty="0" err="1" smtClean="0">
                <a:latin typeface="Arial" pitchFamily="34" charset="0"/>
                <a:cs typeface="Arial" pitchFamily="34" charset="0"/>
              </a:rPr>
              <a:t>kudriavzevii</a:t>
            </a:r>
            <a:r>
              <a:rPr lang="es-ES_tradnl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b="1" dirty="0" err="1" smtClean="0">
                <a:latin typeface="Arial" pitchFamily="34" charset="0"/>
                <a:cs typeface="Arial" pitchFamily="34" charset="0"/>
              </a:rPr>
              <a:t>alleles</a:t>
            </a:r>
            <a:endParaRPr lang="es-ES_tradnl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64 CuadroTexto"/>
          <p:cNvSpPr txBox="1"/>
          <p:nvPr/>
        </p:nvSpPr>
        <p:spPr>
          <a:xfrm>
            <a:off x="214282" y="275278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i="1" dirty="0" smtClean="0">
                <a:latin typeface="Arial" pitchFamily="34" charset="0"/>
                <a:cs typeface="Arial" pitchFamily="34" charset="0"/>
              </a:rPr>
              <a:t>S. </a:t>
            </a:r>
            <a:r>
              <a:rPr lang="es-ES_tradnl" b="1" i="1" dirty="0" err="1" smtClean="0">
                <a:latin typeface="Arial" pitchFamily="34" charset="0"/>
                <a:cs typeface="Arial" pitchFamily="34" charset="0"/>
              </a:rPr>
              <a:t>kudriavzevii</a:t>
            </a:r>
            <a:r>
              <a:rPr lang="es-ES_tradnl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b="1" dirty="0" err="1" smtClean="0">
                <a:latin typeface="Arial" pitchFamily="34" charset="0"/>
                <a:cs typeface="Arial" pitchFamily="34" charset="0"/>
              </a:rPr>
              <a:t>alleles</a:t>
            </a:r>
            <a:endParaRPr lang="es-ES_tradnl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2" name="81 Grupo"/>
          <p:cNvGrpSpPr/>
          <p:nvPr/>
        </p:nvGrpSpPr>
        <p:grpSpPr>
          <a:xfrm>
            <a:off x="1644280" y="3643314"/>
            <a:ext cx="5769839" cy="2123598"/>
            <a:chOff x="358396" y="676108"/>
            <a:chExt cx="5769839" cy="2123598"/>
          </a:xfrm>
        </p:grpSpPr>
        <p:grpSp>
          <p:nvGrpSpPr>
            <p:cNvPr id="146" name="145 Grupo"/>
            <p:cNvGrpSpPr/>
            <p:nvPr/>
          </p:nvGrpSpPr>
          <p:grpSpPr>
            <a:xfrm>
              <a:off x="358396" y="676108"/>
              <a:ext cx="5769839" cy="2123598"/>
              <a:chOff x="1115887" y="4616890"/>
              <a:chExt cx="5769839" cy="2123598"/>
            </a:xfrm>
          </p:grpSpPr>
          <p:sp>
            <p:nvSpPr>
              <p:cNvPr id="147" name="146 CuadroTexto"/>
              <p:cNvSpPr txBox="1"/>
              <p:nvPr/>
            </p:nvSpPr>
            <p:spPr>
              <a:xfrm>
                <a:off x="1155593" y="4616890"/>
                <a:ext cx="114300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_tradnl" sz="2000" b="1" i="1" dirty="0" smtClean="0">
                    <a:latin typeface="Arial" pitchFamily="34" charset="0"/>
                    <a:cs typeface="Arial" pitchFamily="34" charset="0"/>
                  </a:rPr>
                  <a:t>CYR1</a:t>
                </a:r>
                <a:endParaRPr lang="es-ES_tradnl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" name="147 Elipse"/>
              <p:cNvSpPr>
                <a:spLocks noChangeAspect="1"/>
              </p:cNvSpPr>
              <p:nvPr/>
            </p:nvSpPr>
            <p:spPr>
              <a:xfrm>
                <a:off x="5476723" y="5287964"/>
                <a:ext cx="1296000" cy="1296000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" name="148 CuadroTexto"/>
              <p:cNvSpPr txBox="1"/>
              <p:nvPr/>
            </p:nvSpPr>
            <p:spPr>
              <a:xfrm>
                <a:off x="5371673" y="5317837"/>
                <a:ext cx="1514053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W27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W46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SPG14-91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SPG16-91</a:t>
                </a:r>
              </a:p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126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172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319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441</a:t>
                </a:r>
              </a:p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CECT11003</a:t>
                </a:r>
                <a:endParaRPr lang="es-ES_tradnl" sz="1200" b="1" i="1" dirty="0" smtClean="0"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en-US" sz="1200" b="1" i="1" dirty="0" smtClean="0">
                    <a:latin typeface="Arial" pitchFamily="34" charset="0"/>
                    <a:cs typeface="Arial" pitchFamily="34" charset="0"/>
                  </a:rPr>
                  <a:t>CECT11004 </a:t>
                </a:r>
              </a:p>
            </p:txBody>
          </p:sp>
          <p:sp>
            <p:nvSpPr>
              <p:cNvPr id="151" name="150 Elipse"/>
              <p:cNvSpPr>
                <a:spLocks noChangeAspect="1"/>
              </p:cNvSpPr>
              <p:nvPr/>
            </p:nvSpPr>
            <p:spPr>
              <a:xfrm>
                <a:off x="4512084" y="5682980"/>
                <a:ext cx="576000" cy="576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" name="151 CuadroTexto"/>
              <p:cNvSpPr txBox="1"/>
              <p:nvPr/>
            </p:nvSpPr>
            <p:spPr>
              <a:xfrm>
                <a:off x="4479486" y="5742726"/>
                <a:ext cx="64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CR89</a:t>
                </a:r>
              </a:p>
              <a:p>
                <a:pPr algn="ctr"/>
                <a:r>
                  <a:rPr lang="es-ES_tradnl" sz="1200" b="1" dirty="0" smtClean="0">
                    <a:latin typeface="Arial" pitchFamily="34" charset="0"/>
                    <a:cs typeface="Arial" pitchFamily="34" charset="0"/>
                  </a:rPr>
                  <a:t>CR90</a:t>
                </a:r>
                <a:endParaRPr lang="pl-PL" sz="12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53" name="152 Conector recto"/>
              <p:cNvCxnSpPr/>
              <p:nvPr/>
            </p:nvCxnSpPr>
            <p:spPr>
              <a:xfrm rot="10800000">
                <a:off x="5113631" y="5954877"/>
                <a:ext cx="360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153 Conector recto"/>
              <p:cNvCxnSpPr/>
              <p:nvPr/>
            </p:nvCxnSpPr>
            <p:spPr>
              <a:xfrm rot="10800000">
                <a:off x="2226005" y="5954876"/>
                <a:ext cx="360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154 Conector recto"/>
              <p:cNvCxnSpPr/>
              <p:nvPr/>
            </p:nvCxnSpPr>
            <p:spPr>
              <a:xfrm rot="10800000">
                <a:off x="4141210" y="5954877"/>
                <a:ext cx="360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6" name="119 Grupo"/>
              <p:cNvGrpSpPr/>
              <p:nvPr/>
            </p:nvGrpSpPr>
            <p:grpSpPr>
              <a:xfrm>
                <a:off x="1115887" y="5382959"/>
                <a:ext cx="1143008" cy="1200329"/>
                <a:chOff x="1030594" y="5313684"/>
                <a:chExt cx="1143008" cy="1200329"/>
              </a:xfrm>
            </p:grpSpPr>
            <p:sp>
              <p:nvSpPr>
                <p:cNvPr id="162" name="161 Elipse"/>
                <p:cNvSpPr>
                  <a:spLocks noChangeAspect="1"/>
                </p:cNvSpPr>
                <p:nvPr/>
              </p:nvSpPr>
              <p:spPr>
                <a:xfrm>
                  <a:off x="1049312" y="5334565"/>
                  <a:ext cx="1080000" cy="1080000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3" name="162 CuadroTexto"/>
                <p:cNvSpPr txBox="1"/>
                <p:nvPr/>
              </p:nvSpPr>
              <p:spPr>
                <a:xfrm>
                  <a:off x="1030594" y="5313684"/>
                  <a:ext cx="1143008" cy="12003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MR25</a:t>
                  </a:r>
                </a:p>
                <a:p>
                  <a:pPr algn="ctr"/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CECT1388</a:t>
                  </a:r>
                </a:p>
                <a:p>
                  <a:pPr algn="ctr"/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CECT1990</a:t>
                  </a:r>
                </a:p>
                <a:p>
                  <a:pPr algn="ctr"/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CECT11002</a:t>
                  </a:r>
                </a:p>
                <a:p>
                  <a:pPr algn="ctr"/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CECT11011</a:t>
                  </a:r>
                </a:p>
                <a:p>
                  <a:pPr algn="ctr"/>
                  <a:endParaRPr lang="pl-PL" sz="1200" b="1" i="1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57" name="118 Grupo"/>
              <p:cNvGrpSpPr/>
              <p:nvPr/>
            </p:nvGrpSpPr>
            <p:grpSpPr>
              <a:xfrm>
                <a:off x="2576573" y="5170828"/>
                <a:ext cx="1548000" cy="1569660"/>
                <a:chOff x="2576573" y="5044157"/>
                <a:chExt cx="1548000" cy="1569660"/>
              </a:xfrm>
            </p:grpSpPr>
            <p:sp>
              <p:nvSpPr>
                <p:cNvPr id="160" name="159 Elipse"/>
                <p:cNvSpPr>
                  <a:spLocks noChangeAspect="1"/>
                </p:cNvSpPr>
                <p:nvPr/>
              </p:nvSpPr>
              <p:spPr>
                <a:xfrm>
                  <a:off x="2576573" y="5046115"/>
                  <a:ext cx="1548000" cy="1548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1" name="160 CuadroTexto"/>
                <p:cNvSpPr txBox="1"/>
                <p:nvPr/>
              </p:nvSpPr>
              <p:spPr>
                <a:xfrm>
                  <a:off x="2588168" y="5044157"/>
                  <a:ext cx="1514053" cy="15696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HA1835</a:t>
                  </a:r>
                </a:p>
                <a:p>
                  <a:pPr algn="ctr"/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HA1837</a:t>
                  </a:r>
                </a:p>
                <a:p>
                  <a:pPr algn="ctr"/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HA1841, HA1842 </a:t>
                  </a:r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VIN7,SOY3</a:t>
                  </a:r>
                </a:p>
                <a:p>
                  <a:pPr algn="ctr"/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IF6, </a:t>
                  </a:r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PB7</a:t>
                  </a:r>
                </a:p>
                <a:p>
                  <a:pPr algn="ctr"/>
                  <a:r>
                    <a:rPr lang="es-ES_tradnl" sz="1200" b="1" i="1" dirty="0" smtClean="0">
                      <a:latin typeface="Arial" pitchFamily="34" charset="0"/>
                      <a:cs typeface="Arial" pitchFamily="34" charset="0"/>
                    </a:rPr>
                    <a:t>CBS2834, CID1</a:t>
                  </a:r>
                  <a:endParaRPr lang="es-ES_tradnl" sz="1200" b="1" i="1" dirty="0" smtClean="0">
                    <a:latin typeface="Arial" pitchFamily="34" charset="0"/>
                    <a:cs typeface="Arial" pitchFamily="34" charset="0"/>
                  </a:endParaRPr>
                </a:p>
                <a:p>
                  <a:pPr algn="ctr"/>
                  <a:r>
                    <a:rPr lang="es-ES_tradnl" sz="1200" b="1" dirty="0" smtClean="0">
                      <a:latin typeface="Arial" pitchFamily="34" charset="0"/>
                      <a:cs typeface="Arial" pitchFamily="34" charset="0"/>
                    </a:rPr>
                    <a:t>CA111, CR91</a:t>
                  </a:r>
                </a:p>
                <a:p>
                  <a:pPr algn="ctr"/>
                  <a:r>
                    <a:rPr lang="es-ES_tradnl" sz="1200" b="1" dirty="0" smtClean="0">
                      <a:latin typeface="Arial" pitchFamily="34" charset="0"/>
                      <a:cs typeface="Arial" pitchFamily="34" charset="0"/>
                    </a:rPr>
                    <a:t>ZP591</a:t>
                  </a:r>
                  <a:endParaRPr lang="es-ES_tradnl" sz="12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58" name="157 CuadroTexto"/>
              <p:cNvSpPr txBox="1"/>
              <p:nvPr/>
            </p:nvSpPr>
            <p:spPr>
              <a:xfrm>
                <a:off x="4958653" y="5709862"/>
                <a:ext cx="66328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sz="1400" dirty="0" smtClean="0">
                    <a:latin typeface="Arial" pitchFamily="34" charset="0"/>
                    <a:cs typeface="Arial" pitchFamily="34" charset="0"/>
                  </a:rPr>
                  <a:t>1 (100)</a:t>
                </a:r>
                <a:endParaRPr lang="es-ES_tradnl" sz="14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66" name="65 CuadroTexto"/>
            <p:cNvSpPr txBox="1"/>
            <p:nvPr/>
          </p:nvSpPr>
          <p:spPr>
            <a:xfrm>
              <a:off x="3215295" y="1758216"/>
              <a:ext cx="6632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 (100)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66 CuadroTexto"/>
            <p:cNvSpPr txBox="1"/>
            <p:nvPr/>
          </p:nvSpPr>
          <p:spPr>
            <a:xfrm>
              <a:off x="1302698" y="1764524"/>
              <a:ext cx="6632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 (100)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3" name="82 Grupo"/>
          <p:cNvGrpSpPr/>
          <p:nvPr/>
        </p:nvGrpSpPr>
        <p:grpSpPr>
          <a:xfrm>
            <a:off x="1653492" y="1102040"/>
            <a:ext cx="4525075" cy="1998927"/>
            <a:chOff x="1653492" y="1102040"/>
            <a:chExt cx="4525075" cy="1998927"/>
          </a:xfrm>
        </p:grpSpPr>
        <p:sp>
          <p:nvSpPr>
            <p:cNvPr id="69" name="68 CuadroTexto"/>
            <p:cNvSpPr txBox="1"/>
            <p:nvPr/>
          </p:nvSpPr>
          <p:spPr>
            <a:xfrm>
              <a:off x="4269402" y="1941113"/>
              <a:ext cx="608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 </a:t>
              </a:r>
            </a:p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(100)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70 CuadroTexto"/>
            <p:cNvSpPr txBox="1"/>
            <p:nvPr/>
          </p:nvSpPr>
          <p:spPr>
            <a:xfrm>
              <a:off x="1749410" y="1102040"/>
              <a:ext cx="10366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000" b="1" i="1" dirty="0" smtClean="0">
                  <a:latin typeface="Arial" pitchFamily="34" charset="0"/>
                  <a:cs typeface="Arial" pitchFamily="34" charset="0"/>
                </a:rPr>
                <a:t>CYC3</a:t>
              </a:r>
              <a:endParaRPr lang="es-ES_tradnl" sz="2000" b="1" i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72" name="91 Grupo"/>
            <p:cNvGrpSpPr/>
            <p:nvPr/>
          </p:nvGrpSpPr>
          <p:grpSpPr>
            <a:xfrm>
              <a:off x="4664514" y="1530668"/>
              <a:ext cx="1514053" cy="1296000"/>
              <a:chOff x="4643438" y="4355531"/>
              <a:chExt cx="1514053" cy="1296000"/>
            </a:xfrm>
          </p:grpSpPr>
          <p:sp>
            <p:nvSpPr>
              <p:cNvPr id="80" name="79 Elipse"/>
              <p:cNvSpPr>
                <a:spLocks noChangeAspect="1"/>
              </p:cNvSpPr>
              <p:nvPr/>
            </p:nvSpPr>
            <p:spPr>
              <a:xfrm>
                <a:off x="4748488" y="4355531"/>
                <a:ext cx="1296000" cy="1296000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" name="80 CuadroTexto"/>
              <p:cNvSpPr txBox="1"/>
              <p:nvPr/>
            </p:nvSpPr>
            <p:spPr>
              <a:xfrm>
                <a:off x="4643438" y="4371549"/>
                <a:ext cx="1514053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W27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W46</a:t>
                </a:r>
                <a:endParaRPr lang="pl-PL" sz="1200" b="1" i="1" dirty="0" smtClean="0"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SPG14-91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SPG16-91</a:t>
                </a:r>
              </a:p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126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172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319</a:t>
                </a:r>
                <a:r>
                  <a:rPr lang="es-ES_tradnl" sz="1200" b="1" i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441</a:t>
                </a:r>
              </a:p>
              <a:p>
                <a:pPr algn="ctr"/>
                <a:r>
                  <a:rPr lang="pl-PL" sz="1200" b="1" i="1" dirty="0" smtClean="0">
                    <a:latin typeface="Arial" pitchFamily="34" charset="0"/>
                    <a:cs typeface="Arial" pitchFamily="34" charset="0"/>
                  </a:rPr>
                  <a:t>CECT11003</a:t>
                </a:r>
                <a:endParaRPr lang="es-ES_tradnl" sz="1200" b="1" i="1" dirty="0" smtClean="0"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en-US" sz="1200" b="1" i="1" dirty="0" smtClean="0">
                    <a:latin typeface="Arial" pitchFamily="34" charset="0"/>
                    <a:cs typeface="Arial" pitchFamily="34" charset="0"/>
                  </a:rPr>
                  <a:t>CECT11004 </a:t>
                </a:r>
              </a:p>
            </p:txBody>
          </p:sp>
        </p:grpSp>
        <p:cxnSp>
          <p:nvCxnSpPr>
            <p:cNvPr id="73" name="72 Conector recto"/>
            <p:cNvCxnSpPr/>
            <p:nvPr/>
          </p:nvCxnSpPr>
          <p:spPr>
            <a:xfrm rot="10800000">
              <a:off x="4401499" y="2201320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73 Elipse"/>
            <p:cNvSpPr>
              <a:spLocks noChangeAspect="1"/>
            </p:cNvSpPr>
            <p:nvPr/>
          </p:nvSpPr>
          <p:spPr>
            <a:xfrm>
              <a:off x="2626398" y="1318931"/>
              <a:ext cx="1764000" cy="1764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74 CuadroTexto"/>
            <p:cNvSpPr txBox="1"/>
            <p:nvPr/>
          </p:nvSpPr>
          <p:spPr>
            <a:xfrm>
              <a:off x="2738058" y="1346641"/>
              <a:ext cx="151405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CECT1388</a:t>
              </a:r>
            </a:p>
            <a:p>
              <a:pPr algn="ctr"/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CECT1990</a:t>
              </a:r>
            </a:p>
            <a:p>
              <a:pPr algn="ctr"/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CECT11002</a:t>
              </a:r>
            </a:p>
            <a:p>
              <a:pPr algn="ctr"/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HA1835, HA1837 HA1841, HA1842 </a:t>
              </a:r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VIN7,SOY3, PB7</a:t>
              </a:r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s-ES_tradnl" sz="1200" b="1" i="1" dirty="0" smtClean="0">
                  <a:latin typeface="Arial" pitchFamily="34" charset="0"/>
                  <a:cs typeface="Arial" pitchFamily="34" charset="0"/>
                </a:rPr>
                <a:t>CID1, </a:t>
              </a:r>
              <a:r>
                <a:rPr lang="es-ES_tradnl" sz="1200" b="1" dirty="0" smtClean="0">
                  <a:latin typeface="Arial" pitchFamily="34" charset="0"/>
                  <a:cs typeface="Arial" pitchFamily="34" charset="0"/>
                </a:rPr>
                <a:t>ZP591 CR89</a:t>
              </a:r>
              <a:r>
                <a:rPr lang="es-ES_tradnl" sz="1200" b="1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s-ES_tradnl" sz="1200" b="1" dirty="0" smtClean="0">
                  <a:latin typeface="Arial" pitchFamily="34" charset="0"/>
                  <a:cs typeface="Arial" pitchFamily="34" charset="0"/>
                </a:rPr>
                <a:t>CR90</a:t>
              </a:r>
            </a:p>
            <a:p>
              <a:pPr algn="ctr"/>
              <a:r>
                <a:rPr lang="es-ES_tradnl" sz="1200" b="1" dirty="0" smtClean="0">
                  <a:latin typeface="Arial" pitchFamily="34" charset="0"/>
                  <a:cs typeface="Arial" pitchFamily="34" charset="0"/>
                </a:rPr>
                <a:t> CR91</a:t>
              </a:r>
              <a:endParaRPr lang="es-ES_tradnl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75 CuadroTexto"/>
            <p:cNvSpPr txBox="1"/>
            <p:nvPr/>
          </p:nvSpPr>
          <p:spPr>
            <a:xfrm>
              <a:off x="2075486" y="1922494"/>
              <a:ext cx="6632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s-ES_tradnl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7" name="76 Conector recto"/>
            <p:cNvCxnSpPr/>
            <p:nvPr/>
          </p:nvCxnSpPr>
          <p:spPr>
            <a:xfrm rot="10800000">
              <a:off x="2241099" y="2201320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77 Elipse"/>
            <p:cNvSpPr>
              <a:spLocks noChangeAspect="1"/>
            </p:cNvSpPr>
            <p:nvPr/>
          </p:nvSpPr>
          <p:spPr>
            <a:xfrm>
              <a:off x="1695619" y="1947072"/>
              <a:ext cx="540000" cy="54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78 CuadroTexto"/>
            <p:cNvSpPr txBox="1"/>
            <p:nvPr/>
          </p:nvSpPr>
          <p:spPr>
            <a:xfrm>
              <a:off x="1653492" y="2078212"/>
              <a:ext cx="64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200" b="1" dirty="0" smtClean="0">
                  <a:latin typeface="Arial" pitchFamily="34" charset="0"/>
                  <a:cs typeface="Arial" pitchFamily="34" charset="0"/>
                </a:rPr>
                <a:t>CA111</a:t>
              </a:r>
              <a:endParaRPr lang="pl-PL" sz="1200" b="1" dirty="0" smtClean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1382</TotalTime>
  <Words>786</Words>
  <Application>Microsoft Office PowerPoint</Application>
  <PresentationFormat>Presentación en pantalla (4:3)</PresentationFormat>
  <Paragraphs>394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</vt:vector>
  </TitlesOfParts>
  <Company>UVEG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barrioe</dc:creator>
  <cp:lastModifiedBy>barrioe</cp:lastModifiedBy>
  <cp:revision>80</cp:revision>
  <dcterms:created xsi:type="dcterms:W3CDTF">2012-07-08T09:38:42Z</dcterms:created>
  <dcterms:modified xsi:type="dcterms:W3CDTF">2012-07-12T21:16:27Z</dcterms:modified>
</cp:coreProperties>
</file>