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3" r:id="rId2"/>
    <p:sldId id="272" r:id="rId3"/>
    <p:sldId id="276" r:id="rId4"/>
    <p:sldId id="277" r:id="rId5"/>
    <p:sldId id="279" r:id="rId6"/>
    <p:sldId id="280" r:id="rId7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9120" autoAdjust="0"/>
  </p:normalViewPr>
  <p:slideViewPr>
    <p:cSldViewPr>
      <p:cViewPr>
        <p:scale>
          <a:sx n="80" d="100"/>
          <a:sy n="80" d="100"/>
        </p:scale>
        <p:origin x="-1680" y="12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6F46B-E965-4529-A48D-7573320E8E5F}" type="datetimeFigureOut">
              <a:rPr lang="en-GB" smtClean="0"/>
              <a:pPr/>
              <a:t>17/07/2012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1F2CA-E50B-4F16-877A-35B0CD955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8AEE658-D33C-4E68-AB09-DD02BC7B15F0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07B1C2D-451D-4574-A0FD-8BBA790BCA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C049F-631C-478B-B944-778E47E43A6B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04B02-C1BA-41E0-99E9-B7F88FA807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1817F-0579-4EF7-B4E0-25DE62A372EC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3CD7D-98B9-4C39-9471-21721561D4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8A3D3-E895-4545-9487-D9776D6C5522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42BC2-DCD4-48FE-92B8-D75B9F06AF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A0DCB-5C05-451F-80CE-CF89C2149B3B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6E1AF-9828-48A1-997A-F099ABFC82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9C4F2-481A-4F37-A25F-30C36566C1FC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29A8A-1046-4104-AA6E-2284944111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CBCC0-BAA0-466C-AA1A-FBEFF54FEDF9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5786D-C4D8-4987-BF10-CB11DC7974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F8B95-3455-406C-8375-FCF58987F646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0508E-30C6-40AF-9B17-ED54DCFDD8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6FA24-6BC0-4C82-9B0A-552D03E3B486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B6CD5-080C-4B5C-819F-FEC28C8B92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EF908-E358-4C98-9983-C3C6410D2DD1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F916-FC54-4BFE-B34F-4DA7F29DF7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BFE76-F31E-4DCB-A4C2-468BAE82F7CF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CDB67-175A-404D-8187-1E0FE392D7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50A56-D857-40BB-9C59-E68044378039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F3CA4-01B6-4B1D-BAEB-E5A1F134F4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5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3D4B5E-B1A9-4D36-9937-DE3E830165BF}" type="datetimeFigureOut">
              <a:rPr lang="en-GB"/>
              <a:pPr>
                <a:defRPr/>
              </a:pPr>
              <a:t>17/07/2012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5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5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43FAFF-46D8-4CCC-BFF5-BBE78F2633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image" Target="../media/image39.png"/><Relationship Id="rId5" Type="http://schemas.openxmlformats.org/officeDocument/2006/relationships/image" Target="../media/image33.jpeg"/><Relationship Id="rId10" Type="http://schemas.openxmlformats.org/officeDocument/2006/relationships/image" Target="../media/image38.pn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52" y="428596"/>
            <a:ext cx="207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52" y="2196136"/>
            <a:ext cx="269132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52" y="3996136"/>
            <a:ext cx="258862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-27384" y="357158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0" y="1"/>
            <a:ext cx="24075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 smtClean="0">
                <a:latin typeface="Arial" pitchFamily="34" charset="0"/>
                <a:cs typeface="Arial" pitchFamily="34" charset="0"/>
              </a:rPr>
              <a:t>Fig. S1. Stevenson , Allen </a:t>
            </a:r>
            <a:r>
              <a:rPr lang="en-GB" sz="1200" i="1" dirty="0" smtClean="0">
                <a:latin typeface="Arial" pitchFamily="34" charset="0"/>
                <a:cs typeface="Arial" pitchFamily="34" charset="0"/>
              </a:rPr>
              <a:t>et al., 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5069" y="428596"/>
            <a:ext cx="3038641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357562" y="357158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63" y="3779912"/>
            <a:ext cx="3052800" cy="200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9143" y="3995736"/>
            <a:ext cx="307222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4664" y="2058514"/>
            <a:ext cx="3052800" cy="200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69143" y="2059144"/>
            <a:ext cx="3018649" cy="20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04" y="467744"/>
            <a:ext cx="3044027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115888" y="395536"/>
            <a:ext cx="216768" cy="28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2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21286" y="1"/>
            <a:ext cx="24075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 smtClean="0">
                <a:latin typeface="Arial" pitchFamily="34" charset="0"/>
                <a:cs typeface="Arial" pitchFamily="34" charset="0"/>
              </a:rPr>
              <a:t>Fig. S1. Stevenson , Allen </a:t>
            </a:r>
            <a:r>
              <a:rPr lang="en-GB" sz="1200" i="1" dirty="0" smtClean="0">
                <a:latin typeface="Arial" pitchFamily="34" charset="0"/>
                <a:cs typeface="Arial" pitchFamily="34" charset="0"/>
              </a:rPr>
              <a:t>et al., 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56" y="575744"/>
            <a:ext cx="2165102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Box 1"/>
          <p:cNvSpPr txBox="1">
            <a:spLocks noChangeArrowheads="1"/>
          </p:cNvSpPr>
          <p:nvPr/>
        </p:nvSpPr>
        <p:spPr bwMode="auto">
          <a:xfrm>
            <a:off x="3371850" y="508000"/>
            <a:ext cx="285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dirty="0">
              <a:latin typeface="Calibri" pitchFamily="34" charset="0"/>
            </a:endParaRP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7" y="2195736"/>
            <a:ext cx="2260042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12"/>
          <p:cNvSpPr txBox="1">
            <a:spLocks noChangeArrowheads="1"/>
          </p:cNvSpPr>
          <p:nvPr/>
        </p:nvSpPr>
        <p:spPr bwMode="auto">
          <a:xfrm>
            <a:off x="44450" y="35497"/>
            <a:ext cx="6686550" cy="276999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GB" sz="1200" smtClean="0">
                <a:latin typeface="Arial" pitchFamily="34" charset="0"/>
                <a:cs typeface="Arial" pitchFamily="34" charset="0"/>
              </a:rPr>
              <a:t>S2.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Stevenson, Allen </a:t>
            </a:r>
            <a:r>
              <a:rPr lang="en-GB" sz="1200" i="1" dirty="0" smtClean="0">
                <a:latin typeface="Arial" pitchFamily="34" charset="0"/>
                <a:cs typeface="Arial" pitchFamily="34" charset="0"/>
              </a:rPr>
              <a:t>et al., </a:t>
            </a:r>
            <a:endParaRPr lang="en-GB" sz="1200" baseline="-25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1045" y="575744"/>
            <a:ext cx="2024243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01044" y="2195736"/>
            <a:ext cx="2143623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TextBox 4"/>
          <p:cNvSpPr txBox="1">
            <a:spLocks noChangeArrowheads="1"/>
          </p:cNvSpPr>
          <p:nvPr/>
        </p:nvSpPr>
        <p:spPr bwMode="auto">
          <a:xfrm>
            <a:off x="0" y="673102"/>
            <a:ext cx="457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33800" name="TextBox 10"/>
          <p:cNvSpPr txBox="1">
            <a:spLocks noChangeArrowheads="1"/>
          </p:cNvSpPr>
          <p:nvPr/>
        </p:nvSpPr>
        <p:spPr bwMode="auto">
          <a:xfrm>
            <a:off x="3284538" y="755651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01043" y="3851920"/>
            <a:ext cx="2079374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 b="3637"/>
          <a:stretch>
            <a:fillRect/>
          </a:stretch>
        </p:blipFill>
        <p:spPr bwMode="auto">
          <a:xfrm>
            <a:off x="332656" y="5580112"/>
            <a:ext cx="2288900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1042" y="5580112"/>
            <a:ext cx="2072418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01042" y="7272280"/>
            <a:ext cx="2086416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2656" y="7272488"/>
            <a:ext cx="2187216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2656" y="3888112"/>
            <a:ext cx="2232248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5" name="TextBox 10"/>
          <p:cNvSpPr txBox="1">
            <a:spLocks noChangeArrowheads="1"/>
          </p:cNvSpPr>
          <p:nvPr/>
        </p:nvSpPr>
        <p:spPr bwMode="auto">
          <a:xfrm>
            <a:off x="0" y="4006969"/>
            <a:ext cx="381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pic>
        <p:nvPicPr>
          <p:cNvPr id="73" name="Picture 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667" y="323529"/>
            <a:ext cx="2601913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2104" y="325116"/>
            <a:ext cx="2551113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TextBox 5"/>
          <p:cNvSpPr txBox="1">
            <a:spLocks noChangeArrowheads="1"/>
          </p:cNvSpPr>
          <p:nvPr/>
        </p:nvSpPr>
        <p:spPr bwMode="auto">
          <a:xfrm>
            <a:off x="15875" y="574551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pic>
        <p:nvPicPr>
          <p:cNvPr id="76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397" y="2016201"/>
            <a:ext cx="2403475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08834" y="2016201"/>
            <a:ext cx="2492375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TextBox 12"/>
          <p:cNvSpPr txBox="1">
            <a:spLocks noChangeArrowheads="1"/>
          </p:cNvSpPr>
          <p:nvPr/>
        </p:nvSpPr>
        <p:spPr bwMode="auto">
          <a:xfrm>
            <a:off x="44450" y="35497"/>
            <a:ext cx="6686550" cy="276999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GB" sz="1200" smtClean="0">
                <a:latin typeface="Arial" pitchFamily="34" charset="0"/>
                <a:cs typeface="Arial" pitchFamily="34" charset="0"/>
              </a:rPr>
              <a:t>S3.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Stevenson, Allen </a:t>
            </a:r>
            <a:r>
              <a:rPr lang="en-GB" sz="1200" i="1" dirty="0" smtClean="0">
                <a:latin typeface="Arial" pitchFamily="34" charset="0"/>
                <a:cs typeface="Arial" pitchFamily="34" charset="0"/>
              </a:rPr>
              <a:t>et al., </a:t>
            </a:r>
            <a:endParaRPr lang="en-GB" sz="1200" baseline="-25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4"/>
          <p:cNvPicPr preferRelativeResize="0"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2656" y="4024402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 preferRelativeResize="0"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2656" y="5508104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 preferRelativeResize="0"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92896" y="5508104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 preferRelativeResize="0"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2656" y="7020272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 preferRelativeResize="0"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92896" y="7020272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 preferRelativeResize="0"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53376" y="7020272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10"/>
          <p:cNvSpPr txBox="1">
            <a:spLocks noChangeArrowheads="1"/>
          </p:cNvSpPr>
          <p:nvPr/>
        </p:nvSpPr>
        <p:spPr bwMode="auto">
          <a:xfrm>
            <a:off x="23664" y="5580112"/>
            <a:ext cx="381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2" name="TextBox 10"/>
          <p:cNvSpPr txBox="1">
            <a:spLocks noChangeArrowheads="1"/>
          </p:cNvSpPr>
          <p:nvPr/>
        </p:nvSpPr>
        <p:spPr bwMode="auto">
          <a:xfrm>
            <a:off x="44624" y="7175321"/>
            <a:ext cx="381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>
                <a:latin typeface="Arial" pitchFamily="34" charset="0"/>
                <a:cs typeface="Arial" pitchFamily="34" charset="0"/>
              </a:rPr>
              <a:t>D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19042" y="7215206"/>
            <a:ext cx="381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10"/>
          <p:cNvSpPr txBox="1">
            <a:spLocks noChangeArrowheads="1"/>
          </p:cNvSpPr>
          <p:nvPr/>
        </p:nvSpPr>
        <p:spPr bwMode="auto">
          <a:xfrm>
            <a:off x="119042" y="5509447"/>
            <a:ext cx="381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47" name="TextBox 12"/>
          <p:cNvSpPr txBox="1">
            <a:spLocks noChangeArrowheads="1"/>
          </p:cNvSpPr>
          <p:nvPr/>
        </p:nvSpPr>
        <p:spPr bwMode="auto">
          <a:xfrm>
            <a:off x="0" y="80159"/>
            <a:ext cx="6686550" cy="276999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GB" sz="1200" smtClean="0">
                <a:latin typeface="Arial" pitchFamily="34" charset="0"/>
                <a:cs typeface="Arial" pitchFamily="34" charset="0"/>
              </a:rPr>
              <a:t>S4.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Stevenson, Allen </a:t>
            </a:r>
            <a:r>
              <a:rPr lang="en-GB" sz="1200" i="1" dirty="0" smtClean="0">
                <a:latin typeface="Arial" pitchFamily="34" charset="0"/>
                <a:cs typeface="Arial" pitchFamily="34" charset="0"/>
              </a:rPr>
              <a:t>et al., </a:t>
            </a:r>
            <a:endParaRPr lang="en-GB" sz="1200" baseline="-25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7986" y="5543142"/>
            <a:ext cx="2664000" cy="1584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03" y="5483423"/>
            <a:ext cx="2664000" cy="168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4"/>
          <p:cNvPicPr preferRelativeResize="0">
            <a:picLocks noChangeArrowheads="1"/>
          </p:cNvPicPr>
          <p:nvPr/>
        </p:nvPicPr>
        <p:blipFill>
          <a:blip r:embed="rId4" cstate="print"/>
          <a:srcRect l="41833" t="32563" r="24751" b="53793"/>
          <a:stretch>
            <a:fillRect/>
          </a:stretch>
        </p:blipFill>
        <p:spPr bwMode="auto">
          <a:xfrm>
            <a:off x="787836" y="7956376"/>
            <a:ext cx="1080000" cy="3244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3" name="TextBox 62"/>
          <p:cNvSpPr txBox="1"/>
          <p:nvPr/>
        </p:nvSpPr>
        <p:spPr>
          <a:xfrm>
            <a:off x="1867956" y="8014545"/>
            <a:ext cx="918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PARP</a:t>
            </a:r>
            <a:endParaRPr lang="en-US" sz="9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748381" y="7594141"/>
            <a:ext cx="323165" cy="38087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900" b="1" dirty="0" smtClean="0"/>
              <a:t>SC    </a:t>
            </a:r>
            <a:endParaRPr lang="en-US" sz="9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928670" y="7363308"/>
            <a:ext cx="323165" cy="6117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900" b="1" dirty="0" smtClean="0"/>
              <a:t>GALR1    </a:t>
            </a:r>
            <a:endParaRPr lang="en-US" sz="9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1136892" y="7510784"/>
            <a:ext cx="323165" cy="46423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900" b="1" dirty="0" smtClean="0"/>
              <a:t>GAL    </a:t>
            </a:r>
            <a:endParaRPr lang="en-US" sz="9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1309809" y="7594141"/>
            <a:ext cx="323165" cy="38087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900" b="1" dirty="0" smtClean="0"/>
              <a:t>SC    </a:t>
            </a:r>
            <a:endParaRPr lang="en-US" sz="9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1463195" y="7395368"/>
            <a:ext cx="323165" cy="57964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900" b="1" dirty="0" smtClean="0"/>
              <a:t>GALR1   </a:t>
            </a:r>
            <a:endParaRPr lang="en-US" sz="9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1623515" y="7510784"/>
            <a:ext cx="323165" cy="46423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900" b="1" dirty="0" smtClean="0"/>
              <a:t>GAL    </a:t>
            </a:r>
            <a:endParaRPr lang="en-US" sz="900" b="1" dirty="0"/>
          </a:p>
        </p:txBody>
      </p:sp>
      <p:cxnSp>
        <p:nvCxnSpPr>
          <p:cNvPr id="73" name="Straight Connector 72"/>
          <p:cNvCxnSpPr/>
          <p:nvPr/>
        </p:nvCxnSpPr>
        <p:spPr>
          <a:xfrm>
            <a:off x="787836" y="7528456"/>
            <a:ext cx="5400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1372996" y="7528456"/>
            <a:ext cx="5400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949854" y="7332072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 smtClean="0"/>
              <a:t>24h</a:t>
            </a:r>
            <a:endParaRPr lang="en-US" sz="9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1457938" y="7333082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 smtClean="0"/>
              <a:t>48h</a:t>
            </a:r>
            <a:endParaRPr lang="en-US" sz="900" b="1" dirty="0"/>
          </a:p>
        </p:txBody>
      </p:sp>
      <p:pic>
        <p:nvPicPr>
          <p:cNvPr id="77" name="Picture 2"/>
          <p:cNvPicPr preferRelativeResize="0">
            <a:picLocks noChangeArrowheads="1"/>
          </p:cNvPicPr>
          <p:nvPr/>
        </p:nvPicPr>
        <p:blipFill>
          <a:blip r:embed="rId5" cstate="print"/>
          <a:srcRect l="40621" t="75836" r="23843" b="16245"/>
          <a:stretch>
            <a:fillRect/>
          </a:stretch>
        </p:blipFill>
        <p:spPr bwMode="auto">
          <a:xfrm>
            <a:off x="787836" y="8332204"/>
            <a:ext cx="1080000" cy="224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8" name="TextBox 77"/>
          <p:cNvSpPr txBox="1"/>
          <p:nvPr/>
        </p:nvSpPr>
        <p:spPr>
          <a:xfrm>
            <a:off x="1857365" y="8341696"/>
            <a:ext cx="12144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Cleaved caspase 3</a:t>
            </a:r>
            <a:endParaRPr lang="en-US" sz="900" b="1" baseline="-25000" dirty="0"/>
          </a:p>
        </p:txBody>
      </p:sp>
      <p:pic>
        <p:nvPicPr>
          <p:cNvPr id="81" name="Picture 10"/>
          <p:cNvPicPr preferRelativeResize="0">
            <a:picLocks noChangeArrowheads="1"/>
          </p:cNvPicPr>
          <p:nvPr/>
        </p:nvPicPr>
        <p:blipFill>
          <a:blip r:embed="rId6" cstate="print"/>
          <a:srcRect l="27122" t="38855" r="41995" b="54322"/>
          <a:stretch>
            <a:fillRect/>
          </a:stretch>
        </p:blipFill>
        <p:spPr bwMode="auto">
          <a:xfrm flipH="1">
            <a:off x="787836" y="8628179"/>
            <a:ext cx="1080000" cy="2454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82" name="TextBox 81"/>
          <p:cNvSpPr txBox="1"/>
          <p:nvPr/>
        </p:nvSpPr>
        <p:spPr>
          <a:xfrm>
            <a:off x="1867956" y="8661648"/>
            <a:ext cx="918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GAPDH</a:t>
            </a:r>
            <a:endParaRPr lang="en-US" sz="900" b="1" baseline="-25000" dirty="0"/>
          </a:p>
        </p:txBody>
      </p:sp>
      <p:sp>
        <p:nvSpPr>
          <p:cNvPr id="83" name="Text Box 35"/>
          <p:cNvSpPr txBox="1">
            <a:spLocks noChangeArrowheads="1"/>
          </p:cNvSpPr>
          <p:nvPr/>
        </p:nvSpPr>
        <p:spPr bwMode="auto">
          <a:xfrm>
            <a:off x="785794" y="7143768"/>
            <a:ext cx="115093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1100" b="1" u="sng" dirty="0" smtClean="0">
                <a:latin typeface="+mj-lt"/>
              </a:rPr>
              <a:t>HCT116 OXR</a:t>
            </a:r>
            <a:endParaRPr lang="en-US" sz="1100" b="1" u="sng" dirty="0">
              <a:latin typeface="+mj-lt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04" y="500034"/>
            <a:ext cx="304246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357158"/>
            <a:ext cx="2987859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8" y="3749885"/>
            <a:ext cx="3228744" cy="166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53672" y="3749885"/>
            <a:ext cx="3215688" cy="166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3648" y="2214546"/>
            <a:ext cx="3192594" cy="166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53672" y="2214731"/>
            <a:ext cx="3215688" cy="166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" name="Text Box 35"/>
          <p:cNvSpPr txBox="1">
            <a:spLocks noChangeArrowheads="1"/>
          </p:cNvSpPr>
          <p:nvPr/>
        </p:nvSpPr>
        <p:spPr bwMode="auto">
          <a:xfrm>
            <a:off x="1233339" y="2305794"/>
            <a:ext cx="942113" cy="250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b="1" u="sng" dirty="0">
                <a:latin typeface="Calibri" pitchFamily="34" charset="0"/>
              </a:rPr>
              <a:t>LS174T</a:t>
            </a:r>
            <a:endParaRPr lang="en-US" sz="1100" b="1" u="sng" dirty="0">
              <a:latin typeface="Calibri" pitchFamily="34" charset="0"/>
            </a:endParaRPr>
          </a:p>
        </p:txBody>
      </p:sp>
      <p:sp>
        <p:nvSpPr>
          <p:cNvPr id="95" name="Text Box 35"/>
          <p:cNvSpPr txBox="1">
            <a:spLocks noChangeArrowheads="1"/>
          </p:cNvSpPr>
          <p:nvPr/>
        </p:nvSpPr>
        <p:spPr bwMode="auto">
          <a:xfrm>
            <a:off x="4433814" y="2305794"/>
            <a:ext cx="942113" cy="250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b="1" u="sng" dirty="0">
                <a:latin typeface="Calibri" pitchFamily="34" charset="0"/>
              </a:rPr>
              <a:t>LS174T</a:t>
            </a:r>
            <a:endParaRPr lang="en-US" sz="1100" b="1" u="sng" dirty="0">
              <a:latin typeface="Calibri" pitchFamily="34" charset="0"/>
            </a:endParaRPr>
          </a:p>
        </p:txBody>
      </p:sp>
      <p:sp>
        <p:nvSpPr>
          <p:cNvPr id="96" name="Text Box 35"/>
          <p:cNvSpPr txBox="1">
            <a:spLocks noChangeArrowheads="1"/>
          </p:cNvSpPr>
          <p:nvPr/>
        </p:nvSpPr>
        <p:spPr bwMode="auto">
          <a:xfrm>
            <a:off x="1259254" y="3961301"/>
            <a:ext cx="945162" cy="250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b="1" u="sng" dirty="0">
                <a:latin typeface="Calibri" pitchFamily="34" charset="0"/>
              </a:rPr>
              <a:t>RKO</a:t>
            </a:r>
            <a:endParaRPr lang="en-US" sz="1100" b="1" u="sng" dirty="0">
              <a:latin typeface="Calibri" pitchFamily="34" charset="0"/>
            </a:endParaRPr>
          </a:p>
        </p:txBody>
      </p:sp>
      <p:sp>
        <p:nvSpPr>
          <p:cNvPr id="97" name="Text Box 35"/>
          <p:cNvSpPr txBox="1">
            <a:spLocks noChangeArrowheads="1"/>
          </p:cNvSpPr>
          <p:nvPr/>
        </p:nvSpPr>
        <p:spPr bwMode="auto">
          <a:xfrm>
            <a:off x="4459729" y="4017087"/>
            <a:ext cx="945162" cy="250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b="1" u="sng" dirty="0">
                <a:latin typeface="Calibri" pitchFamily="34" charset="0"/>
              </a:rPr>
              <a:t>RKO</a:t>
            </a:r>
            <a:endParaRPr lang="en-US" sz="1100" b="1" u="sng" dirty="0">
              <a:latin typeface="Calibri" pitchFamily="34" charset="0"/>
            </a:endParaRPr>
          </a:p>
        </p:txBody>
      </p:sp>
      <p:sp>
        <p:nvSpPr>
          <p:cNvPr id="98" name="Text Box 35"/>
          <p:cNvSpPr txBox="1">
            <a:spLocks noChangeArrowheads="1"/>
          </p:cNvSpPr>
          <p:nvPr/>
        </p:nvSpPr>
        <p:spPr bwMode="auto">
          <a:xfrm>
            <a:off x="1228292" y="309862"/>
            <a:ext cx="98425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b="1" u="sng" dirty="0">
                <a:latin typeface="Calibri" pitchFamily="34" charset="0"/>
              </a:rPr>
              <a:t>HCT116</a:t>
            </a:r>
            <a:endParaRPr lang="en-US" sz="1100" b="1" u="sng" dirty="0">
              <a:latin typeface="Calibri" pitchFamily="34" charset="0"/>
            </a:endParaRPr>
          </a:p>
        </p:txBody>
      </p:sp>
      <p:sp>
        <p:nvSpPr>
          <p:cNvPr id="99" name="Text Box 35"/>
          <p:cNvSpPr txBox="1">
            <a:spLocks noChangeArrowheads="1"/>
          </p:cNvSpPr>
          <p:nvPr/>
        </p:nvSpPr>
        <p:spPr bwMode="auto">
          <a:xfrm>
            <a:off x="4427105" y="309862"/>
            <a:ext cx="105092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b="1" u="sng" dirty="0">
                <a:latin typeface="Calibri" pitchFamily="34" charset="0"/>
              </a:rPr>
              <a:t>HCT116</a:t>
            </a:r>
            <a:endParaRPr lang="en-US" sz="1100" b="1" u="sng" dirty="0">
              <a:latin typeface="Calibri" pitchFamily="34" charset="0"/>
            </a:endParaRPr>
          </a:p>
        </p:txBody>
      </p:sp>
      <p:sp>
        <p:nvSpPr>
          <p:cNvPr id="100" name="TextBox 10"/>
          <p:cNvSpPr txBox="1">
            <a:spLocks noChangeArrowheads="1"/>
          </p:cNvSpPr>
          <p:nvPr/>
        </p:nvSpPr>
        <p:spPr bwMode="auto">
          <a:xfrm>
            <a:off x="71414" y="2214546"/>
            <a:ext cx="381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01" name="TextBox 10"/>
          <p:cNvSpPr txBox="1">
            <a:spLocks noChangeArrowheads="1"/>
          </p:cNvSpPr>
          <p:nvPr/>
        </p:nvSpPr>
        <p:spPr bwMode="auto">
          <a:xfrm>
            <a:off x="71414" y="571472"/>
            <a:ext cx="381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862826" y="7725544"/>
            <a:ext cx="11341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err="1" smtClean="0"/>
              <a:t>siRNA</a:t>
            </a:r>
            <a:r>
              <a:rPr lang="en-GB" sz="900" b="1" dirty="0" smtClean="0"/>
              <a:t> (10nM)</a:t>
            </a:r>
            <a:endParaRPr lang="en-US" sz="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760857" y="3050276"/>
            <a:ext cx="187177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latin typeface="Calibri" pitchFamily="34" charset="0"/>
              </a:rPr>
              <a:t> -      +       -       +      -      +      </a:t>
            </a:r>
          </a:p>
        </p:txBody>
      </p:sp>
      <p:sp>
        <p:nvSpPr>
          <p:cNvPr id="7" name="Text Box 35"/>
          <p:cNvSpPr txBox="1">
            <a:spLocks noChangeArrowheads="1"/>
          </p:cNvSpPr>
          <p:nvPr/>
        </p:nvSpPr>
        <p:spPr bwMode="auto">
          <a:xfrm>
            <a:off x="2488651" y="3089333"/>
            <a:ext cx="11506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b="1" dirty="0">
                <a:latin typeface="Calibri" pitchFamily="34" charset="0"/>
              </a:rPr>
              <a:t>siGALR1</a:t>
            </a:r>
            <a:endParaRPr lang="en-US" sz="800" b="1" dirty="0">
              <a:latin typeface="Calibri" pitchFamily="34" charset="0"/>
            </a:endParaRPr>
          </a:p>
        </p:txBody>
      </p:sp>
      <p:sp>
        <p:nvSpPr>
          <p:cNvPr id="8" name="Text Box 36"/>
          <p:cNvSpPr txBox="1">
            <a:spLocks noChangeArrowheads="1"/>
          </p:cNvSpPr>
          <p:nvPr/>
        </p:nvSpPr>
        <p:spPr bwMode="auto">
          <a:xfrm>
            <a:off x="2498173" y="3501211"/>
            <a:ext cx="11522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b="1">
                <a:latin typeface="Calibri" pitchFamily="34" charset="0"/>
              </a:rPr>
              <a:t>ACTIN</a:t>
            </a:r>
            <a:endParaRPr lang="en-US" sz="800" b="1">
              <a:latin typeface="Calibri" pitchFamily="34" charset="0"/>
            </a:endParaRPr>
          </a:p>
        </p:txBody>
      </p:sp>
      <p:sp>
        <p:nvSpPr>
          <p:cNvPr id="9" name="Text Box 35"/>
          <p:cNvSpPr txBox="1">
            <a:spLocks noChangeArrowheads="1"/>
          </p:cNvSpPr>
          <p:nvPr/>
        </p:nvSpPr>
        <p:spPr bwMode="auto">
          <a:xfrm>
            <a:off x="2493413" y="3264583"/>
            <a:ext cx="76658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b="1">
                <a:latin typeface="Calibri" pitchFamily="34" charset="0"/>
              </a:rPr>
              <a:t>FLIP</a:t>
            </a:r>
            <a:r>
              <a:rPr lang="en-GB" sz="800" b="1" baseline="-25000">
                <a:latin typeface="Calibri" pitchFamily="34" charset="0"/>
              </a:rPr>
              <a:t>L</a:t>
            </a:r>
            <a:endParaRPr lang="en-US" sz="800" b="1" baseline="-25000">
              <a:latin typeface="Calibri" pitchFamily="34" charset="0"/>
            </a:endParaRPr>
          </a:p>
        </p:txBody>
      </p:sp>
      <p:sp>
        <p:nvSpPr>
          <p:cNvPr id="10" name="Text Box 35"/>
          <p:cNvSpPr txBox="1">
            <a:spLocks noChangeArrowheads="1"/>
          </p:cNvSpPr>
          <p:nvPr/>
        </p:nvSpPr>
        <p:spPr bwMode="auto">
          <a:xfrm>
            <a:off x="497633" y="3048559"/>
            <a:ext cx="3346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b="1" dirty="0">
                <a:latin typeface="Calibri" pitchFamily="34" charset="0"/>
              </a:rPr>
              <a:t>0H</a:t>
            </a:r>
            <a:endParaRPr lang="en-US" sz="800" b="1" dirty="0">
              <a:latin typeface="Calibri" pitchFamily="34" charset="0"/>
            </a:endParaRPr>
          </a:p>
        </p:txBody>
      </p:sp>
      <p:sp>
        <p:nvSpPr>
          <p:cNvPr id="11" name="Text Box 35"/>
          <p:cNvSpPr txBox="1">
            <a:spLocks noChangeArrowheads="1"/>
          </p:cNvSpPr>
          <p:nvPr/>
        </p:nvSpPr>
        <p:spPr bwMode="auto">
          <a:xfrm>
            <a:off x="832848" y="2906205"/>
            <a:ext cx="3346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b="1">
                <a:latin typeface="Calibri" pitchFamily="34" charset="0"/>
              </a:rPr>
              <a:t>3H</a:t>
            </a:r>
            <a:endParaRPr lang="en-US" sz="800" b="1">
              <a:latin typeface="Calibri" pitchFamily="34" charset="0"/>
            </a:endParaRPr>
          </a:p>
        </p:txBody>
      </p:sp>
      <p:sp>
        <p:nvSpPr>
          <p:cNvPr id="12" name="Text Box 35"/>
          <p:cNvSpPr txBox="1">
            <a:spLocks noChangeArrowheads="1"/>
          </p:cNvSpPr>
          <p:nvPr/>
        </p:nvSpPr>
        <p:spPr bwMode="auto">
          <a:xfrm>
            <a:off x="1434100" y="2906205"/>
            <a:ext cx="3346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b="1">
                <a:latin typeface="Calibri" pitchFamily="34" charset="0"/>
              </a:rPr>
              <a:t>6H</a:t>
            </a:r>
            <a:endParaRPr lang="en-US" sz="800" b="1">
              <a:latin typeface="Calibri" pitchFamily="34" charset="0"/>
            </a:endParaRPr>
          </a:p>
        </p:txBody>
      </p:sp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1984711" y="2906205"/>
            <a:ext cx="43194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b="1">
                <a:latin typeface="Calibri" pitchFamily="34" charset="0"/>
              </a:rPr>
              <a:t>24H</a:t>
            </a:r>
            <a:endParaRPr lang="en-US" sz="800" b="1">
              <a:latin typeface="Calibri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832619" y="3122105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auto">
          <a:xfrm>
            <a:off x="1408881" y="3120518"/>
            <a:ext cx="381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>
            <a:off x="1985144" y="3120518"/>
            <a:ext cx="381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35"/>
          <p:cNvSpPr txBox="1">
            <a:spLocks noChangeArrowheads="1"/>
          </p:cNvSpPr>
          <p:nvPr/>
        </p:nvSpPr>
        <p:spPr bwMode="auto">
          <a:xfrm>
            <a:off x="785664" y="2731712"/>
            <a:ext cx="115093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1100" b="1" u="sng" dirty="0">
                <a:latin typeface="+mj-lt"/>
              </a:rPr>
              <a:t>HCT116</a:t>
            </a:r>
            <a:endParaRPr lang="en-US" sz="1100" b="1" u="sng" dirty="0">
              <a:latin typeface="+mj-lt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497632" y="3308884"/>
            <a:ext cx="2016000" cy="118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497632" y="3499179"/>
            <a:ext cx="2016000" cy="1975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" name="Text Box 35"/>
          <p:cNvSpPr txBox="1">
            <a:spLocks noChangeArrowheads="1"/>
          </p:cNvSpPr>
          <p:nvPr/>
        </p:nvSpPr>
        <p:spPr bwMode="auto">
          <a:xfrm>
            <a:off x="2410595" y="4885554"/>
            <a:ext cx="6842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800" b="1" dirty="0">
                <a:latin typeface="+mj-lt"/>
              </a:rPr>
              <a:t>FLIP</a:t>
            </a:r>
            <a:r>
              <a:rPr lang="en-GB" sz="800" b="1" baseline="-25000" dirty="0">
                <a:latin typeface="+mj-lt"/>
              </a:rPr>
              <a:t>L</a:t>
            </a:r>
            <a:endParaRPr lang="en-US" sz="800" b="1" baseline="-25000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 rot="19515452">
            <a:off x="435745" y="4524626"/>
            <a:ext cx="595313" cy="21544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 dirty="0">
                <a:latin typeface="+mj-lt"/>
              </a:rPr>
              <a:t>SC</a:t>
            </a:r>
          </a:p>
        </p:txBody>
      </p:sp>
      <p:sp>
        <p:nvSpPr>
          <p:cNvPr id="22" name="TextBox 21"/>
          <p:cNvSpPr txBox="1"/>
          <p:nvPr/>
        </p:nvSpPr>
        <p:spPr bwMode="auto">
          <a:xfrm rot="19515452">
            <a:off x="594495" y="4384133"/>
            <a:ext cx="1090613" cy="21544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 dirty="0" err="1">
                <a:latin typeface="+mj-lt"/>
              </a:rPr>
              <a:t>Caspase</a:t>
            </a:r>
            <a:r>
              <a:rPr lang="en-GB" sz="800" b="1" dirty="0">
                <a:latin typeface="+mj-lt"/>
              </a:rPr>
              <a:t> 8</a:t>
            </a:r>
          </a:p>
        </p:txBody>
      </p:sp>
      <p:sp>
        <p:nvSpPr>
          <p:cNvPr id="23" name="TextBox 22"/>
          <p:cNvSpPr txBox="1"/>
          <p:nvPr/>
        </p:nvSpPr>
        <p:spPr bwMode="auto">
          <a:xfrm rot="19515452">
            <a:off x="989782" y="4411913"/>
            <a:ext cx="990600" cy="21544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 dirty="0">
                <a:latin typeface="+mj-lt"/>
              </a:rPr>
              <a:t>GALR1_3</a:t>
            </a:r>
          </a:p>
        </p:txBody>
      </p:sp>
      <p:sp>
        <p:nvSpPr>
          <p:cNvPr id="24" name="TextBox 23"/>
          <p:cNvSpPr txBox="1"/>
          <p:nvPr/>
        </p:nvSpPr>
        <p:spPr bwMode="auto">
          <a:xfrm rot="19515452">
            <a:off x="1675582" y="4411913"/>
            <a:ext cx="990600" cy="21544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 dirty="0">
                <a:latin typeface="+mj-lt"/>
              </a:rPr>
              <a:t>GALR1_1</a:t>
            </a:r>
          </a:p>
        </p:txBody>
      </p:sp>
      <p:sp>
        <p:nvSpPr>
          <p:cNvPr id="25" name="TextBox 24"/>
          <p:cNvSpPr txBox="1"/>
          <p:nvPr/>
        </p:nvSpPr>
        <p:spPr bwMode="auto">
          <a:xfrm rot="19515452">
            <a:off x="1962919" y="4411913"/>
            <a:ext cx="990600" cy="21544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 dirty="0">
                <a:latin typeface="+mj-lt"/>
              </a:rPr>
              <a:t>GALR1_4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lum bright="30000" contrast="20000"/>
          </a:blip>
          <a:srcRect l="2914" t="16764" r="27135" b="22303"/>
          <a:stretch>
            <a:fillRect/>
          </a:stretch>
        </p:blipFill>
        <p:spPr bwMode="auto">
          <a:xfrm>
            <a:off x="439882" y="5157909"/>
            <a:ext cx="1905000" cy="2160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7" name="Text Box 35"/>
          <p:cNvSpPr txBox="1">
            <a:spLocks noChangeArrowheads="1"/>
          </p:cNvSpPr>
          <p:nvPr/>
        </p:nvSpPr>
        <p:spPr bwMode="auto">
          <a:xfrm>
            <a:off x="2410594" y="5157909"/>
            <a:ext cx="89535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800" b="1" dirty="0">
                <a:latin typeface="+mj-lt"/>
              </a:rPr>
              <a:t>GAPDH</a:t>
            </a:r>
            <a:endParaRPr lang="en-GB" sz="800" b="1" baseline="-25000" dirty="0"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2410594" y="4607741"/>
            <a:ext cx="685800" cy="21544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 dirty="0" err="1">
                <a:latin typeface="+mj-lt"/>
              </a:rPr>
              <a:t>siRNA</a:t>
            </a:r>
            <a:endParaRPr lang="en-GB" sz="800" b="1" dirty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 rot="19515452">
            <a:off x="1296169" y="4346826"/>
            <a:ext cx="1219200" cy="21544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 dirty="0">
                <a:latin typeface="+mj-lt"/>
              </a:rPr>
              <a:t>C-8/GALR1_3</a:t>
            </a: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734194" y="4149500"/>
            <a:ext cx="115093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1100" b="1" u="sng" dirty="0">
                <a:latin typeface="+mj-lt"/>
              </a:rPr>
              <a:t>HCT116</a:t>
            </a:r>
            <a:endParaRPr lang="en-US" sz="1100" b="1" u="sng" dirty="0">
              <a:latin typeface="+mj-lt"/>
            </a:endParaRPr>
          </a:p>
        </p:txBody>
      </p: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/>
          <a:stretch>
            <a:fillRect/>
          </a:stretch>
        </p:blipFill>
        <p:spPr bwMode="auto">
          <a:xfrm>
            <a:off x="440482" y="4941887"/>
            <a:ext cx="1904400" cy="1487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2" name="Text Box 35"/>
          <p:cNvSpPr txBox="1">
            <a:spLocks noChangeArrowheads="1"/>
          </p:cNvSpPr>
          <p:nvPr/>
        </p:nvSpPr>
        <p:spPr bwMode="auto">
          <a:xfrm>
            <a:off x="646187" y="5669754"/>
            <a:ext cx="115093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1100" b="1" u="sng" dirty="0">
                <a:latin typeface="+mj-lt"/>
              </a:rPr>
              <a:t>RKO</a:t>
            </a:r>
            <a:endParaRPr lang="en-US" sz="1100" b="1" u="sng" dirty="0">
              <a:latin typeface="+mj-lt"/>
            </a:endParaRPr>
          </a:p>
        </p:txBody>
      </p:sp>
      <p:sp>
        <p:nvSpPr>
          <p:cNvPr id="33" name="TextBox 3"/>
          <p:cNvSpPr txBox="1">
            <a:spLocks noChangeArrowheads="1"/>
          </p:cNvSpPr>
          <p:nvPr/>
        </p:nvSpPr>
        <p:spPr bwMode="auto">
          <a:xfrm>
            <a:off x="646187" y="6079329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dirty="0">
                <a:latin typeface="Calibri" pitchFamily="34" charset="0"/>
              </a:rPr>
              <a:t> -      +       -       +      </a:t>
            </a:r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1855862" y="6126954"/>
            <a:ext cx="115093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b="1" dirty="0">
                <a:latin typeface="Calibri" pitchFamily="34" charset="0"/>
              </a:rPr>
              <a:t>siGALR1</a:t>
            </a:r>
            <a:endParaRPr lang="en-US" sz="800" b="1" dirty="0">
              <a:latin typeface="Calibri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1331987" y="6125367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717626" y="5898354"/>
            <a:ext cx="76676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b="1" dirty="0">
                <a:latin typeface="Calibri" pitchFamily="34" charset="0"/>
              </a:rPr>
              <a:t>24H</a:t>
            </a:r>
            <a:endParaRPr lang="en-US" sz="800" b="1" dirty="0">
              <a:latin typeface="Calibri" pitchFamily="34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1331988" y="5898354"/>
            <a:ext cx="76676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b="1" dirty="0">
                <a:latin typeface="Calibri" pitchFamily="34" charset="0"/>
              </a:rPr>
              <a:t>48H</a:t>
            </a:r>
            <a:endParaRPr lang="en-US" sz="800" b="1" dirty="0">
              <a:latin typeface="Calibri" pitchFamily="34" charset="0"/>
            </a:endParaRP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1865387" y="6516214"/>
            <a:ext cx="115252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b="1" dirty="0">
                <a:latin typeface="Calibri" pitchFamily="34" charset="0"/>
              </a:rPr>
              <a:t>GAPDH</a:t>
            </a:r>
            <a:endParaRPr lang="en-US" sz="800" b="1" dirty="0">
              <a:latin typeface="Calibri" pitchFamily="34" charset="0"/>
            </a:endParaRPr>
          </a:p>
        </p:txBody>
      </p:sp>
      <p:sp>
        <p:nvSpPr>
          <p:cNvPr id="39" name="Text Box 35"/>
          <p:cNvSpPr txBox="1">
            <a:spLocks noChangeArrowheads="1"/>
          </p:cNvSpPr>
          <p:nvPr/>
        </p:nvSpPr>
        <p:spPr bwMode="auto">
          <a:xfrm>
            <a:off x="1860625" y="6300190"/>
            <a:ext cx="76676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b="1" dirty="0">
                <a:latin typeface="Calibri" pitchFamily="34" charset="0"/>
              </a:rPr>
              <a:t>FLIP</a:t>
            </a:r>
            <a:r>
              <a:rPr lang="en-GB" sz="800" b="1" baseline="-25000" dirty="0">
                <a:latin typeface="Calibri" pitchFamily="34" charset="0"/>
              </a:rPr>
              <a:t>L</a:t>
            </a:r>
            <a:endParaRPr lang="en-US" sz="800" b="1" baseline="-25000" dirty="0">
              <a:latin typeface="Calibri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722387" y="6125367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1467" y="6313659"/>
            <a:ext cx="1144800" cy="1305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1467" y="6563175"/>
            <a:ext cx="1144800" cy="1690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5" name="TextBox 12"/>
          <p:cNvSpPr txBox="1">
            <a:spLocks noChangeArrowheads="1"/>
          </p:cNvSpPr>
          <p:nvPr/>
        </p:nvSpPr>
        <p:spPr bwMode="auto">
          <a:xfrm>
            <a:off x="44450" y="35497"/>
            <a:ext cx="6686550" cy="276999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GB" sz="1200" smtClean="0">
                <a:latin typeface="Arial" pitchFamily="34" charset="0"/>
                <a:cs typeface="Arial" pitchFamily="34" charset="0"/>
              </a:rPr>
              <a:t>S5.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Stevenson, Allen </a:t>
            </a:r>
            <a:r>
              <a:rPr lang="en-GB" sz="1200" i="1" dirty="0" smtClean="0">
                <a:latin typeface="Arial" pitchFamily="34" charset="0"/>
                <a:cs typeface="Arial" pitchFamily="34" charset="0"/>
              </a:rPr>
              <a:t>et al., </a:t>
            </a:r>
            <a:endParaRPr lang="en-GB" sz="12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214290" y="971600"/>
            <a:ext cx="381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214290" y="2843808"/>
            <a:ext cx="381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14290" y="4211960"/>
            <a:ext cx="381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2"/>
          <p:cNvGrpSpPr/>
          <p:nvPr/>
        </p:nvGrpSpPr>
        <p:grpSpPr>
          <a:xfrm>
            <a:off x="548680" y="971600"/>
            <a:ext cx="1863353" cy="1538698"/>
            <a:chOff x="4077072" y="4514850"/>
            <a:chExt cx="1863353" cy="1538699"/>
          </a:xfrm>
        </p:grpSpPr>
        <p:sp>
          <p:nvSpPr>
            <p:cNvPr id="44" name="TextBox 21"/>
            <p:cNvSpPr txBox="1">
              <a:spLocks noChangeArrowheads="1"/>
            </p:cNvSpPr>
            <p:nvPr/>
          </p:nvSpPr>
          <p:spPr bwMode="auto">
            <a:xfrm>
              <a:off x="4077072" y="4514850"/>
              <a:ext cx="60007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 b="1" dirty="0">
                  <a:latin typeface="Calibri" pitchFamily="34" charset="0"/>
                </a:rPr>
                <a:t>  -     </a:t>
              </a:r>
              <a:r>
                <a:rPr lang="en-GB" sz="800" b="1" dirty="0" smtClean="0">
                  <a:latin typeface="Calibri" pitchFamily="34" charset="0"/>
                </a:rPr>
                <a:t>      </a:t>
              </a:r>
              <a:r>
                <a:rPr lang="en-GB" sz="800" b="1" dirty="0">
                  <a:latin typeface="Calibri" pitchFamily="34" charset="0"/>
                </a:rPr>
                <a:t>+    </a:t>
              </a:r>
            </a:p>
          </p:txBody>
        </p:sp>
        <p:sp>
          <p:nvSpPr>
            <p:cNvPr id="49" name="Text Box 35"/>
            <p:cNvSpPr txBox="1">
              <a:spLocks noChangeArrowheads="1"/>
            </p:cNvSpPr>
            <p:nvPr/>
          </p:nvSpPr>
          <p:spPr bwMode="auto">
            <a:xfrm>
              <a:off x="4645025" y="4533899"/>
              <a:ext cx="84772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800" b="1">
                  <a:latin typeface="Calibri" pitchFamily="34" charset="0"/>
                </a:rPr>
                <a:t>siGAL</a:t>
              </a:r>
              <a:endParaRPr lang="en-US" sz="800" b="1">
                <a:latin typeface="Calibri" pitchFamily="34" charset="0"/>
              </a:endParaRPr>
            </a:p>
          </p:txBody>
        </p:sp>
        <p:sp>
          <p:nvSpPr>
            <p:cNvPr id="50" name="Text Box 35"/>
            <p:cNvSpPr txBox="1">
              <a:spLocks noChangeArrowheads="1"/>
            </p:cNvSpPr>
            <p:nvPr/>
          </p:nvSpPr>
          <p:spPr bwMode="auto">
            <a:xfrm>
              <a:off x="4645025" y="5838105"/>
              <a:ext cx="84772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800" b="1" dirty="0">
                  <a:latin typeface="Calibri" pitchFamily="34" charset="0"/>
                </a:rPr>
                <a:t>GAPDH</a:t>
              </a:r>
              <a:endParaRPr lang="en-US" sz="800" b="1" dirty="0">
                <a:latin typeface="Calibri" pitchFamily="34" charset="0"/>
              </a:endParaRPr>
            </a:p>
          </p:txBody>
        </p:sp>
        <p:sp>
          <p:nvSpPr>
            <p:cNvPr id="51" name="Text Box 35"/>
            <p:cNvSpPr txBox="1">
              <a:spLocks noChangeArrowheads="1"/>
            </p:cNvSpPr>
            <p:nvPr/>
          </p:nvSpPr>
          <p:spPr bwMode="auto">
            <a:xfrm>
              <a:off x="4645025" y="4716017"/>
              <a:ext cx="11430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800" b="1" dirty="0">
                  <a:latin typeface="Calibri" pitchFamily="34" charset="0"/>
                </a:rPr>
                <a:t>PARP  </a:t>
              </a:r>
              <a:endParaRPr lang="en-US" sz="800" b="1" dirty="0">
                <a:latin typeface="Calibri" pitchFamily="34" charset="0"/>
              </a:endParaRPr>
            </a:p>
          </p:txBody>
        </p:sp>
        <p:sp>
          <p:nvSpPr>
            <p:cNvPr id="52" name="Text Box 35"/>
            <p:cNvSpPr txBox="1">
              <a:spLocks noChangeArrowheads="1"/>
            </p:cNvSpPr>
            <p:nvPr/>
          </p:nvSpPr>
          <p:spPr bwMode="auto">
            <a:xfrm>
              <a:off x="4645025" y="4974010"/>
              <a:ext cx="10668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800" b="1" dirty="0">
                  <a:latin typeface="Calibri" pitchFamily="34" charset="0"/>
                </a:rPr>
                <a:t>Pro CASPASE 8</a:t>
              </a:r>
              <a:endParaRPr lang="en-US" sz="800" b="1" dirty="0">
                <a:latin typeface="Calibri" pitchFamily="34" charset="0"/>
              </a:endParaRPr>
            </a:p>
          </p:txBody>
        </p:sp>
        <p:sp>
          <p:nvSpPr>
            <p:cNvPr id="53" name="Text Box 35"/>
            <p:cNvSpPr txBox="1">
              <a:spLocks noChangeArrowheads="1"/>
            </p:cNvSpPr>
            <p:nvPr/>
          </p:nvSpPr>
          <p:spPr bwMode="auto">
            <a:xfrm>
              <a:off x="4645025" y="5220073"/>
              <a:ext cx="12954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800" b="1" dirty="0">
                  <a:latin typeface="Calibri" pitchFamily="34" charset="0"/>
                </a:rPr>
                <a:t>p41/43 CASPASE 8</a:t>
              </a:r>
              <a:endParaRPr lang="en-US" sz="800" b="1" dirty="0">
                <a:latin typeface="Calibri" pitchFamily="34" charset="0"/>
              </a:endParaRPr>
            </a:p>
          </p:txBody>
        </p:sp>
        <p:sp>
          <p:nvSpPr>
            <p:cNvPr id="54" name="Text Box 35"/>
            <p:cNvSpPr txBox="1">
              <a:spLocks noChangeArrowheads="1"/>
            </p:cNvSpPr>
            <p:nvPr/>
          </p:nvSpPr>
          <p:spPr bwMode="auto">
            <a:xfrm>
              <a:off x="4645025" y="5406060"/>
              <a:ext cx="12954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800" b="1" dirty="0">
                  <a:latin typeface="Calibri" pitchFamily="34" charset="0"/>
                </a:rPr>
                <a:t>p18 CASPASE 8</a:t>
              </a:r>
              <a:endParaRPr lang="en-US" sz="800" b="1" dirty="0">
                <a:latin typeface="Calibri" pitchFamily="34" charset="0"/>
              </a:endParaRPr>
            </a:p>
          </p:txBody>
        </p:sp>
        <p:sp>
          <p:nvSpPr>
            <p:cNvPr id="55" name="Text Box 35"/>
            <p:cNvSpPr txBox="1">
              <a:spLocks noChangeArrowheads="1"/>
            </p:cNvSpPr>
            <p:nvPr/>
          </p:nvSpPr>
          <p:spPr bwMode="auto">
            <a:xfrm>
              <a:off x="4645025" y="5622082"/>
              <a:ext cx="84772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800" b="1" dirty="0">
                  <a:latin typeface="Calibri" pitchFamily="34" charset="0"/>
                </a:rPr>
                <a:t>FLIP </a:t>
              </a:r>
              <a:r>
                <a:rPr lang="en-GB" sz="800" b="1" baseline="-25000" dirty="0">
                  <a:latin typeface="Calibri" pitchFamily="34" charset="0"/>
                </a:rPr>
                <a:t>L</a:t>
              </a:r>
              <a:endParaRPr lang="en-US" sz="800" b="1" baseline="-25000" dirty="0">
                <a:latin typeface="Calibri" pitchFamily="34" charset="0"/>
              </a:endParaRPr>
            </a:p>
          </p:txBody>
        </p:sp>
        <p:pic>
          <p:nvPicPr>
            <p:cNvPr id="56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120336" y="4716016"/>
              <a:ext cx="532800" cy="20255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57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120336" y="5004048"/>
              <a:ext cx="532800" cy="2079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58" name="Picture 1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120336" y="5292080"/>
              <a:ext cx="532800" cy="1289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59" name="Picture 11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120336" y="5652120"/>
              <a:ext cx="532800" cy="1461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60" name="Picture 12"/>
            <p:cNvPicPr>
              <a:picLocks noChangeAspect="1" noChangeArrowheads="1"/>
            </p:cNvPicPr>
            <p:nvPr/>
          </p:nvPicPr>
          <p:blipFill>
            <a:blip r:embed="rId12" cstate="print">
              <a:lum bright="-20000" contrast="40000"/>
            </a:blip>
            <a:srcRect/>
            <a:stretch>
              <a:fillRect/>
            </a:stretch>
          </p:blipFill>
          <p:spPr bwMode="auto">
            <a:xfrm>
              <a:off x="4120336" y="5493285"/>
              <a:ext cx="532800" cy="868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61" name="Picture 13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120336" y="5851887"/>
              <a:ext cx="532800" cy="16027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167680" y="5663153"/>
            <a:ext cx="381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33847</TotalTime>
  <Words>156</Words>
  <Application>Microsoft Office PowerPoint</Application>
  <PresentationFormat>On-screen Show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Queen's University Belfast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QUB</dc:creator>
  <cp:lastModifiedBy>School of Medicine, Dentistry and Biomedical Science</cp:lastModifiedBy>
  <cp:revision>640</cp:revision>
  <dcterms:created xsi:type="dcterms:W3CDTF">2011-11-16T16:04:52Z</dcterms:created>
  <dcterms:modified xsi:type="dcterms:W3CDTF">2012-07-17T09:42:54Z</dcterms:modified>
</cp:coreProperties>
</file>