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76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sham control</c:v>
                </c:pt>
              </c:strCache>
            </c:strRef>
          </c:tx>
          <c:spPr>
            <a:ln w="22225"/>
          </c:spPr>
          <c:marker>
            <c:symbol val="square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Sheet1!$B$4:$E$4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2.47</c:v>
                  </c:pt>
                  <c:pt idx="2">
                    <c:v>6.359999999999998</c:v>
                  </c:pt>
                  <c:pt idx="3">
                    <c:v>0.35</c:v>
                  </c:pt>
                </c:numCache>
              </c:numRef>
            </c:plus>
            <c:minus>
              <c:numRef>
                <c:f>Sheet1!$B$4:$E$4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2.47</c:v>
                  </c:pt>
                  <c:pt idx="2">
                    <c:v>6.359999999999998</c:v>
                  </c:pt>
                  <c:pt idx="3">
                    <c:v>0.35</c:v>
                  </c:pt>
                </c:numCache>
              </c:numRef>
            </c:minus>
          </c:errBars>
          <c:cat>
            <c:numRef>
              <c:f>Sheet1!$B$1:$E$1</c:f>
              <c:numCache>
                <c:formatCode>General</c:formatCode>
                <c:ptCount val="4"/>
                <c:pt idx="0">
                  <c:v>0.0</c:v>
                </c:pt>
                <c:pt idx="1">
                  <c:v>2.0</c:v>
                </c:pt>
                <c:pt idx="2">
                  <c:v>4.0</c:v>
                </c:pt>
                <c:pt idx="3">
                  <c:v>7.0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1.0</c:v>
                </c:pt>
                <c:pt idx="1">
                  <c:v>28.25</c:v>
                </c:pt>
                <c:pt idx="2">
                  <c:v>87.5</c:v>
                </c:pt>
                <c:pt idx="3">
                  <c:v>106.5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CD133KD</c:v>
                </c:pt>
              </c:strCache>
            </c:strRef>
          </c:tx>
          <c:spPr>
            <a:ln w="22225">
              <a:prstDash val="dash"/>
            </a:ln>
          </c:spPr>
          <c:marker>
            <c:symbol val="circle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Sheet1!$B$5:$E$5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2.83</c:v>
                  </c:pt>
                  <c:pt idx="2">
                    <c:v>4.24</c:v>
                  </c:pt>
                  <c:pt idx="3">
                    <c:v>4.24</c:v>
                  </c:pt>
                </c:numCache>
              </c:numRef>
            </c:plus>
            <c:minus>
              <c:numRef>
                <c:f>Sheet1!$B$5:$E$5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2.83</c:v>
                  </c:pt>
                  <c:pt idx="2">
                    <c:v>4.24</c:v>
                  </c:pt>
                  <c:pt idx="3">
                    <c:v>4.24</c:v>
                  </c:pt>
                </c:numCache>
              </c:numRef>
            </c:minus>
          </c:errBars>
          <c:cat>
            <c:numRef>
              <c:f>Sheet1!$B$1:$E$1</c:f>
              <c:numCache>
                <c:formatCode>General</c:formatCode>
                <c:ptCount val="4"/>
                <c:pt idx="0">
                  <c:v>0.0</c:v>
                </c:pt>
                <c:pt idx="1">
                  <c:v>2.0</c:v>
                </c:pt>
                <c:pt idx="2">
                  <c:v>4.0</c:v>
                </c:pt>
                <c:pt idx="3">
                  <c:v>7.0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1.0</c:v>
                </c:pt>
                <c:pt idx="1">
                  <c:v>33.0</c:v>
                </c:pt>
                <c:pt idx="2">
                  <c:v>87.0</c:v>
                </c:pt>
                <c:pt idx="3">
                  <c:v>104.0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9680728"/>
        <c:axId val="2139609576"/>
      </c:lineChart>
      <c:catAx>
        <c:axId val="2139680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9609576"/>
        <c:crosses val="autoZero"/>
        <c:auto val="1"/>
        <c:lblAlgn val="ctr"/>
        <c:lblOffset val="100"/>
        <c:noMultiLvlLbl val="0"/>
      </c:catAx>
      <c:valAx>
        <c:axId val="2139609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39680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4265966754156"/>
          <c:y val="0.133875400991543"/>
          <c:w val="0.305178477690289"/>
          <c:h val="0.18595290172061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Sheet1!$A$7</c:f>
              <c:strCache>
                <c:ptCount val="1"/>
                <c:pt idx="0">
                  <c:v>sham control</c:v>
                </c:pt>
              </c:strCache>
            </c:strRef>
          </c:tx>
          <c:spPr>
            <a:noFill/>
            <a:ln w="1587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Sheet1!$B$9:$C$9</c:f>
                <c:numCache>
                  <c:formatCode>General</c:formatCode>
                  <c:ptCount val="2"/>
                  <c:pt idx="0">
                    <c:v>3.79</c:v>
                  </c:pt>
                  <c:pt idx="1">
                    <c:v>3.82</c:v>
                  </c:pt>
                </c:numCache>
              </c:numRef>
            </c:plus>
            <c:minus>
              <c:numRef>
                <c:f>Sheet1!$B$9:$C$9</c:f>
                <c:numCache>
                  <c:formatCode>General</c:formatCode>
                  <c:ptCount val="2"/>
                  <c:pt idx="0">
                    <c:v>3.79</c:v>
                  </c:pt>
                  <c:pt idx="1">
                    <c:v>3.82</c:v>
                  </c:pt>
                </c:numCache>
              </c:numRef>
            </c:minus>
          </c:errBars>
          <c:cat>
            <c:numRef>
              <c:f>Sheet1!$B$6:$C$6</c:f>
              <c:numCache>
                <c:formatCode>General</c:formatCode>
                <c:ptCount val="2"/>
                <c:pt idx="0">
                  <c:v>1.0</c:v>
                </c:pt>
                <c:pt idx="1">
                  <c:v>2.0</c:v>
                </c:pt>
              </c:numCache>
            </c:numRef>
          </c:cat>
          <c:val>
            <c:numRef>
              <c:f>Sheet1!$B$7:$C$7</c:f>
              <c:numCache>
                <c:formatCode>General</c:formatCode>
                <c:ptCount val="2"/>
                <c:pt idx="0">
                  <c:v>82.4675</c:v>
                </c:pt>
                <c:pt idx="1">
                  <c:v>85.57250000000001</c:v>
                </c:pt>
              </c:numCache>
            </c:numRef>
          </c:val>
        </c:ser>
        <c:ser>
          <c:idx val="1"/>
          <c:order val="1"/>
          <c:tx>
            <c:strRef>
              <c:f>Sheet1!$A$8</c:f>
              <c:strCache>
                <c:ptCount val="1"/>
                <c:pt idx="0">
                  <c:v>CD133KD</c:v>
                </c:pt>
              </c:strCache>
            </c:strRef>
          </c:tx>
          <c:spPr>
            <a:pattFill prst="pct50">
              <a:fgClr>
                <a:prstClr val="black"/>
              </a:fgClr>
              <a:bgClr>
                <a:prstClr val="white"/>
              </a:bgClr>
            </a:pattFill>
            <a:ln w="1270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Sheet1!$B$10:$C$10</c:f>
                <c:numCache>
                  <c:formatCode>General</c:formatCode>
                  <c:ptCount val="2"/>
                  <c:pt idx="0">
                    <c:v>2.86</c:v>
                  </c:pt>
                  <c:pt idx="1">
                    <c:v>3.07</c:v>
                  </c:pt>
                </c:numCache>
              </c:numRef>
            </c:plus>
            <c:minus>
              <c:numRef>
                <c:f>Sheet1!$B$10:$C$10</c:f>
                <c:numCache>
                  <c:formatCode>General</c:formatCode>
                  <c:ptCount val="2"/>
                  <c:pt idx="0">
                    <c:v>2.86</c:v>
                  </c:pt>
                  <c:pt idx="1">
                    <c:v>3.07</c:v>
                  </c:pt>
                </c:numCache>
              </c:numRef>
            </c:minus>
          </c:errBars>
          <c:cat>
            <c:numRef>
              <c:f>Sheet1!$B$6:$C$6</c:f>
              <c:numCache>
                <c:formatCode>General</c:formatCode>
                <c:ptCount val="2"/>
                <c:pt idx="0">
                  <c:v>1.0</c:v>
                </c:pt>
                <c:pt idx="1">
                  <c:v>2.0</c:v>
                </c:pt>
              </c:numCache>
            </c:numRef>
          </c:cat>
          <c:val>
            <c:numRef>
              <c:f>Sheet1!$B$8:$C$8</c:f>
              <c:numCache>
                <c:formatCode>General</c:formatCode>
                <c:ptCount val="2"/>
                <c:pt idx="0">
                  <c:v>86.16999999999998</c:v>
                </c:pt>
                <c:pt idx="1">
                  <c:v>84.584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9719032"/>
        <c:axId val="2139722040"/>
      </c:barChart>
      <c:catAx>
        <c:axId val="2139719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39722040"/>
        <c:crosses val="autoZero"/>
        <c:auto val="1"/>
        <c:lblAlgn val="ctr"/>
        <c:lblOffset val="100"/>
        <c:noMultiLvlLbl val="0"/>
      </c:catAx>
      <c:valAx>
        <c:axId val="2139722040"/>
        <c:scaling>
          <c:orientation val="minMax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2139719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8475721784777"/>
          <c:y val="0.379245771361913"/>
          <c:w val="0.200968722659667"/>
          <c:h val="0.18595290172061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7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60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3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1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3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9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26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1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2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4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3EB17-3C90-8F4F-B899-92F5D6697980}" type="datetimeFigureOut">
              <a:rPr lang="en-US" smtClean="0"/>
              <a:t>6/13/12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28878-CC40-484B-AC95-E0989DBD3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8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ncbi.nlm.nih.gov.ezproxy.bu.edu/pubmed/254871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13118" y="4256880"/>
            <a:ext cx="845781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1. CD133KD in WM1617 melanoma cells does not retard cell </a:t>
            </a:r>
          </a:p>
          <a:p>
            <a:r>
              <a:rPr lang="en-US" dirty="0" smtClean="0"/>
              <a:t>growth </a:t>
            </a:r>
            <a:r>
              <a:rPr lang="en-US" dirty="0" smtClean="0"/>
              <a:t>neither in conventional monolayer culture (A) nor in soft agar (B).</a:t>
            </a:r>
          </a:p>
          <a:p>
            <a:endParaRPr lang="en-US" dirty="0"/>
          </a:p>
          <a:p>
            <a:r>
              <a:rPr lang="en-US" sz="1200" dirty="0" smtClean="0"/>
              <a:t>(A) 10</a:t>
            </a:r>
            <a:r>
              <a:rPr lang="en-US" sz="1200" baseline="30000" dirty="0" smtClean="0"/>
              <a:t> 5 </a:t>
            </a:r>
            <a:r>
              <a:rPr lang="en-US" sz="1200" dirty="0" smtClean="0"/>
              <a:t>WM1617 melanoma cells stably expressing sham control and CD133 </a:t>
            </a:r>
            <a:r>
              <a:rPr lang="en-US" sz="1200" dirty="0" err="1" smtClean="0"/>
              <a:t>shRNA</a:t>
            </a:r>
            <a:r>
              <a:rPr lang="en-US" sz="1200" dirty="0" smtClean="0"/>
              <a:t> were seeded tissue culture plates. Cell numbers</a:t>
            </a:r>
          </a:p>
          <a:p>
            <a:r>
              <a:rPr lang="en-US" sz="1200" dirty="0" smtClean="0"/>
              <a:t>in triplicate wells were counted on days 2, 4, and 7.</a:t>
            </a:r>
          </a:p>
          <a:p>
            <a:endParaRPr lang="en-US" sz="1200" dirty="0"/>
          </a:p>
          <a:p>
            <a:r>
              <a:rPr lang="en-US" sz="1200" dirty="0" smtClean="0"/>
              <a:t>(B) </a:t>
            </a:r>
            <a:r>
              <a:rPr lang="en-US" sz="1200" dirty="0"/>
              <a:t>Melanoma cells were suspended in MCDB153/L15 medium (v/v: 4/1) supplemented with 25 μg/ml bovine pituitary extract, 2 </a:t>
            </a:r>
            <a:r>
              <a:rPr lang="en-US" sz="1200" dirty="0" err="1"/>
              <a:t>ng</a:t>
            </a:r>
            <a:r>
              <a:rPr lang="en-US" sz="1200" dirty="0" smtClean="0"/>
              <a:t>/</a:t>
            </a:r>
          </a:p>
          <a:p>
            <a:r>
              <a:rPr lang="en-US" sz="1200" dirty="0" smtClean="0"/>
              <a:t>ml </a:t>
            </a:r>
            <a:r>
              <a:rPr lang="en-US" sz="1200" dirty="0"/>
              <a:t>EGF, 2 μg/ml insulin, 4% fetal bovine serum, and 0.25% agar and plated in triplicate at 6 × </a:t>
            </a:r>
            <a:r>
              <a:rPr lang="en-US" sz="1200" dirty="0" smtClean="0"/>
              <a:t>10 </a:t>
            </a:r>
            <a:r>
              <a:rPr lang="en-US" sz="1200" baseline="30000" dirty="0" smtClean="0">
                <a:solidFill>
                  <a:srgbClr val="000000"/>
                </a:solidFill>
              </a:rPr>
              <a:t>4 </a:t>
            </a:r>
            <a:r>
              <a:rPr lang="en-US" sz="1200" dirty="0" smtClean="0">
                <a:solidFill>
                  <a:srgbClr val="000000"/>
                </a:solidFill>
              </a:rPr>
              <a:t>cells/well in 6-well plates. After 3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weeks, colonies were counted using an inverted microscope and percentage of colony formation calculated in 10 random chosen 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fields. Data shown represent average percentage </a:t>
            </a:r>
            <a:r>
              <a:rPr lang="en-US" sz="1200" dirty="0" err="1" smtClean="0">
                <a:solidFill>
                  <a:srgbClr val="000000"/>
                </a:solidFill>
              </a:rPr>
              <a:t>clonogenicity</a:t>
            </a:r>
            <a:r>
              <a:rPr lang="en-US" sz="1200" dirty="0" smtClean="0">
                <a:solidFill>
                  <a:srgbClr val="000000"/>
                </a:solidFill>
              </a:rPr>
              <a:t> from two different experiments.</a:t>
            </a:r>
            <a:endParaRPr lang="en-US" sz="1200" dirty="0" smtClean="0">
              <a:hlinkClick r:id="rId2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590278"/>
              </p:ext>
            </p:extLst>
          </p:nvPr>
        </p:nvGraphicFramePr>
        <p:xfrm>
          <a:off x="930541" y="9189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16657" y="346579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65476" y="1884294"/>
            <a:ext cx="165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Cell count x 10</a:t>
            </a:r>
            <a:r>
              <a:rPr lang="en-US" b="1" baseline="30000" dirty="0" smtClean="0"/>
              <a:t>5</a:t>
            </a:r>
            <a:endParaRPr lang="en-US" b="1" baseline="300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650803"/>
              </p:ext>
            </p:extLst>
          </p:nvPr>
        </p:nvGraphicFramePr>
        <p:xfrm>
          <a:off x="4215151" y="90901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91416" y="3477524"/>
            <a:ext cx="1355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248666" y="1934276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% </a:t>
            </a:r>
            <a:r>
              <a:rPr lang="en-US" b="1" dirty="0" err="1" smtClean="0"/>
              <a:t>Clonogenicity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9324" y="489010"/>
            <a:ext cx="35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50933" y="489010"/>
            <a:ext cx="328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248806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182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Mei-Yu Hsu</dc:creator>
  <cp:lastModifiedBy>Mei-Yu Hsu</cp:lastModifiedBy>
  <cp:revision>6</cp:revision>
  <dcterms:created xsi:type="dcterms:W3CDTF">2012-06-11T01:45:13Z</dcterms:created>
  <dcterms:modified xsi:type="dcterms:W3CDTF">2012-06-14T01:36:51Z</dcterms:modified>
</cp:coreProperties>
</file>