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0" d="100"/>
          <a:sy n="300" d="100"/>
        </p:scale>
        <p:origin x="-72" y="79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A6EDA-7C18-48C5-94C4-3F6074E215AA}" type="datetimeFigureOut">
              <a:rPr lang="en-GB"/>
              <a:pPr>
                <a:defRPr/>
              </a:pPr>
              <a:t>29/03/2012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A1016-D941-4C06-A522-F0A092E33B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E9A25-430C-4217-ACB9-24E0D94181CD}" type="datetimeFigureOut">
              <a:rPr lang="en-GB"/>
              <a:pPr>
                <a:defRPr/>
              </a:pPr>
              <a:t>29/03/2012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B90A8-86EE-405F-B8BC-DCFC9C7FD7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19E3F-EBCD-4BD3-B42C-5EB6F3607EF2}" type="datetimeFigureOut">
              <a:rPr lang="en-GB"/>
              <a:pPr>
                <a:defRPr/>
              </a:pPr>
              <a:t>29/03/2012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75D99-8039-4F6A-9746-AECD2DFED8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1D719-9158-4C58-B272-19413D6EB699}" type="datetimeFigureOut">
              <a:rPr lang="en-GB"/>
              <a:pPr>
                <a:defRPr/>
              </a:pPr>
              <a:t>29/03/2012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42C8F-4C0A-4630-B098-2DA221C3FB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ECD61-4198-4CC3-81A9-E51290808727}" type="datetimeFigureOut">
              <a:rPr lang="en-GB"/>
              <a:pPr>
                <a:defRPr/>
              </a:pPr>
              <a:t>29/03/2012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1E526-3E65-4DB7-8440-21CDF18BFF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1631A-5C25-4B5B-BF04-90AB9C49B427}" type="datetimeFigureOut">
              <a:rPr lang="en-GB"/>
              <a:pPr>
                <a:defRPr/>
              </a:pPr>
              <a:t>29/03/2012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8A8CA-A4AA-4D5E-9956-4CC2AC682A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CDBAF-784B-4191-BFE7-C0C7236C0FE3}" type="datetimeFigureOut">
              <a:rPr lang="en-GB"/>
              <a:pPr>
                <a:defRPr/>
              </a:pPr>
              <a:t>29/03/2012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BA338-F455-4795-ADA2-D079807D80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0D740-3159-430D-A5A9-B595873C6B70}" type="datetimeFigureOut">
              <a:rPr lang="en-GB"/>
              <a:pPr>
                <a:defRPr/>
              </a:pPr>
              <a:t>29/03/2012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FA5E9-4C12-4E74-81B6-CFCB0C62B0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AFA46-980D-47EA-9838-D7E02E4DEBE6}" type="datetimeFigureOut">
              <a:rPr lang="en-GB"/>
              <a:pPr>
                <a:defRPr/>
              </a:pPr>
              <a:t>29/03/2012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A7EBB-5506-4406-8277-CF767BD0FD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CD441-4067-464B-BD42-C341AA27FC51}" type="datetimeFigureOut">
              <a:rPr lang="en-GB"/>
              <a:pPr>
                <a:defRPr/>
              </a:pPr>
              <a:t>29/03/2012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4C96C-AE84-4B97-8EAF-96A970F868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0B325-9551-459C-98A6-6BB2B77C6EFC}" type="datetimeFigureOut">
              <a:rPr lang="en-GB"/>
              <a:pPr>
                <a:defRPr/>
              </a:pPr>
              <a:t>29/03/2012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2B646-FDCF-4192-BFA9-7A638B9071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D08B68-5125-47F2-AD2A-27CCDC07E7FD}" type="datetimeFigureOut">
              <a:rPr lang="en-GB"/>
              <a:pPr>
                <a:defRPr/>
              </a:pPr>
              <a:t>29/03/2012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C96E07-5FA7-4CFE-84E9-9E8D9C629F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55"/>
          <p:cNvGrpSpPr>
            <a:grpSpLocks/>
          </p:cNvGrpSpPr>
          <p:nvPr/>
        </p:nvGrpSpPr>
        <p:grpSpPr bwMode="auto">
          <a:xfrm>
            <a:off x="49213" y="908050"/>
            <a:ext cx="8997950" cy="4541838"/>
            <a:chOff x="49785" y="908720"/>
            <a:chExt cx="8997302" cy="4541267"/>
          </a:xfrm>
        </p:grpSpPr>
        <p:pic>
          <p:nvPicPr>
            <p:cNvPr id="1331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61952" y="908720"/>
              <a:ext cx="7485135" cy="4464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5" name="TextBox 4"/>
            <p:cNvSpPr txBox="1">
              <a:spLocks noChangeArrowheads="1"/>
            </p:cNvSpPr>
            <p:nvPr/>
          </p:nvSpPr>
          <p:spPr bwMode="auto">
            <a:xfrm>
              <a:off x="71443" y="1058066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 i="1">
                  <a:latin typeface="Calibri" pitchFamily="34" charset="0"/>
                </a:rPr>
                <a:t>Porpostoma notate </a:t>
              </a:r>
              <a:r>
                <a:rPr lang="en-GB" sz="900">
                  <a:latin typeface="Calibri" pitchFamily="34" charset="0"/>
                </a:rPr>
                <a:t>HM236335</a:t>
              </a:r>
              <a:r>
                <a:rPr lang="en-GB" sz="900" i="1">
                  <a:latin typeface="Calibri" pitchFamily="34" charset="0"/>
                </a:rPr>
                <a:t> </a:t>
              </a:r>
            </a:p>
          </p:txBody>
        </p:sp>
        <p:sp>
          <p:nvSpPr>
            <p:cNvPr id="13316" name="TextBox 5"/>
            <p:cNvSpPr txBox="1">
              <a:spLocks noChangeArrowheads="1"/>
            </p:cNvSpPr>
            <p:nvPr/>
          </p:nvSpPr>
          <p:spPr bwMode="auto">
            <a:xfrm>
              <a:off x="59312" y="1149123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 i="1">
                  <a:latin typeface="Calibri" pitchFamily="34" charset="0"/>
                </a:rPr>
                <a:t>Philaster digitiformis </a:t>
              </a:r>
              <a:r>
                <a:rPr lang="en-GB" sz="900">
                  <a:latin typeface="Calibri" pitchFamily="34" charset="0"/>
                </a:rPr>
                <a:t>FJ648350</a:t>
              </a:r>
              <a:r>
                <a:rPr lang="en-GB" sz="900" i="1">
                  <a:latin typeface="Calibri" pitchFamily="34" charset="0"/>
                </a:rPr>
                <a:t> </a:t>
              </a:r>
            </a:p>
          </p:txBody>
        </p:sp>
        <p:sp>
          <p:nvSpPr>
            <p:cNvPr id="13317" name="TextBox 6"/>
            <p:cNvSpPr txBox="1">
              <a:spLocks noChangeArrowheads="1"/>
            </p:cNvSpPr>
            <p:nvPr/>
          </p:nvSpPr>
          <p:spPr bwMode="auto">
            <a:xfrm>
              <a:off x="58744" y="1244382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Morph1 JN626268 </a:t>
              </a:r>
            </a:p>
          </p:txBody>
        </p:sp>
        <p:sp>
          <p:nvSpPr>
            <p:cNvPr id="13318" name="TextBox 7"/>
            <p:cNvSpPr txBox="1">
              <a:spLocks noChangeArrowheads="1"/>
            </p:cNvSpPr>
            <p:nvPr/>
          </p:nvSpPr>
          <p:spPr bwMode="auto">
            <a:xfrm>
              <a:off x="59311" y="1326479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Morph2 JN626269 </a:t>
              </a:r>
            </a:p>
          </p:txBody>
        </p:sp>
        <p:sp>
          <p:nvSpPr>
            <p:cNvPr id="13319" name="TextBox 8"/>
            <p:cNvSpPr txBox="1">
              <a:spLocks noChangeArrowheads="1"/>
            </p:cNvSpPr>
            <p:nvPr/>
          </p:nvSpPr>
          <p:spPr bwMode="auto">
            <a:xfrm>
              <a:off x="59311" y="1401545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Bourne et al. (2008) AY876050 </a:t>
              </a:r>
            </a:p>
          </p:txBody>
        </p:sp>
        <p:sp>
          <p:nvSpPr>
            <p:cNvPr id="13320" name="TextBox 9"/>
            <p:cNvSpPr txBox="1">
              <a:spLocks noChangeArrowheads="1"/>
            </p:cNvSpPr>
            <p:nvPr/>
          </p:nvSpPr>
          <p:spPr bwMode="auto">
            <a:xfrm>
              <a:off x="59311" y="1484784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Qiu et al. (2010) HM030717</a:t>
              </a:r>
            </a:p>
          </p:txBody>
        </p:sp>
        <p:sp>
          <p:nvSpPr>
            <p:cNvPr id="13321" name="TextBox 10"/>
            <p:cNvSpPr txBox="1">
              <a:spLocks noChangeArrowheads="1"/>
            </p:cNvSpPr>
            <p:nvPr/>
          </p:nvSpPr>
          <p:spPr bwMode="auto">
            <a:xfrm>
              <a:off x="59309" y="1565862"/>
              <a:ext cx="3131912" cy="228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Qiu et al. (2010) HM030718</a:t>
              </a:r>
            </a:p>
          </p:txBody>
        </p:sp>
        <p:sp>
          <p:nvSpPr>
            <p:cNvPr id="13322" name="TextBox 11"/>
            <p:cNvSpPr txBox="1">
              <a:spLocks noChangeArrowheads="1"/>
            </p:cNvSpPr>
            <p:nvPr/>
          </p:nvSpPr>
          <p:spPr bwMode="auto">
            <a:xfrm>
              <a:off x="59311" y="1651473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Qiu et al. (2010) HM030719</a:t>
              </a:r>
            </a:p>
          </p:txBody>
        </p:sp>
        <p:sp>
          <p:nvSpPr>
            <p:cNvPr id="13323" name="TextBox 14"/>
            <p:cNvSpPr txBox="1">
              <a:spLocks noChangeArrowheads="1"/>
            </p:cNvSpPr>
            <p:nvPr/>
          </p:nvSpPr>
          <p:spPr bwMode="auto">
            <a:xfrm>
              <a:off x="62484" y="1947163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 i="1">
                  <a:latin typeface="Calibri" pitchFamily="34" charset="0"/>
                </a:rPr>
                <a:t>Porpostoma notate </a:t>
              </a:r>
              <a:r>
                <a:rPr lang="en-GB" sz="900">
                  <a:latin typeface="Calibri" pitchFamily="34" charset="0"/>
                </a:rPr>
                <a:t>HM236335</a:t>
              </a:r>
              <a:r>
                <a:rPr lang="en-GB" sz="900" i="1">
                  <a:latin typeface="Calibri" pitchFamily="34" charset="0"/>
                </a:rPr>
                <a:t> </a:t>
              </a:r>
            </a:p>
          </p:txBody>
        </p:sp>
        <p:sp>
          <p:nvSpPr>
            <p:cNvPr id="13324" name="TextBox 15"/>
            <p:cNvSpPr txBox="1">
              <a:spLocks noChangeArrowheads="1"/>
            </p:cNvSpPr>
            <p:nvPr/>
          </p:nvSpPr>
          <p:spPr bwMode="auto">
            <a:xfrm>
              <a:off x="50353" y="2038220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 i="1">
                  <a:latin typeface="Calibri" pitchFamily="34" charset="0"/>
                </a:rPr>
                <a:t>Philaster digitiformis </a:t>
              </a:r>
              <a:r>
                <a:rPr lang="en-GB" sz="900">
                  <a:latin typeface="Calibri" pitchFamily="34" charset="0"/>
                </a:rPr>
                <a:t>FJ648350</a:t>
              </a:r>
              <a:r>
                <a:rPr lang="en-GB" sz="900" i="1">
                  <a:latin typeface="Calibri" pitchFamily="34" charset="0"/>
                </a:rPr>
                <a:t> </a:t>
              </a:r>
            </a:p>
          </p:txBody>
        </p:sp>
        <p:sp>
          <p:nvSpPr>
            <p:cNvPr id="13325" name="TextBox 16"/>
            <p:cNvSpPr txBox="1">
              <a:spLocks noChangeArrowheads="1"/>
            </p:cNvSpPr>
            <p:nvPr/>
          </p:nvSpPr>
          <p:spPr bwMode="auto">
            <a:xfrm>
              <a:off x="49785" y="2133479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Morph1 JN626268 </a:t>
              </a:r>
            </a:p>
          </p:txBody>
        </p:sp>
        <p:sp>
          <p:nvSpPr>
            <p:cNvPr id="13326" name="TextBox 17"/>
            <p:cNvSpPr txBox="1">
              <a:spLocks noChangeArrowheads="1"/>
            </p:cNvSpPr>
            <p:nvPr/>
          </p:nvSpPr>
          <p:spPr bwMode="auto">
            <a:xfrm>
              <a:off x="50352" y="2215576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Morph2 JN626269 </a:t>
              </a:r>
            </a:p>
          </p:txBody>
        </p:sp>
        <p:sp>
          <p:nvSpPr>
            <p:cNvPr id="13327" name="TextBox 18"/>
            <p:cNvSpPr txBox="1">
              <a:spLocks noChangeArrowheads="1"/>
            </p:cNvSpPr>
            <p:nvPr/>
          </p:nvSpPr>
          <p:spPr bwMode="auto">
            <a:xfrm>
              <a:off x="50352" y="2290642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Bourne et al. (2008) AY876050 </a:t>
              </a:r>
            </a:p>
          </p:txBody>
        </p:sp>
        <p:sp>
          <p:nvSpPr>
            <p:cNvPr id="13328" name="TextBox 19"/>
            <p:cNvSpPr txBox="1">
              <a:spLocks noChangeArrowheads="1"/>
            </p:cNvSpPr>
            <p:nvPr/>
          </p:nvSpPr>
          <p:spPr bwMode="auto">
            <a:xfrm>
              <a:off x="50352" y="2373881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 dirty="0" err="1" smtClean="0">
                  <a:latin typeface="Calibri" pitchFamily="34" charset="0"/>
                </a:rPr>
                <a:t>Qiu</a:t>
              </a:r>
              <a:r>
                <a:rPr lang="en-GB" sz="900" dirty="0" smtClean="0">
                  <a:latin typeface="Calibri" pitchFamily="34" charset="0"/>
                </a:rPr>
                <a:t> </a:t>
              </a:r>
              <a:r>
                <a:rPr lang="en-GB" sz="900" dirty="0">
                  <a:latin typeface="Calibri" pitchFamily="34" charset="0"/>
                </a:rPr>
                <a:t>et al. (2010) HM030717</a:t>
              </a:r>
            </a:p>
          </p:txBody>
        </p:sp>
        <p:sp>
          <p:nvSpPr>
            <p:cNvPr id="13329" name="TextBox 20"/>
            <p:cNvSpPr txBox="1">
              <a:spLocks noChangeArrowheads="1"/>
            </p:cNvSpPr>
            <p:nvPr/>
          </p:nvSpPr>
          <p:spPr bwMode="auto">
            <a:xfrm>
              <a:off x="50352" y="2455415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 dirty="0" err="1" smtClean="0">
                  <a:latin typeface="Calibri" pitchFamily="34" charset="0"/>
                </a:rPr>
                <a:t>Qiu</a:t>
              </a:r>
              <a:r>
                <a:rPr lang="en-GB" sz="900" dirty="0" smtClean="0">
                  <a:latin typeface="Calibri" pitchFamily="34" charset="0"/>
                </a:rPr>
                <a:t> </a:t>
              </a:r>
              <a:r>
                <a:rPr lang="en-GB" sz="900" dirty="0">
                  <a:latin typeface="Calibri" pitchFamily="34" charset="0"/>
                </a:rPr>
                <a:t>et al. (2010) HM030718</a:t>
              </a:r>
            </a:p>
          </p:txBody>
        </p:sp>
        <p:sp>
          <p:nvSpPr>
            <p:cNvPr id="13330" name="TextBox 21"/>
            <p:cNvSpPr txBox="1">
              <a:spLocks noChangeArrowheads="1"/>
            </p:cNvSpPr>
            <p:nvPr/>
          </p:nvSpPr>
          <p:spPr bwMode="auto">
            <a:xfrm>
              <a:off x="50352" y="2540570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 smtClean="0">
                  <a:latin typeface="Calibri" pitchFamily="34" charset="0"/>
                </a:rPr>
                <a:t>Qiu </a:t>
              </a:r>
              <a:r>
                <a:rPr lang="en-GB" sz="900">
                  <a:latin typeface="Calibri" pitchFamily="34" charset="0"/>
                </a:rPr>
                <a:t>et al. </a:t>
              </a:r>
              <a:r>
                <a:rPr lang="en-GB" sz="900" dirty="0">
                  <a:latin typeface="Calibri" pitchFamily="34" charset="0"/>
                </a:rPr>
                <a:t>(2010) HM030719</a:t>
              </a:r>
            </a:p>
          </p:txBody>
        </p:sp>
        <p:sp>
          <p:nvSpPr>
            <p:cNvPr id="13331" name="TextBox 23"/>
            <p:cNvSpPr txBox="1">
              <a:spLocks noChangeArrowheads="1"/>
            </p:cNvSpPr>
            <p:nvPr/>
          </p:nvSpPr>
          <p:spPr bwMode="auto">
            <a:xfrm>
              <a:off x="72008" y="2854689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 i="1">
                  <a:latin typeface="Calibri" pitchFamily="34" charset="0"/>
                </a:rPr>
                <a:t>Porpostoma notate </a:t>
              </a:r>
              <a:r>
                <a:rPr lang="en-GB" sz="900">
                  <a:latin typeface="Calibri" pitchFamily="34" charset="0"/>
                </a:rPr>
                <a:t>HM236335</a:t>
              </a:r>
              <a:r>
                <a:rPr lang="en-GB" sz="900" i="1">
                  <a:latin typeface="Calibri" pitchFamily="34" charset="0"/>
                </a:rPr>
                <a:t> </a:t>
              </a:r>
            </a:p>
          </p:txBody>
        </p:sp>
        <p:sp>
          <p:nvSpPr>
            <p:cNvPr id="13332" name="TextBox 24"/>
            <p:cNvSpPr txBox="1">
              <a:spLocks noChangeArrowheads="1"/>
            </p:cNvSpPr>
            <p:nvPr/>
          </p:nvSpPr>
          <p:spPr bwMode="auto">
            <a:xfrm>
              <a:off x="59877" y="2945746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 i="1">
                  <a:latin typeface="Calibri" pitchFamily="34" charset="0"/>
                </a:rPr>
                <a:t>Philaster digitiformis </a:t>
              </a:r>
              <a:r>
                <a:rPr lang="en-GB" sz="900">
                  <a:latin typeface="Calibri" pitchFamily="34" charset="0"/>
                </a:rPr>
                <a:t>FJ648350</a:t>
              </a:r>
              <a:r>
                <a:rPr lang="en-GB" sz="900" i="1">
                  <a:latin typeface="Calibri" pitchFamily="34" charset="0"/>
                </a:rPr>
                <a:t> </a:t>
              </a:r>
            </a:p>
          </p:txBody>
        </p:sp>
        <p:sp>
          <p:nvSpPr>
            <p:cNvPr id="13333" name="TextBox 25"/>
            <p:cNvSpPr txBox="1">
              <a:spLocks noChangeArrowheads="1"/>
            </p:cNvSpPr>
            <p:nvPr/>
          </p:nvSpPr>
          <p:spPr bwMode="auto">
            <a:xfrm>
              <a:off x="59309" y="3041005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Morph1 JN626268 </a:t>
              </a:r>
            </a:p>
          </p:txBody>
        </p:sp>
        <p:sp>
          <p:nvSpPr>
            <p:cNvPr id="13334" name="TextBox 26"/>
            <p:cNvSpPr txBox="1">
              <a:spLocks noChangeArrowheads="1"/>
            </p:cNvSpPr>
            <p:nvPr/>
          </p:nvSpPr>
          <p:spPr bwMode="auto">
            <a:xfrm>
              <a:off x="59876" y="3123102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Morph2 JN626269 </a:t>
              </a:r>
            </a:p>
          </p:txBody>
        </p:sp>
        <p:sp>
          <p:nvSpPr>
            <p:cNvPr id="13335" name="TextBox 27"/>
            <p:cNvSpPr txBox="1">
              <a:spLocks noChangeArrowheads="1"/>
            </p:cNvSpPr>
            <p:nvPr/>
          </p:nvSpPr>
          <p:spPr bwMode="auto">
            <a:xfrm>
              <a:off x="59876" y="3198168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Bourne et al. (2008) AY876050 </a:t>
              </a:r>
            </a:p>
          </p:txBody>
        </p:sp>
        <p:sp>
          <p:nvSpPr>
            <p:cNvPr id="13336" name="TextBox 28"/>
            <p:cNvSpPr txBox="1">
              <a:spLocks noChangeArrowheads="1"/>
            </p:cNvSpPr>
            <p:nvPr/>
          </p:nvSpPr>
          <p:spPr bwMode="auto">
            <a:xfrm>
              <a:off x="59876" y="3281407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Qiu et al. (2010) HM030717</a:t>
              </a:r>
            </a:p>
          </p:txBody>
        </p:sp>
        <p:sp>
          <p:nvSpPr>
            <p:cNvPr id="13337" name="TextBox 29"/>
            <p:cNvSpPr txBox="1">
              <a:spLocks noChangeArrowheads="1"/>
            </p:cNvSpPr>
            <p:nvPr/>
          </p:nvSpPr>
          <p:spPr bwMode="auto">
            <a:xfrm>
              <a:off x="59309" y="3362687"/>
              <a:ext cx="3131912" cy="228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Qiu et al. (2010) HM030718</a:t>
              </a:r>
            </a:p>
          </p:txBody>
        </p:sp>
        <p:sp>
          <p:nvSpPr>
            <p:cNvPr id="13338" name="TextBox 30"/>
            <p:cNvSpPr txBox="1">
              <a:spLocks noChangeArrowheads="1"/>
            </p:cNvSpPr>
            <p:nvPr/>
          </p:nvSpPr>
          <p:spPr bwMode="auto">
            <a:xfrm>
              <a:off x="59876" y="3448096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Qiu et al. (2010) HM030719</a:t>
              </a:r>
            </a:p>
          </p:txBody>
        </p:sp>
        <p:sp>
          <p:nvSpPr>
            <p:cNvPr id="13339" name="TextBox 32"/>
            <p:cNvSpPr txBox="1">
              <a:spLocks noChangeArrowheads="1"/>
            </p:cNvSpPr>
            <p:nvPr/>
          </p:nvSpPr>
          <p:spPr bwMode="auto">
            <a:xfrm>
              <a:off x="72008" y="3742600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 i="1">
                  <a:latin typeface="Calibri" pitchFamily="34" charset="0"/>
                </a:rPr>
                <a:t>Porpostoma notate </a:t>
              </a:r>
              <a:r>
                <a:rPr lang="en-GB" sz="900">
                  <a:latin typeface="Calibri" pitchFamily="34" charset="0"/>
                </a:rPr>
                <a:t>HM236335</a:t>
              </a:r>
              <a:r>
                <a:rPr lang="en-GB" sz="900" i="1">
                  <a:latin typeface="Calibri" pitchFamily="34" charset="0"/>
                </a:rPr>
                <a:t> </a:t>
              </a:r>
            </a:p>
          </p:txBody>
        </p:sp>
        <p:sp>
          <p:nvSpPr>
            <p:cNvPr id="13340" name="TextBox 33"/>
            <p:cNvSpPr txBox="1">
              <a:spLocks noChangeArrowheads="1"/>
            </p:cNvSpPr>
            <p:nvPr/>
          </p:nvSpPr>
          <p:spPr bwMode="auto">
            <a:xfrm>
              <a:off x="59877" y="3833657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 i="1">
                  <a:latin typeface="Calibri" pitchFamily="34" charset="0"/>
                </a:rPr>
                <a:t>Philaster digitiformis </a:t>
              </a:r>
              <a:r>
                <a:rPr lang="en-GB" sz="900">
                  <a:latin typeface="Calibri" pitchFamily="34" charset="0"/>
                </a:rPr>
                <a:t>FJ648350</a:t>
              </a:r>
              <a:r>
                <a:rPr lang="en-GB" sz="900" i="1">
                  <a:latin typeface="Calibri" pitchFamily="34" charset="0"/>
                </a:rPr>
                <a:t> </a:t>
              </a:r>
            </a:p>
          </p:txBody>
        </p:sp>
        <p:sp>
          <p:nvSpPr>
            <p:cNvPr id="13341" name="TextBox 34"/>
            <p:cNvSpPr txBox="1">
              <a:spLocks noChangeArrowheads="1"/>
            </p:cNvSpPr>
            <p:nvPr/>
          </p:nvSpPr>
          <p:spPr bwMode="auto">
            <a:xfrm>
              <a:off x="59309" y="3928916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Morph1 JN626268 </a:t>
              </a:r>
            </a:p>
          </p:txBody>
        </p:sp>
        <p:sp>
          <p:nvSpPr>
            <p:cNvPr id="13342" name="TextBox 35"/>
            <p:cNvSpPr txBox="1">
              <a:spLocks noChangeArrowheads="1"/>
            </p:cNvSpPr>
            <p:nvPr/>
          </p:nvSpPr>
          <p:spPr bwMode="auto">
            <a:xfrm>
              <a:off x="59876" y="4011013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Morph2 JN626269 </a:t>
              </a:r>
            </a:p>
          </p:txBody>
        </p:sp>
        <p:sp>
          <p:nvSpPr>
            <p:cNvPr id="13343" name="TextBox 36"/>
            <p:cNvSpPr txBox="1">
              <a:spLocks noChangeArrowheads="1"/>
            </p:cNvSpPr>
            <p:nvPr/>
          </p:nvSpPr>
          <p:spPr bwMode="auto">
            <a:xfrm>
              <a:off x="59876" y="4086079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Bourne et al. (2008) AY876050 </a:t>
              </a:r>
            </a:p>
          </p:txBody>
        </p:sp>
        <p:sp>
          <p:nvSpPr>
            <p:cNvPr id="13344" name="TextBox 37"/>
            <p:cNvSpPr txBox="1">
              <a:spLocks noChangeArrowheads="1"/>
            </p:cNvSpPr>
            <p:nvPr/>
          </p:nvSpPr>
          <p:spPr bwMode="auto">
            <a:xfrm>
              <a:off x="59309" y="4169035"/>
              <a:ext cx="3131912" cy="228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Qiu et al. (2010) HM030717</a:t>
              </a:r>
            </a:p>
          </p:txBody>
        </p:sp>
        <p:sp>
          <p:nvSpPr>
            <p:cNvPr id="13345" name="TextBox 38"/>
            <p:cNvSpPr txBox="1">
              <a:spLocks noChangeArrowheads="1"/>
            </p:cNvSpPr>
            <p:nvPr/>
          </p:nvSpPr>
          <p:spPr bwMode="auto">
            <a:xfrm>
              <a:off x="59876" y="4250852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Qiu et al. (2010) HM030718</a:t>
              </a:r>
            </a:p>
          </p:txBody>
        </p:sp>
        <p:sp>
          <p:nvSpPr>
            <p:cNvPr id="13346" name="TextBox 39"/>
            <p:cNvSpPr txBox="1">
              <a:spLocks noChangeArrowheads="1"/>
            </p:cNvSpPr>
            <p:nvPr/>
          </p:nvSpPr>
          <p:spPr bwMode="auto">
            <a:xfrm>
              <a:off x="59309" y="4335702"/>
              <a:ext cx="3131912" cy="228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Qiu et al. (2010) HM030719</a:t>
              </a:r>
            </a:p>
          </p:txBody>
        </p:sp>
        <p:sp>
          <p:nvSpPr>
            <p:cNvPr id="13347" name="TextBox 41"/>
            <p:cNvSpPr txBox="1">
              <a:spLocks noChangeArrowheads="1"/>
            </p:cNvSpPr>
            <p:nvPr/>
          </p:nvSpPr>
          <p:spPr bwMode="auto">
            <a:xfrm>
              <a:off x="72008" y="4625748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 i="1">
                  <a:latin typeface="Calibri" pitchFamily="34" charset="0"/>
                </a:rPr>
                <a:t>Porpostoma notate </a:t>
              </a:r>
              <a:r>
                <a:rPr lang="en-GB" sz="900">
                  <a:latin typeface="Calibri" pitchFamily="34" charset="0"/>
                </a:rPr>
                <a:t>HM236335</a:t>
              </a:r>
              <a:r>
                <a:rPr lang="en-GB" sz="900" i="1">
                  <a:latin typeface="Calibri" pitchFamily="34" charset="0"/>
                </a:rPr>
                <a:t> </a:t>
              </a:r>
            </a:p>
          </p:txBody>
        </p:sp>
        <p:sp>
          <p:nvSpPr>
            <p:cNvPr id="13348" name="TextBox 42"/>
            <p:cNvSpPr txBox="1">
              <a:spLocks noChangeArrowheads="1"/>
            </p:cNvSpPr>
            <p:nvPr/>
          </p:nvSpPr>
          <p:spPr bwMode="auto">
            <a:xfrm>
              <a:off x="59877" y="4716805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 i="1">
                  <a:latin typeface="Calibri" pitchFamily="34" charset="0"/>
                </a:rPr>
                <a:t>Philaster digitiformis </a:t>
              </a:r>
              <a:r>
                <a:rPr lang="en-GB" sz="900">
                  <a:latin typeface="Calibri" pitchFamily="34" charset="0"/>
                </a:rPr>
                <a:t>FJ648350</a:t>
              </a:r>
              <a:r>
                <a:rPr lang="en-GB" sz="900" i="1">
                  <a:latin typeface="Calibri" pitchFamily="34" charset="0"/>
                </a:rPr>
                <a:t> </a:t>
              </a:r>
            </a:p>
          </p:txBody>
        </p:sp>
        <p:sp>
          <p:nvSpPr>
            <p:cNvPr id="13349" name="TextBox 43"/>
            <p:cNvSpPr txBox="1">
              <a:spLocks noChangeArrowheads="1"/>
            </p:cNvSpPr>
            <p:nvPr/>
          </p:nvSpPr>
          <p:spPr bwMode="auto">
            <a:xfrm>
              <a:off x="59309" y="4812064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Morph1 JN626268 </a:t>
              </a:r>
            </a:p>
          </p:txBody>
        </p:sp>
        <p:sp>
          <p:nvSpPr>
            <p:cNvPr id="13350" name="TextBox 44"/>
            <p:cNvSpPr txBox="1">
              <a:spLocks noChangeArrowheads="1"/>
            </p:cNvSpPr>
            <p:nvPr/>
          </p:nvSpPr>
          <p:spPr bwMode="auto">
            <a:xfrm>
              <a:off x="59876" y="4894161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Morph2 JN626269 </a:t>
              </a:r>
            </a:p>
          </p:txBody>
        </p:sp>
        <p:sp>
          <p:nvSpPr>
            <p:cNvPr id="13351" name="TextBox 45"/>
            <p:cNvSpPr txBox="1">
              <a:spLocks noChangeArrowheads="1"/>
            </p:cNvSpPr>
            <p:nvPr/>
          </p:nvSpPr>
          <p:spPr bwMode="auto">
            <a:xfrm>
              <a:off x="59876" y="4969227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Bourne et al. (2008) AY876050 </a:t>
              </a:r>
            </a:p>
          </p:txBody>
        </p:sp>
        <p:sp>
          <p:nvSpPr>
            <p:cNvPr id="13352" name="TextBox 46"/>
            <p:cNvSpPr txBox="1">
              <a:spLocks noChangeArrowheads="1"/>
            </p:cNvSpPr>
            <p:nvPr/>
          </p:nvSpPr>
          <p:spPr bwMode="auto">
            <a:xfrm>
              <a:off x="59876" y="5052466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Qiu et al. (2010) HM030717</a:t>
              </a:r>
            </a:p>
          </p:txBody>
        </p:sp>
        <p:sp>
          <p:nvSpPr>
            <p:cNvPr id="13353" name="TextBox 47"/>
            <p:cNvSpPr txBox="1">
              <a:spLocks noChangeArrowheads="1"/>
            </p:cNvSpPr>
            <p:nvPr/>
          </p:nvSpPr>
          <p:spPr bwMode="auto">
            <a:xfrm>
              <a:off x="59876" y="5134000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Qiu et al. (2010) HM030718</a:t>
              </a:r>
            </a:p>
          </p:txBody>
        </p:sp>
        <p:sp>
          <p:nvSpPr>
            <p:cNvPr id="13354" name="TextBox 48"/>
            <p:cNvSpPr txBox="1">
              <a:spLocks noChangeArrowheads="1"/>
            </p:cNvSpPr>
            <p:nvPr/>
          </p:nvSpPr>
          <p:spPr bwMode="auto">
            <a:xfrm>
              <a:off x="59876" y="5219155"/>
              <a:ext cx="31318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Qiu et al. (2010) HM030719</a:t>
              </a:r>
            </a:p>
          </p:txBody>
        </p:sp>
        <p:sp>
          <p:nvSpPr>
            <p:cNvPr id="13355" name="TextBox 50"/>
            <p:cNvSpPr txBox="1">
              <a:spLocks noChangeArrowheads="1"/>
            </p:cNvSpPr>
            <p:nvPr/>
          </p:nvSpPr>
          <p:spPr bwMode="auto">
            <a:xfrm>
              <a:off x="69963" y="942061"/>
              <a:ext cx="129614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Consensus</a:t>
              </a:r>
            </a:p>
          </p:txBody>
        </p:sp>
        <p:sp>
          <p:nvSpPr>
            <p:cNvPr id="13356" name="TextBox 51"/>
            <p:cNvSpPr txBox="1">
              <a:spLocks noChangeArrowheads="1"/>
            </p:cNvSpPr>
            <p:nvPr/>
          </p:nvSpPr>
          <p:spPr bwMode="auto">
            <a:xfrm>
              <a:off x="68837" y="1830016"/>
              <a:ext cx="129614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Consensus</a:t>
              </a:r>
            </a:p>
          </p:txBody>
        </p:sp>
        <p:sp>
          <p:nvSpPr>
            <p:cNvPr id="13357" name="TextBox 52"/>
            <p:cNvSpPr txBox="1">
              <a:spLocks noChangeArrowheads="1"/>
            </p:cNvSpPr>
            <p:nvPr/>
          </p:nvSpPr>
          <p:spPr bwMode="auto">
            <a:xfrm>
              <a:off x="69963" y="2727453"/>
              <a:ext cx="129614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Consensus</a:t>
              </a:r>
            </a:p>
          </p:txBody>
        </p:sp>
        <p:sp>
          <p:nvSpPr>
            <p:cNvPr id="13358" name="TextBox 53"/>
            <p:cNvSpPr txBox="1">
              <a:spLocks noChangeArrowheads="1"/>
            </p:cNvSpPr>
            <p:nvPr/>
          </p:nvSpPr>
          <p:spPr bwMode="auto">
            <a:xfrm>
              <a:off x="68837" y="3620690"/>
              <a:ext cx="129614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Consensus</a:t>
              </a:r>
            </a:p>
          </p:txBody>
        </p:sp>
        <p:sp>
          <p:nvSpPr>
            <p:cNvPr id="13359" name="TextBox 54"/>
            <p:cNvSpPr txBox="1">
              <a:spLocks noChangeArrowheads="1"/>
            </p:cNvSpPr>
            <p:nvPr/>
          </p:nvSpPr>
          <p:spPr bwMode="auto">
            <a:xfrm>
              <a:off x="68837" y="4503838"/>
              <a:ext cx="129614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latin typeface="Calibri" pitchFamily="34" charset="0"/>
                </a:rPr>
                <a:t>Consensus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215</Words>
  <Application>Microsoft Office PowerPoint</Application>
  <PresentationFormat>On-screen Show (4:3)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Newcastle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 Sweet</dc:creator>
  <cp:lastModifiedBy>Mike Sweet</cp:lastModifiedBy>
  <cp:revision>5</cp:revision>
  <dcterms:created xsi:type="dcterms:W3CDTF">2011-09-08T08:46:19Z</dcterms:created>
  <dcterms:modified xsi:type="dcterms:W3CDTF">2012-03-29T13:45:59Z</dcterms:modified>
</cp:coreProperties>
</file>