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6334" autoAdjust="0"/>
  </p:normalViewPr>
  <p:slideViewPr>
    <p:cSldViewPr>
      <p:cViewPr>
        <p:scale>
          <a:sx n="100" d="100"/>
          <a:sy n="100" d="100"/>
        </p:scale>
        <p:origin x="-2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335A18D-6B6F-4270-9773-276FC1FC48BC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40ED2D-66B0-4BCC-92CD-7D0C02413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BEC35-5672-4E24-860A-A86CAD0690C3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3E12D-18E1-47EB-851B-2B6353FC2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1D4AE-FB71-4D15-8404-259B234FF392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F7A3A-E400-4F2B-ACC3-6F1702435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0FC8D-EA72-44AD-BAE6-D1297064A6FD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24CA0-0F6A-458A-B8A0-63855801B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2EAD6-2EBB-4700-BBF9-9F0C984BE17D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9E848-FFD3-4022-B187-86B464FE7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5FB5E-1735-450F-8DBC-6A7C24D1857A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F24E6-D578-4AA3-97C2-4EF1AB742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BF19E-B4E5-498D-AE61-BAB0456A5B2F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3A2CB-488D-420B-A466-ED4C783E97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515E-94FC-4945-9384-972E3B92CDC1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9AB0A-5A3D-423D-B6C6-95F256B6F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1D8D5-688E-4A23-BBB7-9339F0F8B55D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A6E0E-2E2D-4CC0-8352-32D0B3098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118F-1742-4441-8DD4-C2C92587B72E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C6C3E-4857-4505-9EEF-37E3D6BF6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D7D99-68A6-44C6-81A9-40B02EA0A958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80526-5750-42C1-8B0C-60DAD6BB0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B518B-27C7-44BB-8A38-A80A4EE27249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58525-EE22-4C6C-A961-FE03D194A8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5E2227-37CE-43CB-87E6-DACA16198394}" type="datetimeFigureOut">
              <a:rPr lang="en-US"/>
              <a:pPr>
                <a:defRPr/>
              </a:pPr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21028D-E77C-4C48-9088-B861B64AF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1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3200" y="625475"/>
            <a:ext cx="2811463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2"/>
          <p:cNvSpPr txBox="1">
            <a:spLocks noChangeArrowheads="1"/>
          </p:cNvSpPr>
          <p:nvPr/>
        </p:nvSpPr>
        <p:spPr bwMode="auto">
          <a:xfrm>
            <a:off x="0" y="-1588"/>
            <a:ext cx="2438400" cy="30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Figure S1</a:t>
            </a: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" y="3727450"/>
            <a:ext cx="3036887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2"/>
          <p:cNvSpPr txBox="1">
            <a:spLocks noChangeArrowheads="1"/>
          </p:cNvSpPr>
          <p:nvPr/>
        </p:nvSpPr>
        <p:spPr bwMode="auto">
          <a:xfrm>
            <a:off x="549275" y="3297238"/>
            <a:ext cx="29368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>
                <a:latin typeface="Arial" charset="0"/>
                <a:cs typeface="Arial" charset="0"/>
              </a:rPr>
              <a:t>11bp/17bp ACS sites: 303 </a:t>
            </a:r>
          </a:p>
          <a:p>
            <a:pPr algn="ctr"/>
            <a:r>
              <a:rPr lang="en-US" sz="1100" b="1">
                <a:latin typeface="Arial" charset="0"/>
                <a:cs typeface="Arial" charset="0"/>
              </a:rPr>
              <a:t>biggest gap 21557 bp – GC-content 24%</a:t>
            </a:r>
          </a:p>
        </p:txBody>
      </p:sp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9838" y="3743325"/>
            <a:ext cx="3279775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Box 6"/>
          <p:cNvSpPr txBox="1">
            <a:spLocks noChangeArrowheads="1"/>
          </p:cNvSpPr>
          <p:nvPr/>
        </p:nvSpPr>
        <p:spPr bwMode="auto">
          <a:xfrm>
            <a:off x="5219700" y="3324225"/>
            <a:ext cx="3084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>
                <a:latin typeface="Arial" charset="0"/>
                <a:cs typeface="Arial" charset="0"/>
              </a:rPr>
              <a:t>11bp/17bp ACS sites: 179 </a:t>
            </a:r>
          </a:p>
          <a:p>
            <a:pPr algn="ctr"/>
            <a:r>
              <a:rPr lang="en-US" sz="1100" b="1">
                <a:latin typeface="Arial" charset="0"/>
                <a:cs typeface="Arial" charset="0"/>
              </a:rPr>
              <a:t>biggest gap 65244 bp – GC-content 31.8%</a:t>
            </a:r>
          </a:p>
        </p:txBody>
      </p:sp>
      <p:sp>
        <p:nvSpPr>
          <p:cNvPr id="2056" name="TextBox 8"/>
          <p:cNvSpPr txBox="1">
            <a:spLocks noChangeArrowheads="1"/>
          </p:cNvSpPr>
          <p:nvPr/>
        </p:nvSpPr>
        <p:spPr bwMode="auto">
          <a:xfrm>
            <a:off x="5222875" y="269875"/>
            <a:ext cx="30099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>
                <a:latin typeface="Arial" charset="0"/>
                <a:cs typeface="Arial" charset="0"/>
              </a:rPr>
              <a:t>11bp/17bp ACS sites: 21 </a:t>
            </a:r>
          </a:p>
          <a:p>
            <a:r>
              <a:rPr lang="en-US" sz="1100" b="1">
                <a:latin typeface="Arial" charset="0"/>
                <a:cs typeface="Arial" charset="0"/>
              </a:rPr>
              <a:t>biggest gap 246181 bp – GC-content 40%</a:t>
            </a:r>
          </a:p>
        </p:txBody>
      </p:sp>
      <p:sp>
        <p:nvSpPr>
          <p:cNvPr id="2057" name="TextBox 9"/>
          <p:cNvSpPr txBox="1">
            <a:spLocks noChangeArrowheads="1"/>
          </p:cNvSpPr>
          <p:nvPr/>
        </p:nvSpPr>
        <p:spPr bwMode="auto">
          <a:xfrm>
            <a:off x="549275" y="279400"/>
            <a:ext cx="3000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>
                <a:latin typeface="Arial" charset="0"/>
                <a:cs typeface="Arial" charset="0"/>
              </a:rPr>
              <a:t>11bp/17bp ACS sites: 27 </a:t>
            </a:r>
          </a:p>
          <a:p>
            <a:pPr algn="ctr"/>
            <a:r>
              <a:rPr lang="en-US" sz="1100" b="1">
                <a:latin typeface="Arial" charset="0"/>
                <a:cs typeface="Arial" charset="0"/>
              </a:rPr>
              <a:t>biggest gap 198480 bp – GC-content 32%</a:t>
            </a:r>
          </a:p>
        </p:txBody>
      </p:sp>
      <p:pic>
        <p:nvPicPr>
          <p:cNvPr id="205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3600" y="755650"/>
            <a:ext cx="2478088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3"/>
          <p:cNvGrpSpPr>
            <a:grpSpLocks/>
          </p:cNvGrpSpPr>
          <p:nvPr/>
        </p:nvGrpSpPr>
        <p:grpSpPr bwMode="auto">
          <a:xfrm>
            <a:off x="0" y="0"/>
            <a:ext cx="4818063" cy="3973513"/>
            <a:chOff x="1" y="-23668"/>
            <a:chExt cx="4817870" cy="3974162"/>
          </a:xfrm>
        </p:grpSpPr>
        <p:pic>
          <p:nvPicPr>
            <p:cNvPr id="3153" name="Picture 7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-23668"/>
              <a:ext cx="4817870" cy="3974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54" name="TextBox 2"/>
            <p:cNvSpPr txBox="1">
              <a:spLocks noChangeArrowheads="1"/>
            </p:cNvSpPr>
            <p:nvPr/>
          </p:nvSpPr>
          <p:spPr bwMode="auto">
            <a:xfrm>
              <a:off x="1257300" y="1768475"/>
              <a:ext cx="1524000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</p:grpSp>
      <p:sp>
        <p:nvSpPr>
          <p:cNvPr id="3075" name="TextBox 75"/>
          <p:cNvSpPr txBox="1">
            <a:spLocks noChangeArrowheads="1"/>
          </p:cNvSpPr>
          <p:nvPr/>
        </p:nvSpPr>
        <p:spPr bwMode="auto">
          <a:xfrm>
            <a:off x="1114425" y="1685925"/>
            <a:ext cx="1809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 i="1">
                <a:latin typeface="Arial" charset="0"/>
              </a:rPr>
              <a:t>Prochlorococcus</a:t>
            </a:r>
            <a:r>
              <a:rPr lang="en-US" sz="800" b="1">
                <a:latin typeface="Arial" charset="0"/>
              </a:rPr>
              <a:t> Clones</a:t>
            </a:r>
          </a:p>
          <a:p>
            <a:pPr algn="ctr"/>
            <a:r>
              <a:rPr lang="en-US" sz="800" b="1">
                <a:latin typeface="Arial" charset="0"/>
              </a:rPr>
              <a:t>1-13: 1667 kb whole genome</a:t>
            </a:r>
          </a:p>
          <a:p>
            <a:pPr algn="ctr"/>
            <a:r>
              <a:rPr lang="en-US" sz="800" b="1">
                <a:latin typeface="Arial" charset="0"/>
              </a:rPr>
              <a:t>1-V12: 583 kb partial genome</a:t>
            </a:r>
          </a:p>
          <a:p>
            <a:pPr algn="ctr"/>
            <a:r>
              <a:rPr lang="en-US" sz="800" b="1">
                <a:latin typeface="Arial" charset="0"/>
              </a:rPr>
              <a:t>1-17: 675 kb partial genome</a:t>
            </a:r>
          </a:p>
          <a:p>
            <a:pPr algn="ctr"/>
            <a:endParaRPr lang="en-US" sz="800" b="1">
              <a:latin typeface="Arial" charset="0"/>
            </a:endParaRPr>
          </a:p>
        </p:txBody>
      </p: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2546350" y="1454150"/>
            <a:ext cx="533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solidFill>
                  <a:srgbClr val="0033CC"/>
                </a:solidFill>
                <a:latin typeface="Arial" charset="0"/>
              </a:rPr>
              <a:t>RsrII</a:t>
            </a: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1123950" y="2200275"/>
            <a:ext cx="457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solidFill>
                  <a:srgbClr val="0033CC"/>
                </a:solidFill>
                <a:latin typeface="Arial" charset="0"/>
              </a:rPr>
              <a:t>RsrII</a:t>
            </a:r>
          </a:p>
        </p:txBody>
      </p:sp>
      <p:sp>
        <p:nvSpPr>
          <p:cNvPr id="3078" name="Text Box 11"/>
          <p:cNvSpPr txBox="1">
            <a:spLocks noChangeArrowheads="1"/>
          </p:cNvSpPr>
          <p:nvPr/>
        </p:nvSpPr>
        <p:spPr bwMode="auto">
          <a:xfrm>
            <a:off x="2508250" y="1562100"/>
            <a:ext cx="609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solidFill>
                  <a:srgbClr val="0000FF"/>
                </a:solidFill>
                <a:latin typeface="Arial" charset="0"/>
              </a:rPr>
              <a:t>SgrDI</a:t>
            </a:r>
          </a:p>
        </p:txBody>
      </p:sp>
      <p:sp>
        <p:nvSpPr>
          <p:cNvPr id="3079" name="Text Box 32"/>
          <p:cNvSpPr txBox="1">
            <a:spLocks noChangeArrowheads="1"/>
          </p:cNvSpPr>
          <p:nvPr/>
        </p:nvSpPr>
        <p:spPr bwMode="auto">
          <a:xfrm>
            <a:off x="128588" y="19050"/>
            <a:ext cx="2438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Figure S2</a:t>
            </a:r>
          </a:p>
        </p:txBody>
      </p:sp>
      <p:sp>
        <p:nvSpPr>
          <p:cNvPr id="3080" name="Text Box 24"/>
          <p:cNvSpPr txBox="1">
            <a:spLocks noChangeArrowheads="1"/>
          </p:cNvSpPr>
          <p:nvPr/>
        </p:nvSpPr>
        <p:spPr bwMode="auto">
          <a:xfrm>
            <a:off x="838200" y="4800600"/>
            <a:ext cx="1828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0099CC"/>
                </a:solidFill>
                <a:latin typeface="Arial" charset="0"/>
              </a:rPr>
              <a:t>1-V12    </a:t>
            </a:r>
            <a:r>
              <a:rPr lang="en-US" sz="1000" b="1">
                <a:latin typeface="Arial" charset="0"/>
              </a:rPr>
              <a:t>Y     H       wt      L</a:t>
            </a:r>
            <a:r>
              <a:rPr lang="en-US" sz="1200" b="1">
                <a:latin typeface="Arial" charset="0"/>
              </a:rPr>
              <a:t>           </a:t>
            </a:r>
          </a:p>
        </p:txBody>
      </p:sp>
      <p:graphicFrame>
        <p:nvGraphicFramePr>
          <p:cNvPr id="3081" name="Object 33"/>
          <p:cNvGraphicFramePr>
            <a:graphicFrameLocks noChangeAspect="1"/>
          </p:cNvGraphicFramePr>
          <p:nvPr/>
        </p:nvGraphicFramePr>
        <p:xfrm>
          <a:off x="914400" y="5029200"/>
          <a:ext cx="1646238" cy="1676400"/>
        </p:xfrm>
        <a:graphic>
          <a:graphicData uri="http://schemas.openxmlformats.org/presentationml/2006/ole">
            <p:oleObj spid="_x0000_s3081" r:id="rId4" imgW="1467055" imgH="1743318" progId="">
              <p:embed/>
            </p:oleObj>
          </a:graphicData>
        </a:graphic>
      </p:graphicFrame>
      <p:sp>
        <p:nvSpPr>
          <p:cNvPr id="3082" name="Line 5"/>
          <p:cNvSpPr>
            <a:spLocks noChangeShapeType="1"/>
          </p:cNvSpPr>
          <p:nvPr/>
        </p:nvSpPr>
        <p:spPr bwMode="auto">
          <a:xfrm flipH="1">
            <a:off x="2587625" y="65532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3" name="Line 6"/>
          <p:cNvSpPr>
            <a:spLocks noChangeShapeType="1"/>
          </p:cNvSpPr>
          <p:nvPr/>
        </p:nvSpPr>
        <p:spPr bwMode="auto">
          <a:xfrm flipH="1">
            <a:off x="2590800" y="57404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4" name="Line 7"/>
          <p:cNvSpPr>
            <a:spLocks noChangeShapeType="1"/>
          </p:cNvSpPr>
          <p:nvPr/>
        </p:nvSpPr>
        <p:spPr bwMode="auto">
          <a:xfrm flipH="1">
            <a:off x="2590800" y="58674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5" name="Line 8"/>
          <p:cNvSpPr>
            <a:spLocks noChangeShapeType="1"/>
          </p:cNvSpPr>
          <p:nvPr/>
        </p:nvSpPr>
        <p:spPr bwMode="auto">
          <a:xfrm flipH="1">
            <a:off x="2590800" y="60198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6" name="Line 9"/>
          <p:cNvSpPr>
            <a:spLocks noChangeShapeType="1"/>
          </p:cNvSpPr>
          <p:nvPr/>
        </p:nvSpPr>
        <p:spPr bwMode="auto">
          <a:xfrm flipH="1">
            <a:off x="2590800" y="62484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7" name="Line 10"/>
          <p:cNvSpPr>
            <a:spLocks noChangeShapeType="1"/>
          </p:cNvSpPr>
          <p:nvPr/>
        </p:nvSpPr>
        <p:spPr bwMode="auto">
          <a:xfrm flipH="1">
            <a:off x="2590800" y="55626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Line 11"/>
          <p:cNvSpPr>
            <a:spLocks noChangeShapeType="1"/>
          </p:cNvSpPr>
          <p:nvPr/>
        </p:nvSpPr>
        <p:spPr bwMode="auto">
          <a:xfrm flipH="1">
            <a:off x="2590800" y="56388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9" name="Line 12"/>
          <p:cNvSpPr>
            <a:spLocks noChangeShapeType="1"/>
          </p:cNvSpPr>
          <p:nvPr/>
        </p:nvSpPr>
        <p:spPr bwMode="auto">
          <a:xfrm flipH="1">
            <a:off x="2590800" y="55118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0" name="Line 13"/>
          <p:cNvSpPr>
            <a:spLocks noChangeShapeType="1"/>
          </p:cNvSpPr>
          <p:nvPr/>
        </p:nvSpPr>
        <p:spPr bwMode="auto">
          <a:xfrm flipH="1">
            <a:off x="2590800" y="54102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1" name="Line 14"/>
          <p:cNvSpPr>
            <a:spLocks noChangeShapeType="1"/>
          </p:cNvSpPr>
          <p:nvPr/>
        </p:nvSpPr>
        <p:spPr bwMode="auto">
          <a:xfrm flipH="1">
            <a:off x="2590800" y="5456238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" name="Text Box 15"/>
          <p:cNvSpPr txBox="1">
            <a:spLocks noChangeArrowheads="1"/>
          </p:cNvSpPr>
          <p:nvPr/>
        </p:nvSpPr>
        <p:spPr bwMode="auto">
          <a:xfrm>
            <a:off x="2743200" y="6477000"/>
            <a:ext cx="6413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 bp</a:t>
            </a:r>
          </a:p>
        </p:txBody>
      </p:sp>
      <p:sp>
        <p:nvSpPr>
          <p:cNvPr id="3093" name="Text Box 16"/>
          <p:cNvSpPr txBox="1">
            <a:spLocks noChangeArrowheads="1"/>
          </p:cNvSpPr>
          <p:nvPr/>
        </p:nvSpPr>
        <p:spPr bwMode="auto">
          <a:xfrm>
            <a:off x="2743200" y="5943600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300 bp</a:t>
            </a:r>
          </a:p>
        </p:txBody>
      </p:sp>
      <p:sp>
        <p:nvSpPr>
          <p:cNvPr id="3094" name="Text Box 17"/>
          <p:cNvSpPr txBox="1">
            <a:spLocks noChangeArrowheads="1"/>
          </p:cNvSpPr>
          <p:nvPr/>
        </p:nvSpPr>
        <p:spPr bwMode="auto">
          <a:xfrm>
            <a:off x="2743200" y="6172200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200 bp</a:t>
            </a:r>
          </a:p>
        </p:txBody>
      </p:sp>
      <p:sp>
        <p:nvSpPr>
          <p:cNvPr id="3095" name="Text Box 18"/>
          <p:cNvSpPr txBox="1">
            <a:spLocks noChangeArrowheads="1"/>
          </p:cNvSpPr>
          <p:nvPr/>
        </p:nvSpPr>
        <p:spPr bwMode="auto">
          <a:xfrm>
            <a:off x="2743200" y="5791200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400 bp</a:t>
            </a:r>
          </a:p>
        </p:txBody>
      </p:sp>
      <p:sp>
        <p:nvSpPr>
          <p:cNvPr id="3096" name="Text Box 19"/>
          <p:cNvSpPr txBox="1">
            <a:spLocks noChangeArrowheads="1"/>
          </p:cNvSpPr>
          <p:nvPr/>
        </p:nvSpPr>
        <p:spPr bwMode="auto">
          <a:xfrm>
            <a:off x="2743200" y="5638800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500 bp</a:t>
            </a:r>
          </a:p>
        </p:txBody>
      </p:sp>
      <p:sp>
        <p:nvSpPr>
          <p:cNvPr id="3097" name="Text Box 20"/>
          <p:cNvSpPr txBox="1">
            <a:spLocks noChangeArrowheads="1"/>
          </p:cNvSpPr>
          <p:nvPr/>
        </p:nvSpPr>
        <p:spPr bwMode="auto">
          <a:xfrm>
            <a:off x="2743200" y="5486400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700 bp</a:t>
            </a:r>
          </a:p>
        </p:txBody>
      </p:sp>
      <p:sp>
        <p:nvSpPr>
          <p:cNvPr id="3098" name="Text Box 21"/>
          <p:cNvSpPr txBox="1">
            <a:spLocks noChangeArrowheads="1"/>
          </p:cNvSpPr>
          <p:nvPr/>
        </p:nvSpPr>
        <p:spPr bwMode="auto">
          <a:xfrm>
            <a:off x="2667000" y="5365750"/>
            <a:ext cx="72231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  900 bp </a:t>
            </a:r>
          </a:p>
        </p:txBody>
      </p:sp>
      <p:sp>
        <p:nvSpPr>
          <p:cNvPr id="3099" name="Text Box 22"/>
          <p:cNvSpPr txBox="1">
            <a:spLocks noChangeArrowheads="1"/>
          </p:cNvSpPr>
          <p:nvPr/>
        </p:nvSpPr>
        <p:spPr bwMode="auto">
          <a:xfrm>
            <a:off x="2667000" y="5257800"/>
            <a:ext cx="6413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graphicFrame>
        <p:nvGraphicFramePr>
          <p:cNvPr id="3100" name="Object 38"/>
          <p:cNvGraphicFramePr>
            <a:graphicFrameLocks noChangeAspect="1"/>
          </p:cNvGraphicFramePr>
          <p:nvPr/>
        </p:nvGraphicFramePr>
        <p:xfrm>
          <a:off x="222250" y="3656013"/>
          <a:ext cx="2895600" cy="1220787"/>
        </p:xfrm>
        <a:graphic>
          <a:graphicData uri="http://schemas.openxmlformats.org/presentationml/2006/ole">
            <p:oleObj spid="_x0000_s3100" r:id="rId5" imgW="4048690" imgH="1628571" progId="">
              <p:embed/>
            </p:oleObj>
          </a:graphicData>
        </a:graphic>
      </p:graphicFrame>
      <p:sp>
        <p:nvSpPr>
          <p:cNvPr id="3101" name="Text Box 40"/>
          <p:cNvSpPr txBox="1">
            <a:spLocks noChangeArrowheads="1"/>
          </p:cNvSpPr>
          <p:nvPr/>
        </p:nvSpPr>
        <p:spPr bwMode="auto">
          <a:xfrm>
            <a:off x="304800" y="4876800"/>
            <a:ext cx="53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(B.)</a:t>
            </a:r>
          </a:p>
        </p:txBody>
      </p:sp>
      <p:sp>
        <p:nvSpPr>
          <p:cNvPr id="3102" name="Text Box 4"/>
          <p:cNvSpPr txBox="1">
            <a:spLocks noChangeArrowheads="1"/>
          </p:cNvSpPr>
          <p:nvPr/>
        </p:nvSpPr>
        <p:spPr bwMode="auto">
          <a:xfrm>
            <a:off x="2546350" y="4191000"/>
            <a:ext cx="152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Arial" charset="0"/>
              </a:rPr>
              <a:t>Gene </a:t>
            </a:r>
            <a:r>
              <a:rPr lang="en-US" sz="1000" b="1">
                <a:solidFill>
                  <a:srgbClr val="FF0000"/>
                </a:solidFill>
                <a:latin typeface="Arial" charset="0"/>
              </a:rPr>
              <a:t>PMM1191 (Pnp)</a:t>
            </a:r>
            <a:endParaRPr lang="en-US" sz="1000" b="1">
              <a:latin typeface="Arial" charset="0"/>
            </a:endParaRPr>
          </a:p>
        </p:txBody>
      </p:sp>
      <p:sp>
        <p:nvSpPr>
          <p:cNvPr id="3103" name="Text Box 40"/>
          <p:cNvSpPr txBox="1">
            <a:spLocks noChangeArrowheads="1"/>
          </p:cNvSpPr>
          <p:nvPr/>
        </p:nvSpPr>
        <p:spPr bwMode="auto">
          <a:xfrm>
            <a:off x="6400800" y="152400"/>
            <a:ext cx="490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(A.)</a:t>
            </a:r>
          </a:p>
        </p:txBody>
      </p:sp>
      <p:sp>
        <p:nvSpPr>
          <p:cNvPr id="3104" name="Line 5"/>
          <p:cNvSpPr>
            <a:spLocks noChangeShapeType="1"/>
          </p:cNvSpPr>
          <p:nvPr/>
        </p:nvSpPr>
        <p:spPr bwMode="auto">
          <a:xfrm flipH="1">
            <a:off x="7315200" y="2073275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5" name="Line 6"/>
          <p:cNvSpPr>
            <a:spLocks noChangeShapeType="1"/>
          </p:cNvSpPr>
          <p:nvPr/>
        </p:nvSpPr>
        <p:spPr bwMode="auto">
          <a:xfrm flipH="1">
            <a:off x="7315200" y="12700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6" name="Line 7"/>
          <p:cNvSpPr>
            <a:spLocks noChangeShapeType="1"/>
          </p:cNvSpPr>
          <p:nvPr/>
        </p:nvSpPr>
        <p:spPr bwMode="auto">
          <a:xfrm flipH="1">
            <a:off x="7321550" y="1373188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7" name="Line 8"/>
          <p:cNvSpPr>
            <a:spLocks noChangeShapeType="1"/>
          </p:cNvSpPr>
          <p:nvPr/>
        </p:nvSpPr>
        <p:spPr bwMode="auto">
          <a:xfrm flipH="1">
            <a:off x="7321550" y="15621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8" name="Line 9"/>
          <p:cNvSpPr>
            <a:spLocks noChangeShapeType="1"/>
          </p:cNvSpPr>
          <p:nvPr/>
        </p:nvSpPr>
        <p:spPr bwMode="auto">
          <a:xfrm flipH="1">
            <a:off x="7315200" y="1768475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9" name="Line 10"/>
          <p:cNvSpPr>
            <a:spLocks noChangeShapeType="1"/>
          </p:cNvSpPr>
          <p:nvPr/>
        </p:nvSpPr>
        <p:spPr bwMode="auto">
          <a:xfrm flipH="1">
            <a:off x="7321550" y="1004888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0" name="Line 11"/>
          <p:cNvSpPr>
            <a:spLocks noChangeShapeType="1"/>
          </p:cNvSpPr>
          <p:nvPr/>
        </p:nvSpPr>
        <p:spPr bwMode="auto">
          <a:xfrm flipH="1">
            <a:off x="7315200" y="1143000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1" name="Line 12"/>
          <p:cNvSpPr>
            <a:spLocks noChangeShapeType="1"/>
          </p:cNvSpPr>
          <p:nvPr/>
        </p:nvSpPr>
        <p:spPr bwMode="auto">
          <a:xfrm flipH="1">
            <a:off x="7321550" y="930275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2" name="Line 13"/>
          <p:cNvSpPr>
            <a:spLocks noChangeShapeType="1"/>
          </p:cNvSpPr>
          <p:nvPr/>
        </p:nvSpPr>
        <p:spPr bwMode="auto">
          <a:xfrm flipH="1">
            <a:off x="7315200" y="777875"/>
            <a:ext cx="1365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" name="Line 14"/>
          <p:cNvSpPr>
            <a:spLocks noChangeShapeType="1"/>
          </p:cNvSpPr>
          <p:nvPr/>
        </p:nvSpPr>
        <p:spPr bwMode="auto">
          <a:xfrm flipH="1">
            <a:off x="7315200" y="685800"/>
            <a:ext cx="1397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4" name="Text Box 15"/>
          <p:cNvSpPr txBox="1">
            <a:spLocks noChangeArrowheads="1"/>
          </p:cNvSpPr>
          <p:nvPr/>
        </p:nvSpPr>
        <p:spPr bwMode="auto">
          <a:xfrm>
            <a:off x="6858000" y="1954213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 bp</a:t>
            </a:r>
          </a:p>
        </p:txBody>
      </p:sp>
      <p:sp>
        <p:nvSpPr>
          <p:cNvPr id="3115" name="Text Box 16"/>
          <p:cNvSpPr txBox="1">
            <a:spLocks noChangeArrowheads="1"/>
          </p:cNvSpPr>
          <p:nvPr/>
        </p:nvSpPr>
        <p:spPr bwMode="auto">
          <a:xfrm>
            <a:off x="6862763" y="1455738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300 bp</a:t>
            </a:r>
          </a:p>
        </p:txBody>
      </p:sp>
      <p:sp>
        <p:nvSpPr>
          <p:cNvPr id="3116" name="Text Box 17"/>
          <p:cNvSpPr txBox="1">
            <a:spLocks noChangeArrowheads="1"/>
          </p:cNvSpPr>
          <p:nvPr/>
        </p:nvSpPr>
        <p:spPr bwMode="auto">
          <a:xfrm>
            <a:off x="6858000" y="1649413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200 bp</a:t>
            </a:r>
          </a:p>
        </p:txBody>
      </p:sp>
      <p:sp>
        <p:nvSpPr>
          <p:cNvPr id="3117" name="Text Box 18"/>
          <p:cNvSpPr txBox="1">
            <a:spLocks noChangeArrowheads="1"/>
          </p:cNvSpPr>
          <p:nvPr/>
        </p:nvSpPr>
        <p:spPr bwMode="auto">
          <a:xfrm>
            <a:off x="6862763" y="1266825"/>
            <a:ext cx="5286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400 bp</a:t>
            </a:r>
          </a:p>
        </p:txBody>
      </p:sp>
      <p:sp>
        <p:nvSpPr>
          <p:cNvPr id="3118" name="Text Box 19"/>
          <p:cNvSpPr txBox="1">
            <a:spLocks noChangeArrowheads="1"/>
          </p:cNvSpPr>
          <p:nvPr/>
        </p:nvSpPr>
        <p:spPr bwMode="auto">
          <a:xfrm>
            <a:off x="6858000" y="1116013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500 bp</a:t>
            </a:r>
          </a:p>
        </p:txBody>
      </p:sp>
      <p:sp>
        <p:nvSpPr>
          <p:cNvPr id="3119" name="Text Box 20"/>
          <p:cNvSpPr txBox="1">
            <a:spLocks noChangeArrowheads="1"/>
          </p:cNvSpPr>
          <p:nvPr/>
        </p:nvSpPr>
        <p:spPr bwMode="auto">
          <a:xfrm>
            <a:off x="6858000" y="1008063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650 bp</a:t>
            </a:r>
          </a:p>
        </p:txBody>
      </p:sp>
      <p:sp>
        <p:nvSpPr>
          <p:cNvPr id="3120" name="Text Box 21"/>
          <p:cNvSpPr txBox="1">
            <a:spLocks noChangeArrowheads="1"/>
          </p:cNvSpPr>
          <p:nvPr/>
        </p:nvSpPr>
        <p:spPr bwMode="auto">
          <a:xfrm>
            <a:off x="6858000" y="887413"/>
            <a:ext cx="5286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850 bp</a:t>
            </a:r>
          </a:p>
        </p:txBody>
      </p:sp>
      <p:sp>
        <p:nvSpPr>
          <p:cNvPr id="3121" name="Text Box 22"/>
          <p:cNvSpPr txBox="1">
            <a:spLocks noChangeArrowheads="1"/>
          </p:cNvSpPr>
          <p:nvPr/>
        </p:nvSpPr>
        <p:spPr bwMode="auto">
          <a:xfrm>
            <a:off x="6781800" y="779463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1000 bp</a:t>
            </a:r>
          </a:p>
        </p:txBody>
      </p:sp>
      <p:sp>
        <p:nvSpPr>
          <p:cNvPr id="3122" name="Text Box 24"/>
          <p:cNvSpPr txBox="1">
            <a:spLocks noChangeArrowheads="1"/>
          </p:cNvSpPr>
          <p:nvPr/>
        </p:nvSpPr>
        <p:spPr bwMode="auto">
          <a:xfrm>
            <a:off x="7429500" y="152400"/>
            <a:ext cx="152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Arial" charset="0"/>
              </a:rPr>
              <a:t>L </a:t>
            </a:r>
            <a:r>
              <a:rPr lang="en-US" sz="1000" b="1">
                <a:solidFill>
                  <a:srgbClr val="009900"/>
                </a:solidFill>
                <a:latin typeface="Arial" charset="0"/>
              </a:rPr>
              <a:t>1-13 </a:t>
            </a:r>
            <a:r>
              <a:rPr lang="en-US" sz="1000" b="1">
                <a:solidFill>
                  <a:srgbClr val="FF0000"/>
                </a:solidFill>
                <a:latin typeface="Arial" charset="0"/>
              </a:rPr>
              <a:t>1-17 </a:t>
            </a:r>
            <a:r>
              <a:rPr lang="en-US" sz="1000" b="1">
                <a:solidFill>
                  <a:srgbClr val="0099CC"/>
                </a:solidFill>
                <a:latin typeface="Arial" charset="0"/>
              </a:rPr>
              <a:t>1-V12</a:t>
            </a:r>
            <a:r>
              <a:rPr lang="en-US" sz="1000" b="1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1000" b="1">
                <a:latin typeface="Arial" charset="0"/>
              </a:rPr>
              <a:t>wt H  </a:t>
            </a:r>
          </a:p>
        </p:txBody>
      </p:sp>
      <p:graphicFrame>
        <p:nvGraphicFramePr>
          <p:cNvPr id="3123" name="Object 56"/>
          <p:cNvGraphicFramePr>
            <a:graphicFrameLocks noChangeAspect="1"/>
          </p:cNvGraphicFramePr>
          <p:nvPr/>
        </p:nvGraphicFramePr>
        <p:xfrm>
          <a:off x="7467600" y="381000"/>
          <a:ext cx="712788" cy="2057400"/>
        </p:xfrm>
        <a:graphic>
          <a:graphicData uri="http://schemas.openxmlformats.org/presentationml/2006/ole">
            <p:oleObj spid="_x0000_s3123" r:id="rId6" imgW="752381" imgH="2276793" progId="">
              <p:embed/>
            </p:oleObj>
          </a:graphicData>
        </a:graphic>
      </p:graphicFrame>
      <p:graphicFrame>
        <p:nvGraphicFramePr>
          <p:cNvPr id="3124" name="Object 57"/>
          <p:cNvGraphicFramePr>
            <a:graphicFrameLocks noChangeAspect="1"/>
          </p:cNvGraphicFramePr>
          <p:nvPr/>
        </p:nvGraphicFramePr>
        <p:xfrm>
          <a:off x="8153400" y="381000"/>
          <a:ext cx="817563" cy="2057400"/>
        </p:xfrm>
        <a:graphic>
          <a:graphicData uri="http://schemas.openxmlformats.org/presentationml/2006/ole">
            <p:oleObj spid="_x0000_s3124" r:id="rId7" imgW="905001" imgH="2276793" progId="">
              <p:embed/>
            </p:oleObj>
          </a:graphicData>
        </a:graphic>
      </p:graphicFrame>
      <p:sp>
        <p:nvSpPr>
          <p:cNvPr id="3125" name="Text Box 22"/>
          <p:cNvSpPr txBox="1">
            <a:spLocks noChangeArrowheads="1"/>
          </p:cNvSpPr>
          <p:nvPr/>
        </p:nvSpPr>
        <p:spPr bwMode="auto">
          <a:xfrm>
            <a:off x="6781800" y="642938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1650 bp</a:t>
            </a:r>
          </a:p>
        </p:txBody>
      </p:sp>
      <p:sp>
        <p:nvSpPr>
          <p:cNvPr id="3126" name="Text Box 22"/>
          <p:cNvSpPr txBox="1">
            <a:spLocks noChangeArrowheads="1"/>
          </p:cNvSpPr>
          <p:nvPr/>
        </p:nvSpPr>
        <p:spPr bwMode="auto">
          <a:xfrm>
            <a:off x="6781800" y="533400"/>
            <a:ext cx="609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FF0000"/>
                </a:solidFill>
                <a:latin typeface="Arial" charset="0"/>
              </a:rPr>
              <a:t>2000 bp</a:t>
            </a:r>
          </a:p>
        </p:txBody>
      </p:sp>
      <p:graphicFrame>
        <p:nvGraphicFramePr>
          <p:cNvPr id="3127" name="Object 15"/>
          <p:cNvGraphicFramePr>
            <a:graphicFrameLocks noChangeAspect="1"/>
          </p:cNvGraphicFramePr>
          <p:nvPr/>
        </p:nvGraphicFramePr>
        <p:xfrm>
          <a:off x="3900488" y="1463675"/>
          <a:ext cx="2562225" cy="1481138"/>
        </p:xfrm>
        <a:graphic>
          <a:graphicData uri="http://schemas.openxmlformats.org/presentationml/2006/ole">
            <p:oleObj spid="_x0000_s3127" r:id="rId8" imgW="3820058" imgH="1991003" progId="">
              <p:embed/>
            </p:oleObj>
          </a:graphicData>
        </a:graphic>
      </p:graphicFrame>
      <p:sp>
        <p:nvSpPr>
          <p:cNvPr id="3128" name="Text Box 4"/>
          <p:cNvSpPr txBox="1">
            <a:spLocks noChangeArrowheads="1"/>
          </p:cNvSpPr>
          <p:nvPr/>
        </p:nvSpPr>
        <p:spPr bwMode="auto">
          <a:xfrm>
            <a:off x="4892675" y="2308225"/>
            <a:ext cx="114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Arial" charset="0"/>
              </a:rPr>
              <a:t>Gene </a:t>
            </a:r>
            <a:r>
              <a:rPr lang="en-US" sz="1000" b="1">
                <a:solidFill>
                  <a:srgbClr val="FF0000"/>
                </a:solidFill>
                <a:latin typeface="Arial" charset="0"/>
              </a:rPr>
              <a:t>PMM0328 (MutM)</a:t>
            </a:r>
          </a:p>
        </p:txBody>
      </p:sp>
      <p:grpSp>
        <p:nvGrpSpPr>
          <p:cNvPr id="3129" name="Group 5"/>
          <p:cNvGrpSpPr>
            <a:grpSpLocks/>
          </p:cNvGrpSpPr>
          <p:nvPr/>
        </p:nvGrpSpPr>
        <p:grpSpPr bwMode="auto">
          <a:xfrm>
            <a:off x="4638675" y="2708275"/>
            <a:ext cx="4505325" cy="2554288"/>
            <a:chOff x="5129891" y="2971799"/>
            <a:chExt cx="4009347" cy="2222501"/>
          </a:xfrm>
        </p:grpSpPr>
        <p:pic>
          <p:nvPicPr>
            <p:cNvPr id="3151" name="Picture 35" descr="Prochlorococcus MED4 RsrII-II-p19 clone"/>
            <p:cNvPicPr>
              <a:picLocks noChangeAspect="1" noChangeArrowheads="1"/>
            </p:cNvPicPr>
            <p:nvPr/>
          </p:nvPicPr>
          <p:blipFill>
            <a:blip r:embed="rId9" cstate="print"/>
            <a:srcRect l="3340" t="10172" r="4245" b="31339"/>
            <a:stretch>
              <a:fillRect/>
            </a:stretch>
          </p:blipFill>
          <p:spPr bwMode="auto">
            <a:xfrm>
              <a:off x="5129891" y="2971799"/>
              <a:ext cx="4009347" cy="2222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52" name="TextBox 4"/>
            <p:cNvSpPr txBox="1">
              <a:spLocks noChangeArrowheads="1"/>
            </p:cNvSpPr>
            <p:nvPr/>
          </p:nvSpPr>
          <p:spPr bwMode="auto">
            <a:xfrm>
              <a:off x="6372564" y="3827462"/>
              <a:ext cx="1524000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</p:grpSp>
      <p:sp>
        <p:nvSpPr>
          <p:cNvPr id="3130" name="TextBox 79"/>
          <p:cNvSpPr txBox="1">
            <a:spLocks noChangeArrowheads="1"/>
          </p:cNvSpPr>
          <p:nvPr/>
        </p:nvSpPr>
        <p:spPr bwMode="auto">
          <a:xfrm>
            <a:off x="5995988" y="3614738"/>
            <a:ext cx="17240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 i="1">
                <a:latin typeface="Arial" charset="0"/>
              </a:rPr>
              <a:t>Prochlorococcus </a:t>
            </a:r>
            <a:r>
              <a:rPr lang="en-US" sz="800" b="1">
                <a:latin typeface="Arial" charset="0"/>
              </a:rPr>
              <a:t>MED4 Clones</a:t>
            </a:r>
          </a:p>
          <a:p>
            <a:pPr algn="ctr"/>
            <a:r>
              <a:rPr lang="en-US" sz="800" b="1">
                <a:latin typeface="Arial" charset="0"/>
              </a:rPr>
              <a:t>1-V1 = 583 kb</a:t>
            </a:r>
          </a:p>
          <a:p>
            <a:pPr algn="ctr"/>
            <a:r>
              <a:rPr lang="en-US" sz="800" b="1">
                <a:latin typeface="Arial" charset="0"/>
              </a:rPr>
              <a:t>1-V11 = 583 kb</a:t>
            </a:r>
          </a:p>
          <a:p>
            <a:pPr algn="ctr"/>
            <a:r>
              <a:rPr lang="en-US" sz="800" b="1">
                <a:latin typeface="Arial" charset="0"/>
              </a:rPr>
              <a:t>1-V12 = 583 kb</a:t>
            </a:r>
          </a:p>
        </p:txBody>
      </p:sp>
      <p:graphicFrame>
        <p:nvGraphicFramePr>
          <p:cNvPr id="3131" name="Object 4"/>
          <p:cNvGraphicFramePr>
            <a:graphicFrameLocks noChangeAspect="1"/>
          </p:cNvGraphicFramePr>
          <p:nvPr/>
        </p:nvGraphicFramePr>
        <p:xfrm>
          <a:off x="5016500" y="5180013"/>
          <a:ext cx="1524000" cy="1566862"/>
        </p:xfrm>
        <a:graphic>
          <a:graphicData uri="http://schemas.openxmlformats.org/presentationml/2006/ole">
            <p:oleObj spid="_x0000_s3131" r:id="rId10" imgW="1467055" imgH="1666667" progId="">
              <p:embed/>
            </p:oleObj>
          </a:graphicData>
        </a:graphic>
      </p:graphicFrame>
      <p:grpSp>
        <p:nvGrpSpPr>
          <p:cNvPr id="3132" name="Group 81"/>
          <p:cNvGrpSpPr>
            <a:grpSpLocks/>
          </p:cNvGrpSpPr>
          <p:nvPr/>
        </p:nvGrpSpPr>
        <p:grpSpPr bwMode="auto">
          <a:xfrm>
            <a:off x="4406900" y="5484813"/>
            <a:ext cx="652463" cy="1085850"/>
            <a:chOff x="4368" y="2352"/>
            <a:chExt cx="411" cy="684"/>
          </a:xfrm>
        </p:grpSpPr>
        <p:sp>
          <p:nvSpPr>
            <p:cNvPr id="3135" name="Line 5"/>
            <p:cNvSpPr>
              <a:spLocks noChangeShapeType="1"/>
            </p:cNvSpPr>
            <p:nvPr/>
          </p:nvSpPr>
          <p:spPr bwMode="auto">
            <a:xfrm flipH="1">
              <a:off x="4704" y="2976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6" name="Line 6"/>
            <p:cNvSpPr>
              <a:spLocks noChangeShapeType="1"/>
            </p:cNvSpPr>
            <p:nvPr/>
          </p:nvSpPr>
          <p:spPr bwMode="auto">
            <a:xfrm flipH="1">
              <a:off x="4704" y="2736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7" name="Line 7"/>
            <p:cNvSpPr>
              <a:spLocks noChangeShapeType="1"/>
            </p:cNvSpPr>
            <p:nvPr/>
          </p:nvSpPr>
          <p:spPr bwMode="auto">
            <a:xfrm flipH="1">
              <a:off x="4704" y="2784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8" name="Line 8"/>
            <p:cNvSpPr>
              <a:spLocks noChangeShapeType="1"/>
            </p:cNvSpPr>
            <p:nvPr/>
          </p:nvSpPr>
          <p:spPr bwMode="auto">
            <a:xfrm flipH="1">
              <a:off x="4704" y="2832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9" name="Line 9"/>
            <p:cNvSpPr>
              <a:spLocks noChangeShapeType="1"/>
            </p:cNvSpPr>
            <p:nvPr/>
          </p:nvSpPr>
          <p:spPr bwMode="auto">
            <a:xfrm flipH="1">
              <a:off x="4704" y="2880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0" name="Line 10"/>
            <p:cNvSpPr>
              <a:spLocks noChangeShapeType="1"/>
            </p:cNvSpPr>
            <p:nvPr/>
          </p:nvSpPr>
          <p:spPr bwMode="auto">
            <a:xfrm flipH="1">
              <a:off x="4704" y="2640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1" name="Line 11"/>
            <p:cNvSpPr>
              <a:spLocks noChangeShapeType="1"/>
            </p:cNvSpPr>
            <p:nvPr/>
          </p:nvSpPr>
          <p:spPr bwMode="auto">
            <a:xfrm flipH="1">
              <a:off x="4704" y="2688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2" name="Line 12"/>
            <p:cNvSpPr>
              <a:spLocks noChangeShapeType="1"/>
            </p:cNvSpPr>
            <p:nvPr/>
          </p:nvSpPr>
          <p:spPr bwMode="auto">
            <a:xfrm flipH="1">
              <a:off x="4704" y="2592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3" name="Line 13"/>
            <p:cNvSpPr>
              <a:spLocks noChangeShapeType="1"/>
            </p:cNvSpPr>
            <p:nvPr/>
          </p:nvSpPr>
          <p:spPr bwMode="auto">
            <a:xfrm flipH="1">
              <a:off x="4704" y="2496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4" name="Line 14"/>
            <p:cNvSpPr>
              <a:spLocks noChangeShapeType="1"/>
            </p:cNvSpPr>
            <p:nvPr/>
          </p:nvSpPr>
          <p:spPr bwMode="auto">
            <a:xfrm flipH="1">
              <a:off x="4704" y="2448"/>
              <a:ext cx="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5" name="Text Box 15"/>
            <p:cNvSpPr txBox="1">
              <a:spLocks noChangeArrowheads="1"/>
            </p:cNvSpPr>
            <p:nvPr/>
          </p:nvSpPr>
          <p:spPr bwMode="auto">
            <a:xfrm>
              <a:off x="4416" y="2928"/>
              <a:ext cx="336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9144" rIns="45720" bIns="914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solidFill>
                    <a:srgbClr val="FF0000"/>
                  </a:solidFill>
                  <a:latin typeface="Arial" charset="0"/>
                </a:rPr>
                <a:t>100 bp</a:t>
              </a:r>
            </a:p>
          </p:txBody>
        </p:sp>
        <p:sp>
          <p:nvSpPr>
            <p:cNvPr id="3146" name="Text Box 16"/>
            <p:cNvSpPr txBox="1">
              <a:spLocks noChangeArrowheads="1"/>
            </p:cNvSpPr>
            <p:nvPr/>
          </p:nvSpPr>
          <p:spPr bwMode="auto">
            <a:xfrm>
              <a:off x="4416" y="2784"/>
              <a:ext cx="33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9144" rIns="45720" bIns="914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solidFill>
                    <a:srgbClr val="FF0000"/>
                  </a:solidFill>
                  <a:latin typeface="Arial" charset="0"/>
                </a:rPr>
                <a:t>300 bp</a:t>
              </a:r>
            </a:p>
          </p:txBody>
        </p:sp>
        <p:sp>
          <p:nvSpPr>
            <p:cNvPr id="3147" name="Text Box 19"/>
            <p:cNvSpPr txBox="1">
              <a:spLocks noChangeArrowheads="1"/>
            </p:cNvSpPr>
            <p:nvPr/>
          </p:nvSpPr>
          <p:spPr bwMode="auto">
            <a:xfrm>
              <a:off x="4416" y="2688"/>
              <a:ext cx="336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9144" rIns="45720" bIns="914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solidFill>
                    <a:srgbClr val="FF0000"/>
                  </a:solidFill>
                  <a:latin typeface="Arial" charset="0"/>
                </a:rPr>
                <a:t>500 bp</a:t>
              </a:r>
            </a:p>
          </p:txBody>
        </p:sp>
        <p:sp>
          <p:nvSpPr>
            <p:cNvPr id="3148" name="Text Box 22"/>
            <p:cNvSpPr txBox="1">
              <a:spLocks noChangeArrowheads="1"/>
            </p:cNvSpPr>
            <p:nvPr/>
          </p:nvSpPr>
          <p:spPr bwMode="auto">
            <a:xfrm>
              <a:off x="4368" y="2544"/>
              <a:ext cx="38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9144" rIns="45720" bIns="914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solidFill>
                    <a:srgbClr val="FF0000"/>
                  </a:solidFill>
                  <a:latin typeface="Arial" charset="0"/>
                </a:rPr>
                <a:t>1000 bp</a:t>
              </a:r>
            </a:p>
          </p:txBody>
        </p:sp>
        <p:sp>
          <p:nvSpPr>
            <p:cNvPr id="3149" name="Text Box 22"/>
            <p:cNvSpPr txBox="1">
              <a:spLocks noChangeArrowheads="1"/>
            </p:cNvSpPr>
            <p:nvPr/>
          </p:nvSpPr>
          <p:spPr bwMode="auto">
            <a:xfrm>
              <a:off x="4368" y="2448"/>
              <a:ext cx="38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9144" rIns="45720" bIns="914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solidFill>
                    <a:srgbClr val="FF0000"/>
                  </a:solidFill>
                  <a:latin typeface="Arial" charset="0"/>
                </a:rPr>
                <a:t>1650 bp</a:t>
              </a:r>
            </a:p>
          </p:txBody>
        </p:sp>
        <p:sp>
          <p:nvSpPr>
            <p:cNvPr id="3150" name="Text Box 22"/>
            <p:cNvSpPr txBox="1">
              <a:spLocks noChangeArrowheads="1"/>
            </p:cNvSpPr>
            <p:nvPr/>
          </p:nvSpPr>
          <p:spPr bwMode="auto">
            <a:xfrm>
              <a:off x="4368" y="2352"/>
              <a:ext cx="38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9144" rIns="45720" bIns="914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solidFill>
                    <a:srgbClr val="FF0000"/>
                  </a:solidFill>
                  <a:latin typeface="Arial" charset="0"/>
                </a:rPr>
                <a:t>2000 bp</a:t>
              </a:r>
            </a:p>
          </p:txBody>
        </p:sp>
      </p:grpSp>
      <p:sp>
        <p:nvSpPr>
          <p:cNvPr id="3133" name="Text Box 24"/>
          <p:cNvSpPr txBox="1">
            <a:spLocks noChangeArrowheads="1"/>
          </p:cNvSpPr>
          <p:nvPr/>
        </p:nvSpPr>
        <p:spPr bwMode="auto">
          <a:xfrm>
            <a:off x="5016500" y="4951413"/>
            <a:ext cx="1676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Arial" charset="0"/>
              </a:rPr>
              <a:t> L  1-V1 1-V11 1-V12 wt</a:t>
            </a:r>
          </a:p>
        </p:txBody>
      </p:sp>
      <p:sp>
        <p:nvSpPr>
          <p:cNvPr id="3134" name="Text Box 40"/>
          <p:cNvSpPr txBox="1">
            <a:spLocks noChangeArrowheads="1"/>
          </p:cNvSpPr>
          <p:nvPr/>
        </p:nvSpPr>
        <p:spPr bwMode="auto">
          <a:xfrm>
            <a:off x="4330700" y="4814888"/>
            <a:ext cx="53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(C.)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181</Words>
  <Application>Microsoft Office PowerPoint</Application>
  <PresentationFormat>On-screen Show (4:3)</PresentationFormat>
  <Paragraphs>53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J. Craig Venter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Tagwerker, Christian</dc:creator>
  <cp:lastModifiedBy> Christian Tagwerker</cp:lastModifiedBy>
  <cp:revision>29</cp:revision>
  <dcterms:created xsi:type="dcterms:W3CDTF">2012-04-25T17:20:13Z</dcterms:created>
  <dcterms:modified xsi:type="dcterms:W3CDTF">2012-08-06T00:51:02Z</dcterms:modified>
</cp:coreProperties>
</file>