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96FDE-48EB-46AD-BDB0-FE30DA5A581F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B11C4-CF38-4FF1-84AC-C8C807D0C2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image" Target="../media/image11.png"/><Relationship Id="rId9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51"/>
          <p:cNvGraphicFramePr>
            <a:graphicFrameLocks noChangeAspect="1"/>
          </p:cNvGraphicFramePr>
          <p:nvPr/>
        </p:nvGraphicFramePr>
        <p:xfrm>
          <a:off x="1274763" y="577850"/>
          <a:ext cx="6553200" cy="2362200"/>
        </p:xfrm>
        <a:graphic>
          <a:graphicData uri="http://schemas.openxmlformats.org/presentationml/2006/ole">
            <p:oleObj spid="_x0000_s1026" r:id="rId3" imgW="4048690" imgH="3315163" progId="">
              <p:embed/>
            </p:oleObj>
          </a:graphicData>
        </a:graphic>
      </p:graphicFrame>
      <p:sp>
        <p:nvSpPr>
          <p:cNvPr id="4099" name="Text Box 15"/>
          <p:cNvSpPr txBox="1">
            <a:spLocks noChangeArrowheads="1"/>
          </p:cNvSpPr>
          <p:nvPr/>
        </p:nvSpPr>
        <p:spPr bwMode="auto">
          <a:xfrm>
            <a:off x="588963" y="2711450"/>
            <a:ext cx="64135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 100 bp</a:t>
            </a:r>
          </a:p>
        </p:txBody>
      </p:sp>
      <p:sp>
        <p:nvSpPr>
          <p:cNvPr id="4100" name="Text Box 20"/>
          <p:cNvSpPr txBox="1">
            <a:spLocks noChangeArrowheads="1"/>
          </p:cNvSpPr>
          <p:nvPr/>
        </p:nvSpPr>
        <p:spPr bwMode="auto">
          <a:xfrm>
            <a:off x="588963" y="958850"/>
            <a:ext cx="53022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 700 bp</a:t>
            </a:r>
          </a:p>
        </p:txBody>
      </p:sp>
      <p:pic>
        <p:nvPicPr>
          <p:cNvPr id="4101" name="Picture 21" descr="Prochlorococcus MED4 Clones 1A Figure 2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198563" y="3227388"/>
            <a:ext cx="228600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16"/>
          <p:cNvSpPr txBox="1">
            <a:spLocks noChangeArrowheads="1"/>
          </p:cNvSpPr>
          <p:nvPr/>
        </p:nvSpPr>
        <p:spPr bwMode="auto">
          <a:xfrm>
            <a:off x="974725" y="244475"/>
            <a:ext cx="7162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latin typeface="Arial" charset="0"/>
              </a:rPr>
              <a:t>Lane  1       2        3        4       5       6       7       8        9      10    11     12     13    14     15     16      17     18      19       20           </a:t>
            </a:r>
          </a:p>
          <a:p>
            <a:r>
              <a:rPr lang="en-US" sz="1000" b="1">
                <a:latin typeface="Arial" charset="0"/>
              </a:rPr>
              <a:t>           L  W303-1A 1-13   V  1-V12 1-V5 1-Y13  2-2  2-19   2-3    2-5   2-6   2-15  2-18  2-14  2-16 2-17 V-YPD 2-Y2 2-Y19    </a:t>
            </a:r>
          </a:p>
        </p:txBody>
      </p:sp>
      <p:sp>
        <p:nvSpPr>
          <p:cNvPr id="4103" name="Rectangle 23"/>
          <p:cNvSpPr>
            <a:spLocks noChangeArrowheads="1"/>
          </p:cNvSpPr>
          <p:nvPr/>
        </p:nvSpPr>
        <p:spPr bwMode="auto">
          <a:xfrm>
            <a:off x="6526213" y="3008313"/>
            <a:ext cx="1273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/>
              <a:t>P. MED4 Clone 1-V5</a:t>
            </a:r>
          </a:p>
          <a:p>
            <a:pPr algn="ctr"/>
            <a:r>
              <a:rPr lang="en-US" sz="900" b="1"/>
              <a:t>~ 350 kB</a:t>
            </a:r>
          </a:p>
        </p:txBody>
      </p:sp>
      <p:sp>
        <p:nvSpPr>
          <p:cNvPr id="4104" name="Rectangle 24"/>
          <p:cNvSpPr>
            <a:spLocks noChangeArrowheads="1"/>
          </p:cNvSpPr>
          <p:nvPr/>
        </p:nvSpPr>
        <p:spPr bwMode="auto">
          <a:xfrm>
            <a:off x="1274763" y="3074988"/>
            <a:ext cx="21336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b="1"/>
              <a:t>P. MED4 Clones 1-13 (SgrDI), 1-17 (SgrDI), 1-V12 (RsrII-2)</a:t>
            </a:r>
          </a:p>
        </p:txBody>
      </p:sp>
      <p:sp>
        <p:nvSpPr>
          <p:cNvPr id="4105" name="Rectangle 25"/>
          <p:cNvSpPr>
            <a:spLocks noChangeArrowheads="1"/>
          </p:cNvSpPr>
          <p:nvPr/>
        </p:nvSpPr>
        <p:spPr bwMode="auto">
          <a:xfrm>
            <a:off x="6370638" y="4186238"/>
            <a:ext cx="1557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/>
              <a:t>P. MED4 Clones 2-2, 2-19</a:t>
            </a:r>
          </a:p>
          <a:p>
            <a:pPr algn="ctr"/>
            <a:r>
              <a:rPr lang="en-US" sz="900" b="1"/>
              <a:t>whole genomes</a:t>
            </a:r>
          </a:p>
        </p:txBody>
      </p:sp>
      <p:sp>
        <p:nvSpPr>
          <p:cNvPr id="4106" name="Rectangle 28"/>
          <p:cNvSpPr>
            <a:spLocks noChangeArrowheads="1"/>
          </p:cNvSpPr>
          <p:nvPr/>
        </p:nvSpPr>
        <p:spPr bwMode="auto">
          <a:xfrm>
            <a:off x="4903788" y="2997200"/>
            <a:ext cx="1493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/>
              <a:t>P. MED4 Clones 2-3, 2-5</a:t>
            </a:r>
          </a:p>
          <a:p>
            <a:pPr algn="ctr"/>
            <a:r>
              <a:rPr lang="en-US" sz="900" b="1"/>
              <a:t>~ 460 kB</a:t>
            </a:r>
          </a:p>
        </p:txBody>
      </p:sp>
      <p:graphicFrame>
        <p:nvGraphicFramePr>
          <p:cNvPr id="4107" name="Object 29"/>
          <p:cNvGraphicFramePr>
            <a:graphicFrameLocks noChangeAspect="1"/>
          </p:cNvGraphicFramePr>
          <p:nvPr/>
        </p:nvGraphicFramePr>
        <p:xfrm>
          <a:off x="4986338" y="3302000"/>
          <a:ext cx="1317625" cy="915988"/>
        </p:xfrm>
        <a:graphic>
          <a:graphicData uri="http://schemas.openxmlformats.org/presentationml/2006/ole">
            <p:oleObj spid="_x0000_s1027" r:id="rId5" imgW="4695238" imgH="3266667" progId="">
              <p:embed/>
            </p:oleObj>
          </a:graphicData>
        </a:graphic>
      </p:graphicFrame>
      <p:graphicFrame>
        <p:nvGraphicFramePr>
          <p:cNvPr id="4108" name="Object 31"/>
          <p:cNvGraphicFramePr>
            <a:graphicFrameLocks noChangeAspect="1"/>
          </p:cNvGraphicFramePr>
          <p:nvPr/>
        </p:nvGraphicFramePr>
        <p:xfrm>
          <a:off x="6453188" y="4567238"/>
          <a:ext cx="1390650" cy="912812"/>
        </p:xfrm>
        <a:graphic>
          <a:graphicData uri="http://schemas.openxmlformats.org/presentationml/2006/ole">
            <p:oleObj spid="_x0000_s1028" r:id="rId6" imgW="4885714" imgH="3209524" progId="">
              <p:embed/>
            </p:oleObj>
          </a:graphicData>
        </a:graphic>
      </p:graphicFrame>
      <p:graphicFrame>
        <p:nvGraphicFramePr>
          <p:cNvPr id="4109" name="Object 32"/>
          <p:cNvGraphicFramePr>
            <a:graphicFrameLocks noChangeAspect="1"/>
          </p:cNvGraphicFramePr>
          <p:nvPr/>
        </p:nvGraphicFramePr>
        <p:xfrm>
          <a:off x="6462713" y="3313113"/>
          <a:ext cx="1371600" cy="915987"/>
        </p:xfrm>
        <a:graphic>
          <a:graphicData uri="http://schemas.openxmlformats.org/presentationml/2006/ole">
            <p:oleObj spid="_x0000_s1029" r:id="rId7" imgW="4839375" imgH="3228571" progId="">
              <p:embed/>
            </p:oleObj>
          </a:graphicData>
        </a:graphic>
      </p:graphicFrame>
      <p:graphicFrame>
        <p:nvGraphicFramePr>
          <p:cNvPr id="4110" name="Object 33"/>
          <p:cNvGraphicFramePr>
            <a:graphicFrameLocks noChangeAspect="1"/>
          </p:cNvGraphicFramePr>
          <p:nvPr/>
        </p:nvGraphicFramePr>
        <p:xfrm>
          <a:off x="4986338" y="4521200"/>
          <a:ext cx="1381125" cy="912813"/>
        </p:xfrm>
        <a:graphic>
          <a:graphicData uri="http://schemas.openxmlformats.org/presentationml/2006/ole">
            <p:oleObj spid="_x0000_s1030" r:id="rId8" imgW="4896533" imgH="3238952" progId="">
              <p:embed/>
            </p:oleObj>
          </a:graphicData>
        </a:graphic>
      </p:graphicFrame>
      <p:sp>
        <p:nvSpPr>
          <p:cNvPr id="4111" name="Rectangle 34"/>
          <p:cNvSpPr>
            <a:spLocks noChangeArrowheads="1"/>
          </p:cNvSpPr>
          <p:nvPr/>
        </p:nvSpPr>
        <p:spPr bwMode="auto">
          <a:xfrm>
            <a:off x="5057775" y="4216400"/>
            <a:ext cx="1198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/>
              <a:t>P. MED4 Clone 2-6</a:t>
            </a:r>
          </a:p>
          <a:p>
            <a:pPr algn="ctr"/>
            <a:r>
              <a:rPr lang="en-US" sz="900" b="1"/>
              <a:t>~ 620 kB</a:t>
            </a:r>
          </a:p>
        </p:txBody>
      </p:sp>
      <p:sp>
        <p:nvSpPr>
          <p:cNvPr id="4112" name="Rectangle 35"/>
          <p:cNvSpPr>
            <a:spLocks noChangeArrowheads="1"/>
          </p:cNvSpPr>
          <p:nvPr/>
        </p:nvSpPr>
        <p:spPr bwMode="auto">
          <a:xfrm>
            <a:off x="6542088" y="5470525"/>
            <a:ext cx="126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/>
              <a:t>P. MED4 Clone 2-15</a:t>
            </a:r>
          </a:p>
          <a:p>
            <a:pPr algn="ctr"/>
            <a:r>
              <a:rPr lang="en-US" sz="900" b="1"/>
              <a:t>~ 1 Mb</a:t>
            </a:r>
          </a:p>
        </p:txBody>
      </p:sp>
      <p:graphicFrame>
        <p:nvGraphicFramePr>
          <p:cNvPr id="4113" name="Object 36"/>
          <p:cNvGraphicFramePr>
            <a:graphicFrameLocks noChangeAspect="1"/>
          </p:cNvGraphicFramePr>
          <p:nvPr/>
        </p:nvGraphicFramePr>
        <p:xfrm>
          <a:off x="6472238" y="5851525"/>
          <a:ext cx="1325562" cy="912813"/>
        </p:xfrm>
        <a:graphic>
          <a:graphicData uri="http://schemas.openxmlformats.org/presentationml/2006/ole">
            <p:oleObj spid="_x0000_s1031" r:id="rId9" imgW="4809524" imgH="3315163" progId="">
              <p:embed/>
            </p:oleObj>
          </a:graphicData>
        </a:graphic>
      </p:graphicFrame>
      <p:graphicFrame>
        <p:nvGraphicFramePr>
          <p:cNvPr id="4114" name="Object 37"/>
          <p:cNvGraphicFramePr>
            <a:graphicFrameLocks noChangeAspect="1"/>
          </p:cNvGraphicFramePr>
          <p:nvPr/>
        </p:nvGraphicFramePr>
        <p:xfrm>
          <a:off x="5024438" y="5851525"/>
          <a:ext cx="1325562" cy="912813"/>
        </p:xfrm>
        <a:graphic>
          <a:graphicData uri="http://schemas.openxmlformats.org/presentationml/2006/ole">
            <p:oleObj spid="_x0000_s1032" r:id="rId10" imgW="4780952" imgH="3296110" progId="">
              <p:embed/>
            </p:oleObj>
          </a:graphicData>
        </a:graphic>
      </p:graphicFrame>
      <p:sp>
        <p:nvSpPr>
          <p:cNvPr id="4115" name="Rectangle 38"/>
          <p:cNvSpPr>
            <a:spLocks noChangeArrowheads="1"/>
          </p:cNvSpPr>
          <p:nvPr/>
        </p:nvSpPr>
        <p:spPr bwMode="auto">
          <a:xfrm>
            <a:off x="5018088" y="5470525"/>
            <a:ext cx="126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/>
              <a:t>P. MED4 Clone 2-18</a:t>
            </a:r>
          </a:p>
          <a:p>
            <a:pPr algn="ctr"/>
            <a:r>
              <a:rPr lang="en-US" sz="900" b="1"/>
              <a:t>~ 380 kB</a:t>
            </a:r>
          </a:p>
        </p:txBody>
      </p:sp>
      <p:graphicFrame>
        <p:nvGraphicFramePr>
          <p:cNvPr id="4116" name="Object 39"/>
          <p:cNvGraphicFramePr>
            <a:graphicFrameLocks noChangeAspect="1"/>
          </p:cNvGraphicFramePr>
          <p:nvPr/>
        </p:nvGraphicFramePr>
        <p:xfrm>
          <a:off x="3538538" y="4521200"/>
          <a:ext cx="1371600" cy="912813"/>
        </p:xfrm>
        <a:graphic>
          <a:graphicData uri="http://schemas.openxmlformats.org/presentationml/2006/ole">
            <p:oleObj spid="_x0000_s1033" r:id="rId11" imgW="4819048" imgH="3209524" progId="">
              <p:embed/>
            </p:oleObj>
          </a:graphicData>
        </a:graphic>
      </p:graphicFrame>
      <p:sp>
        <p:nvSpPr>
          <p:cNvPr id="4117" name="Rectangle 40"/>
          <p:cNvSpPr>
            <a:spLocks noChangeArrowheads="1"/>
          </p:cNvSpPr>
          <p:nvPr/>
        </p:nvSpPr>
        <p:spPr bwMode="auto">
          <a:xfrm>
            <a:off x="3533775" y="4216400"/>
            <a:ext cx="1262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/>
              <a:t>P. MED4 Clone 2-14</a:t>
            </a:r>
          </a:p>
          <a:p>
            <a:pPr algn="ctr"/>
            <a:r>
              <a:rPr lang="en-US" sz="900" b="1"/>
              <a:t>~ 660-670 kB</a:t>
            </a:r>
          </a:p>
        </p:txBody>
      </p:sp>
      <p:graphicFrame>
        <p:nvGraphicFramePr>
          <p:cNvPr id="4118" name="Object 41"/>
          <p:cNvGraphicFramePr>
            <a:graphicFrameLocks noChangeAspect="1"/>
          </p:cNvGraphicFramePr>
          <p:nvPr/>
        </p:nvGraphicFramePr>
        <p:xfrm>
          <a:off x="3500438" y="5851525"/>
          <a:ext cx="1408112" cy="912813"/>
        </p:xfrm>
        <a:graphic>
          <a:graphicData uri="http://schemas.openxmlformats.org/presentationml/2006/ole">
            <p:oleObj spid="_x0000_s1034" r:id="rId12" imgW="4952381" imgH="3209524" progId="">
              <p:embed/>
            </p:oleObj>
          </a:graphicData>
        </a:graphic>
      </p:graphicFrame>
      <p:sp>
        <p:nvSpPr>
          <p:cNvPr id="4119" name="Rectangle 42"/>
          <p:cNvSpPr>
            <a:spLocks noChangeArrowheads="1"/>
          </p:cNvSpPr>
          <p:nvPr/>
        </p:nvSpPr>
        <p:spPr bwMode="auto">
          <a:xfrm>
            <a:off x="3570288" y="5470525"/>
            <a:ext cx="126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/>
              <a:t>P. MED4 Clone 2-16</a:t>
            </a:r>
          </a:p>
          <a:p>
            <a:pPr algn="ctr"/>
            <a:r>
              <a:rPr lang="en-US" sz="900" b="1"/>
              <a:t>~ 180 kB</a:t>
            </a:r>
          </a:p>
        </p:txBody>
      </p:sp>
      <p:sp>
        <p:nvSpPr>
          <p:cNvPr id="4120" name="Rectangle 43"/>
          <p:cNvSpPr>
            <a:spLocks noChangeArrowheads="1"/>
          </p:cNvSpPr>
          <p:nvPr/>
        </p:nvSpPr>
        <p:spPr bwMode="auto">
          <a:xfrm>
            <a:off x="3533775" y="2997200"/>
            <a:ext cx="1262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/>
              <a:t>P. MED4 Clone 2-17</a:t>
            </a:r>
          </a:p>
          <a:p>
            <a:pPr algn="ctr"/>
            <a:r>
              <a:rPr lang="en-US" sz="900" b="1"/>
              <a:t>~ 200 kB</a:t>
            </a:r>
          </a:p>
        </p:txBody>
      </p:sp>
      <p:graphicFrame>
        <p:nvGraphicFramePr>
          <p:cNvPr id="4121" name="Object 44"/>
          <p:cNvGraphicFramePr>
            <a:graphicFrameLocks noChangeAspect="1"/>
          </p:cNvGraphicFramePr>
          <p:nvPr/>
        </p:nvGraphicFramePr>
        <p:xfrm>
          <a:off x="3538538" y="3302000"/>
          <a:ext cx="1317625" cy="911225"/>
        </p:xfrm>
        <a:graphic>
          <a:graphicData uri="http://schemas.openxmlformats.org/presentationml/2006/ole">
            <p:oleObj spid="_x0000_s1035" r:id="rId13" imgW="4772691" imgH="3304762" progId="">
              <p:embed/>
            </p:oleObj>
          </a:graphicData>
        </a:graphic>
      </p:graphicFrame>
      <p:sp>
        <p:nvSpPr>
          <p:cNvPr id="4122" name="Line 5"/>
          <p:cNvSpPr>
            <a:spLocks noChangeShapeType="1"/>
          </p:cNvSpPr>
          <p:nvPr/>
        </p:nvSpPr>
        <p:spPr bwMode="auto">
          <a:xfrm flipH="1">
            <a:off x="1122363" y="2809875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3" name="Line 6"/>
          <p:cNvSpPr>
            <a:spLocks noChangeShapeType="1"/>
          </p:cNvSpPr>
          <p:nvPr/>
        </p:nvSpPr>
        <p:spPr bwMode="auto">
          <a:xfrm flipH="1">
            <a:off x="1122363" y="1384300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4" name="Line 7"/>
          <p:cNvSpPr>
            <a:spLocks noChangeShapeType="1"/>
          </p:cNvSpPr>
          <p:nvPr/>
        </p:nvSpPr>
        <p:spPr bwMode="auto">
          <a:xfrm flipH="1">
            <a:off x="1122363" y="1612900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5" name="Line 8"/>
          <p:cNvSpPr>
            <a:spLocks noChangeShapeType="1"/>
          </p:cNvSpPr>
          <p:nvPr/>
        </p:nvSpPr>
        <p:spPr bwMode="auto">
          <a:xfrm flipH="1">
            <a:off x="1122363" y="1897063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6" name="Line 9"/>
          <p:cNvSpPr>
            <a:spLocks noChangeShapeType="1"/>
          </p:cNvSpPr>
          <p:nvPr/>
        </p:nvSpPr>
        <p:spPr bwMode="auto">
          <a:xfrm flipH="1">
            <a:off x="1122363" y="2330450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7" name="Line 10"/>
          <p:cNvSpPr>
            <a:spLocks noChangeShapeType="1"/>
          </p:cNvSpPr>
          <p:nvPr/>
        </p:nvSpPr>
        <p:spPr bwMode="auto">
          <a:xfrm flipH="1">
            <a:off x="1122363" y="1035050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8" name="Line 11"/>
          <p:cNvSpPr>
            <a:spLocks noChangeShapeType="1"/>
          </p:cNvSpPr>
          <p:nvPr/>
        </p:nvSpPr>
        <p:spPr bwMode="auto">
          <a:xfrm flipH="1">
            <a:off x="1122363" y="1187450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9" name="Line 12"/>
          <p:cNvSpPr>
            <a:spLocks noChangeShapeType="1"/>
          </p:cNvSpPr>
          <p:nvPr/>
        </p:nvSpPr>
        <p:spPr bwMode="auto">
          <a:xfrm flipH="1">
            <a:off x="1122363" y="882650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30" name="Text Box 16"/>
          <p:cNvSpPr txBox="1">
            <a:spLocks noChangeArrowheads="1"/>
          </p:cNvSpPr>
          <p:nvPr/>
        </p:nvSpPr>
        <p:spPr bwMode="auto">
          <a:xfrm>
            <a:off x="588963" y="1797050"/>
            <a:ext cx="53022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 300 bp</a:t>
            </a:r>
          </a:p>
        </p:txBody>
      </p:sp>
      <p:sp>
        <p:nvSpPr>
          <p:cNvPr id="4131" name="Text Box 17"/>
          <p:cNvSpPr txBox="1">
            <a:spLocks noChangeArrowheads="1"/>
          </p:cNvSpPr>
          <p:nvPr/>
        </p:nvSpPr>
        <p:spPr bwMode="auto">
          <a:xfrm>
            <a:off x="588963" y="2236788"/>
            <a:ext cx="53022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 200 bp</a:t>
            </a:r>
          </a:p>
        </p:txBody>
      </p:sp>
      <p:sp>
        <p:nvSpPr>
          <p:cNvPr id="4132" name="Text Box 18"/>
          <p:cNvSpPr txBox="1">
            <a:spLocks noChangeArrowheads="1"/>
          </p:cNvSpPr>
          <p:nvPr/>
        </p:nvSpPr>
        <p:spPr bwMode="auto">
          <a:xfrm>
            <a:off x="588963" y="1492250"/>
            <a:ext cx="53022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 400 bp</a:t>
            </a:r>
          </a:p>
        </p:txBody>
      </p:sp>
      <p:sp>
        <p:nvSpPr>
          <p:cNvPr id="4133" name="Text Box 20"/>
          <p:cNvSpPr txBox="1">
            <a:spLocks noChangeArrowheads="1"/>
          </p:cNvSpPr>
          <p:nvPr/>
        </p:nvSpPr>
        <p:spPr bwMode="auto">
          <a:xfrm>
            <a:off x="588963" y="1093788"/>
            <a:ext cx="53022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 600 bp</a:t>
            </a:r>
          </a:p>
        </p:txBody>
      </p:sp>
      <p:sp>
        <p:nvSpPr>
          <p:cNvPr id="4134" name="Text Box 22"/>
          <p:cNvSpPr txBox="1">
            <a:spLocks noChangeArrowheads="1"/>
          </p:cNvSpPr>
          <p:nvPr/>
        </p:nvSpPr>
        <p:spPr bwMode="auto">
          <a:xfrm>
            <a:off x="588963" y="484188"/>
            <a:ext cx="64135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1000 bp</a:t>
            </a:r>
          </a:p>
        </p:txBody>
      </p:sp>
      <p:sp>
        <p:nvSpPr>
          <p:cNvPr id="4135" name="Line 5"/>
          <p:cNvSpPr>
            <a:spLocks noChangeShapeType="1"/>
          </p:cNvSpPr>
          <p:nvPr/>
        </p:nvSpPr>
        <p:spPr bwMode="auto">
          <a:xfrm flipH="1">
            <a:off x="1122363" y="744538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36" name="Line 5"/>
          <p:cNvSpPr>
            <a:spLocks noChangeShapeType="1"/>
          </p:cNvSpPr>
          <p:nvPr/>
        </p:nvSpPr>
        <p:spPr bwMode="auto">
          <a:xfrm flipH="1">
            <a:off x="1122363" y="654050"/>
            <a:ext cx="114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37" name="Text Box 20"/>
          <p:cNvSpPr txBox="1">
            <a:spLocks noChangeArrowheads="1"/>
          </p:cNvSpPr>
          <p:nvPr/>
        </p:nvSpPr>
        <p:spPr bwMode="auto">
          <a:xfrm>
            <a:off x="588963" y="1339850"/>
            <a:ext cx="53022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 500 bp</a:t>
            </a:r>
          </a:p>
        </p:txBody>
      </p:sp>
      <p:sp>
        <p:nvSpPr>
          <p:cNvPr id="4138" name="Text Box 18"/>
          <p:cNvSpPr txBox="1">
            <a:spLocks noChangeArrowheads="1"/>
          </p:cNvSpPr>
          <p:nvPr/>
        </p:nvSpPr>
        <p:spPr bwMode="auto">
          <a:xfrm>
            <a:off x="588963" y="636588"/>
            <a:ext cx="53022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 900 bp</a:t>
            </a:r>
          </a:p>
        </p:txBody>
      </p:sp>
      <p:sp>
        <p:nvSpPr>
          <p:cNvPr id="4139" name="Text Box 20"/>
          <p:cNvSpPr txBox="1">
            <a:spLocks noChangeArrowheads="1"/>
          </p:cNvSpPr>
          <p:nvPr/>
        </p:nvSpPr>
        <p:spPr bwMode="auto">
          <a:xfrm>
            <a:off x="588963" y="788988"/>
            <a:ext cx="53022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latin typeface="Arial" charset="0"/>
              </a:rPr>
              <a:t> 800 bp</a:t>
            </a:r>
          </a:p>
        </p:txBody>
      </p:sp>
      <p:sp>
        <p:nvSpPr>
          <p:cNvPr id="4140" name="Line 69"/>
          <p:cNvSpPr>
            <a:spLocks noChangeShapeType="1"/>
          </p:cNvSpPr>
          <p:nvPr/>
        </p:nvSpPr>
        <p:spPr bwMode="auto">
          <a:xfrm>
            <a:off x="1122363" y="1949450"/>
            <a:ext cx="68580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41" name="Text Box 15"/>
          <p:cNvSpPr txBox="1">
            <a:spLocks noChangeArrowheads="1"/>
          </p:cNvSpPr>
          <p:nvPr/>
        </p:nvSpPr>
        <p:spPr bwMode="auto">
          <a:xfrm>
            <a:off x="7675563" y="1797050"/>
            <a:ext cx="4572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solidFill>
                  <a:srgbClr val="0000FF"/>
                </a:solidFill>
                <a:latin typeface="Arial" charset="0"/>
              </a:rPr>
              <a:t>SgrDI</a:t>
            </a:r>
          </a:p>
        </p:txBody>
      </p:sp>
      <p:sp>
        <p:nvSpPr>
          <p:cNvPr id="4142" name="Line 71"/>
          <p:cNvSpPr>
            <a:spLocks noChangeShapeType="1"/>
          </p:cNvSpPr>
          <p:nvPr/>
        </p:nvSpPr>
        <p:spPr bwMode="auto">
          <a:xfrm>
            <a:off x="2646363" y="1035050"/>
            <a:ext cx="238125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43" name="Text Box 15"/>
          <p:cNvSpPr txBox="1">
            <a:spLocks noChangeArrowheads="1"/>
          </p:cNvSpPr>
          <p:nvPr/>
        </p:nvSpPr>
        <p:spPr bwMode="auto">
          <a:xfrm>
            <a:off x="2874963" y="958850"/>
            <a:ext cx="4572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9144" rIns="45720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>
                <a:solidFill>
                  <a:srgbClr val="0000FF"/>
                </a:solidFill>
                <a:latin typeface="Arial" charset="0"/>
              </a:rPr>
              <a:t>RsrII-2</a:t>
            </a:r>
          </a:p>
        </p:txBody>
      </p:sp>
      <p:sp>
        <p:nvSpPr>
          <p:cNvPr id="4144" name="Text Box 52"/>
          <p:cNvSpPr txBox="1">
            <a:spLocks noChangeArrowheads="1"/>
          </p:cNvSpPr>
          <p:nvPr/>
        </p:nvSpPr>
        <p:spPr bwMode="auto">
          <a:xfrm>
            <a:off x="7377113" y="3617913"/>
            <a:ext cx="304800" cy="150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45" name="Text Box 53"/>
          <p:cNvSpPr txBox="1">
            <a:spLocks noChangeArrowheads="1"/>
          </p:cNvSpPr>
          <p:nvPr/>
        </p:nvSpPr>
        <p:spPr bwMode="auto">
          <a:xfrm>
            <a:off x="7367588" y="4795838"/>
            <a:ext cx="304800" cy="150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46" name="Text Box 54"/>
          <p:cNvSpPr txBox="1">
            <a:spLocks noChangeArrowheads="1"/>
          </p:cNvSpPr>
          <p:nvPr/>
        </p:nvSpPr>
        <p:spPr bwMode="auto">
          <a:xfrm>
            <a:off x="5824538" y="3606800"/>
            <a:ext cx="304800" cy="150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47" name="Text Box 55"/>
          <p:cNvSpPr txBox="1">
            <a:spLocks noChangeArrowheads="1"/>
          </p:cNvSpPr>
          <p:nvPr/>
        </p:nvSpPr>
        <p:spPr bwMode="auto">
          <a:xfrm>
            <a:off x="4376738" y="3606800"/>
            <a:ext cx="304800" cy="150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48" name="Text Box 56"/>
          <p:cNvSpPr txBox="1">
            <a:spLocks noChangeArrowheads="1"/>
          </p:cNvSpPr>
          <p:nvPr/>
        </p:nvSpPr>
        <p:spPr bwMode="auto">
          <a:xfrm>
            <a:off x="5824538" y="4749800"/>
            <a:ext cx="304800" cy="150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49" name="Text Box 57"/>
          <p:cNvSpPr txBox="1">
            <a:spLocks noChangeArrowheads="1"/>
          </p:cNvSpPr>
          <p:nvPr/>
        </p:nvSpPr>
        <p:spPr bwMode="auto">
          <a:xfrm>
            <a:off x="4376738" y="4749800"/>
            <a:ext cx="304800" cy="150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50" name="Text Box 58"/>
          <p:cNvSpPr txBox="1">
            <a:spLocks noChangeArrowheads="1"/>
          </p:cNvSpPr>
          <p:nvPr/>
        </p:nvSpPr>
        <p:spPr bwMode="auto">
          <a:xfrm>
            <a:off x="7310438" y="6080125"/>
            <a:ext cx="304800" cy="150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51" name="Text Box 59"/>
          <p:cNvSpPr txBox="1">
            <a:spLocks noChangeArrowheads="1"/>
          </p:cNvSpPr>
          <p:nvPr/>
        </p:nvSpPr>
        <p:spPr bwMode="auto">
          <a:xfrm>
            <a:off x="2493963" y="4141788"/>
            <a:ext cx="304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52" name="Text Box 60"/>
          <p:cNvSpPr txBox="1">
            <a:spLocks noChangeArrowheads="1"/>
          </p:cNvSpPr>
          <p:nvPr/>
        </p:nvSpPr>
        <p:spPr bwMode="auto">
          <a:xfrm>
            <a:off x="5862638" y="6080125"/>
            <a:ext cx="304800" cy="150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53" name="Text Box 61"/>
          <p:cNvSpPr txBox="1">
            <a:spLocks noChangeArrowheads="1"/>
          </p:cNvSpPr>
          <p:nvPr/>
        </p:nvSpPr>
        <p:spPr bwMode="auto">
          <a:xfrm>
            <a:off x="4338638" y="6156325"/>
            <a:ext cx="304800" cy="150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SgrDI</a:t>
            </a:r>
          </a:p>
        </p:txBody>
      </p:sp>
      <p:sp>
        <p:nvSpPr>
          <p:cNvPr id="4154" name="Text Box 62"/>
          <p:cNvSpPr txBox="1">
            <a:spLocks noChangeArrowheads="1"/>
          </p:cNvSpPr>
          <p:nvPr/>
        </p:nvSpPr>
        <p:spPr bwMode="auto">
          <a:xfrm>
            <a:off x="1731963" y="4370388"/>
            <a:ext cx="304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RsrII</a:t>
            </a:r>
          </a:p>
        </p:txBody>
      </p:sp>
      <p:sp>
        <p:nvSpPr>
          <p:cNvPr id="4155" name="Text Box 63"/>
          <p:cNvSpPr txBox="1">
            <a:spLocks noChangeArrowheads="1"/>
          </p:cNvSpPr>
          <p:nvPr/>
        </p:nvSpPr>
        <p:spPr bwMode="auto">
          <a:xfrm>
            <a:off x="2493963" y="3989388"/>
            <a:ext cx="304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" charset="0"/>
              </a:rPr>
              <a:t>RsrII</a:t>
            </a:r>
          </a:p>
        </p:txBody>
      </p:sp>
      <p:sp>
        <p:nvSpPr>
          <p:cNvPr id="4156" name="Text Box 32"/>
          <p:cNvSpPr txBox="1">
            <a:spLocks noChangeArrowheads="1"/>
          </p:cNvSpPr>
          <p:nvPr/>
        </p:nvSpPr>
        <p:spPr bwMode="auto">
          <a:xfrm>
            <a:off x="17463" y="0"/>
            <a:ext cx="2781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Figure S3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696200" cy="40211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50323"/>
                <a:gridCol w="698552"/>
                <a:gridCol w="3708925"/>
                <a:gridCol w="2438400"/>
              </a:tblGrid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Clone #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Sample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Clone Size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100 bp ladder Invitrogen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2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W303-1A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W303-1A wt gDNA 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3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1-13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1-13 (W303-1A) grown in 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Whole genome clone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1667852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bp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4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W303-1A wt plus cloning vector only grown in</a:t>
                      </a:r>
                      <a:r>
                        <a:rPr lang="en-US" sz="10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–HIS medium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1-V12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Clone 1-V12 (VL6-48) 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583042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bp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6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1-V5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Clone 1-V5 (VL6-48) 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~ 350 kB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7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1-Y13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1-13 (W303-1A) grown in YPD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Whole genome clone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1667852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bp</a:t>
                      </a:r>
                      <a:endParaRPr lang="en-US" sz="10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8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2-2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2-2 (W303-1A) grown in 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Whole genome clone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1667852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 bp</a:t>
                      </a:r>
                      <a:endParaRPr lang="en-US" sz="10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24692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9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2-19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2-19 (W303-1A) grown in 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Whole genome clone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1667852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 bp</a:t>
                      </a:r>
                      <a:endParaRPr lang="en-US" sz="10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2-3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2-3 (W303-1A) grown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in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~ 460 kB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11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2-5 (W303-1A) grown in 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~ 460 kB</a:t>
                      </a:r>
                      <a:endParaRPr lang="en-US" sz="10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12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2-6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2-6 (W303-1A) grown in 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~ 620 kB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13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2-15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2-15 (W303-1A) grown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in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~ 1 MB</a:t>
                      </a: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14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2-18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2-18 (W303-1A) grown in 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~ 380 kB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2-14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2-14 (W303-1A) grown in 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~ 660 kB</a:t>
                      </a: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16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2-16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2-16 (W303-1A) grown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in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~ 180 kB</a:t>
                      </a: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17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2-17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2-17 (W303-1A) grown in –HIS medium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~ 200 kB</a:t>
                      </a: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18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V-YPD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W303-1A wt plus cloning vector only grown in YPD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19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2-Y2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2-2 (W303-1A) grown in YPD 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Whole genome clone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1667852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bp</a:t>
                      </a:r>
                      <a:endParaRPr lang="en-US" sz="10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  <a:tr h="188711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Lane 20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2-Y19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P. MED4 Clone 2-19 (W303-1A) grown in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YPD</a:t>
                      </a:r>
                      <a:endParaRPr lang="en-US" sz="10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Whole genome clone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1667852</a:t>
                      </a:r>
                      <a:r>
                        <a:rPr lang="en-US" sz="1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bp</a:t>
                      </a:r>
                      <a:endParaRPr lang="en-US" sz="10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" marR="9144" marT="9145" marB="9145" anchor="ctr"/>
                </a:tc>
              </a:tr>
            </a:tbl>
          </a:graphicData>
        </a:graphic>
      </p:graphicFrame>
      <p:sp>
        <p:nvSpPr>
          <p:cNvPr id="5234" name="Text Box 32"/>
          <p:cNvSpPr txBox="1">
            <a:spLocks noChangeArrowheads="1"/>
          </p:cNvSpPr>
          <p:nvPr/>
        </p:nvSpPr>
        <p:spPr bwMode="auto">
          <a:xfrm>
            <a:off x="152400" y="153988"/>
            <a:ext cx="2895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Arial" charset="0"/>
              </a:rPr>
              <a:t>Supplementary Figure S3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Office PowerPoint</Application>
  <PresentationFormat>On-screen Show (4:3)</PresentationFormat>
  <Paragraphs>127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Christian Tagwerker</dc:creator>
  <cp:lastModifiedBy> Christian Tagwerker</cp:lastModifiedBy>
  <cp:revision>1</cp:revision>
  <dcterms:created xsi:type="dcterms:W3CDTF">2012-08-06T00:50:30Z</dcterms:created>
  <dcterms:modified xsi:type="dcterms:W3CDTF">2012-08-06T00:50:53Z</dcterms:modified>
</cp:coreProperties>
</file>