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9F0CE-D00D-42AF-AC68-DD55A7019510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5E624-765A-4C99-83AD-DF13133A6C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0317 and 031811 scans 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558DF9-F6D4-4A0F-B391-D1B078BA05F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B3547-195B-4A5B-9E60-ABFA5ABE19A3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83039-B515-4D7D-BB51-1699DF64C3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6"/>
          <p:cNvSpPr txBox="1">
            <a:spLocks noChangeArrowheads="1"/>
          </p:cNvSpPr>
          <p:nvPr/>
        </p:nvSpPr>
        <p:spPr bwMode="auto">
          <a:xfrm>
            <a:off x="3843338" y="5257800"/>
            <a:ext cx="609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945 Kb</a:t>
            </a:r>
          </a:p>
        </p:txBody>
      </p:sp>
      <p:pic>
        <p:nvPicPr>
          <p:cNvPr id="6147" name="Picture 4" descr="011811 CHEF Gel LV 7d destain"/>
          <p:cNvPicPr>
            <a:picLocks noChangeAspect="1" noChangeArrowheads="1"/>
          </p:cNvPicPr>
          <p:nvPr/>
        </p:nvPicPr>
        <p:blipFill>
          <a:blip r:embed="rId2" cstate="print"/>
          <a:srcRect l="10391" t="4623" r="15355" b="20039"/>
          <a:stretch>
            <a:fillRect/>
          </a:stretch>
        </p:blipFill>
        <p:spPr bwMode="auto">
          <a:xfrm>
            <a:off x="128588" y="609600"/>
            <a:ext cx="3733800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-100013" y="304800"/>
            <a:ext cx="419100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Arial" charset="0"/>
              </a:rPr>
              <a:t>      1     2    3    4    5    6    7    8    9   10  11  12  13  14  15  16   17</a:t>
            </a:r>
            <a:r>
              <a:rPr lang="en-US" sz="1400" b="1">
                <a:latin typeface="Arial" charset="0"/>
              </a:rPr>
              <a:t>  </a:t>
            </a: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6149" name="TextBox 23"/>
          <p:cNvSpPr txBox="1">
            <a:spLocks noChangeArrowheads="1"/>
          </p:cNvSpPr>
          <p:nvPr/>
        </p:nvSpPr>
        <p:spPr bwMode="auto">
          <a:xfrm>
            <a:off x="4014788" y="2698750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225 Kb</a:t>
            </a:r>
          </a:p>
        </p:txBody>
      </p:sp>
      <p:sp>
        <p:nvSpPr>
          <p:cNvPr id="6150" name="TextBox 24"/>
          <p:cNvSpPr txBox="1">
            <a:spLocks noChangeArrowheads="1"/>
          </p:cNvSpPr>
          <p:nvPr/>
        </p:nvSpPr>
        <p:spPr bwMode="auto">
          <a:xfrm>
            <a:off x="4014788" y="762000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1,900 Kb</a:t>
            </a:r>
          </a:p>
          <a:p>
            <a:r>
              <a:rPr lang="en-US" sz="1000" b="1"/>
              <a:t>1,640 Kb</a:t>
            </a:r>
          </a:p>
        </p:txBody>
      </p:sp>
      <p:sp>
        <p:nvSpPr>
          <p:cNvPr id="6151" name="TextBox 25"/>
          <p:cNvSpPr txBox="1">
            <a:spLocks noChangeArrowheads="1"/>
          </p:cNvSpPr>
          <p:nvPr/>
        </p:nvSpPr>
        <p:spPr bwMode="auto">
          <a:xfrm>
            <a:off x="4005263" y="1081088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1,120 / 1,100 Kb</a:t>
            </a:r>
          </a:p>
        </p:txBody>
      </p:sp>
      <p:sp>
        <p:nvSpPr>
          <p:cNvPr id="6152" name="TextBox 26"/>
          <p:cNvSpPr txBox="1">
            <a:spLocks noChangeArrowheads="1"/>
          </p:cNvSpPr>
          <p:nvPr/>
        </p:nvSpPr>
        <p:spPr bwMode="auto">
          <a:xfrm>
            <a:off x="4014788" y="155575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815 Kb</a:t>
            </a:r>
          </a:p>
        </p:txBody>
      </p:sp>
      <p:sp>
        <p:nvSpPr>
          <p:cNvPr id="6153" name="TextBox 27"/>
          <p:cNvSpPr txBox="1">
            <a:spLocks noChangeArrowheads="1"/>
          </p:cNvSpPr>
          <p:nvPr/>
        </p:nvSpPr>
        <p:spPr bwMode="auto">
          <a:xfrm>
            <a:off x="4014788" y="2241550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450 Kb</a:t>
            </a:r>
          </a:p>
        </p:txBody>
      </p:sp>
      <p:sp>
        <p:nvSpPr>
          <p:cNvPr id="6154" name="TextBox 26"/>
          <p:cNvSpPr txBox="1">
            <a:spLocks noChangeArrowheads="1"/>
          </p:cNvSpPr>
          <p:nvPr/>
        </p:nvSpPr>
        <p:spPr bwMode="auto">
          <a:xfrm>
            <a:off x="4014788" y="1385888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915 Kb</a:t>
            </a:r>
          </a:p>
        </p:txBody>
      </p:sp>
      <p:sp>
        <p:nvSpPr>
          <p:cNvPr id="6155" name="TextBox 26"/>
          <p:cNvSpPr txBox="1">
            <a:spLocks noChangeArrowheads="1"/>
          </p:cNvSpPr>
          <p:nvPr/>
        </p:nvSpPr>
        <p:spPr bwMode="auto">
          <a:xfrm>
            <a:off x="4014788" y="1828800"/>
            <a:ext cx="782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680 Kb</a:t>
            </a:r>
          </a:p>
        </p:txBody>
      </p:sp>
      <p:sp>
        <p:nvSpPr>
          <p:cNvPr id="6156" name="TextBox 26"/>
          <p:cNvSpPr txBox="1">
            <a:spLocks noChangeArrowheads="1"/>
          </p:cNvSpPr>
          <p:nvPr/>
        </p:nvSpPr>
        <p:spPr bwMode="auto">
          <a:xfrm>
            <a:off x="4014788" y="2114550"/>
            <a:ext cx="638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555 Kb</a:t>
            </a:r>
          </a:p>
        </p:txBody>
      </p:sp>
      <p:sp>
        <p:nvSpPr>
          <p:cNvPr id="6157" name="Line 30"/>
          <p:cNvSpPr>
            <a:spLocks noChangeShapeType="1"/>
          </p:cNvSpPr>
          <p:nvPr/>
        </p:nvSpPr>
        <p:spPr bwMode="auto">
          <a:xfrm flipH="1">
            <a:off x="3862388" y="944563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8" name="Line 31"/>
          <p:cNvSpPr>
            <a:spLocks noChangeShapeType="1"/>
          </p:cNvSpPr>
          <p:nvPr/>
        </p:nvSpPr>
        <p:spPr bwMode="auto">
          <a:xfrm flipH="1">
            <a:off x="3862388" y="1066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9" name="Line 32"/>
          <p:cNvSpPr>
            <a:spLocks noChangeShapeType="1"/>
          </p:cNvSpPr>
          <p:nvPr/>
        </p:nvSpPr>
        <p:spPr bwMode="auto">
          <a:xfrm flipH="1">
            <a:off x="3862388" y="1219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0" name="Line 33"/>
          <p:cNvSpPr>
            <a:spLocks noChangeShapeType="1"/>
          </p:cNvSpPr>
          <p:nvPr/>
        </p:nvSpPr>
        <p:spPr bwMode="auto">
          <a:xfrm flipH="1">
            <a:off x="3862388" y="1447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1" name="Line 34"/>
          <p:cNvSpPr>
            <a:spLocks noChangeShapeType="1"/>
          </p:cNvSpPr>
          <p:nvPr/>
        </p:nvSpPr>
        <p:spPr bwMode="auto">
          <a:xfrm flipH="1">
            <a:off x="3862388" y="15240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2" name="Line 35"/>
          <p:cNvSpPr>
            <a:spLocks noChangeShapeType="1"/>
          </p:cNvSpPr>
          <p:nvPr/>
        </p:nvSpPr>
        <p:spPr bwMode="auto">
          <a:xfrm flipH="1">
            <a:off x="3862388" y="16764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3" name="Line 36"/>
          <p:cNvSpPr>
            <a:spLocks noChangeShapeType="1"/>
          </p:cNvSpPr>
          <p:nvPr/>
        </p:nvSpPr>
        <p:spPr bwMode="auto">
          <a:xfrm flipH="1">
            <a:off x="3862388" y="1981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4" name="Line 37"/>
          <p:cNvSpPr>
            <a:spLocks noChangeShapeType="1"/>
          </p:cNvSpPr>
          <p:nvPr/>
        </p:nvSpPr>
        <p:spPr bwMode="auto">
          <a:xfrm flipH="1">
            <a:off x="3862388" y="2209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5" name="Line 38"/>
          <p:cNvSpPr>
            <a:spLocks noChangeShapeType="1"/>
          </p:cNvSpPr>
          <p:nvPr/>
        </p:nvSpPr>
        <p:spPr bwMode="auto">
          <a:xfrm flipH="1">
            <a:off x="3862388" y="2362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6" name="Line 39"/>
          <p:cNvSpPr>
            <a:spLocks noChangeShapeType="1"/>
          </p:cNvSpPr>
          <p:nvPr/>
        </p:nvSpPr>
        <p:spPr bwMode="auto">
          <a:xfrm flipH="1">
            <a:off x="3862388" y="28194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7" name="TextBox 26"/>
          <p:cNvSpPr txBox="1">
            <a:spLocks noChangeArrowheads="1"/>
          </p:cNvSpPr>
          <p:nvPr/>
        </p:nvSpPr>
        <p:spPr bwMode="auto">
          <a:xfrm>
            <a:off x="4014788" y="1981200"/>
            <a:ext cx="782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610 Kb</a:t>
            </a:r>
          </a:p>
        </p:txBody>
      </p:sp>
      <p:sp>
        <p:nvSpPr>
          <p:cNvPr id="6168" name="Line 41"/>
          <p:cNvSpPr>
            <a:spLocks noChangeShapeType="1"/>
          </p:cNvSpPr>
          <p:nvPr/>
        </p:nvSpPr>
        <p:spPr bwMode="auto">
          <a:xfrm flipH="1">
            <a:off x="3862388" y="2133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6169" name="Picture 47" descr="051011 CHEF Gel LXVII 3d"/>
          <p:cNvPicPr>
            <a:picLocks noChangeAspect="1" noChangeArrowheads="1"/>
          </p:cNvPicPr>
          <p:nvPr/>
        </p:nvPicPr>
        <p:blipFill>
          <a:blip r:embed="rId3" cstate="print"/>
          <a:srcRect l="70866" t="2631" r="3937" b="37315"/>
          <a:stretch>
            <a:fillRect/>
          </a:stretch>
        </p:blipFill>
        <p:spPr bwMode="auto">
          <a:xfrm>
            <a:off x="2471738" y="4310063"/>
            <a:ext cx="1219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0" name="Text Box 48"/>
          <p:cNvSpPr txBox="1">
            <a:spLocks noChangeArrowheads="1"/>
          </p:cNvSpPr>
          <p:nvPr/>
        </p:nvSpPr>
        <p:spPr bwMode="auto">
          <a:xfrm>
            <a:off x="2362200" y="4005263"/>
            <a:ext cx="14811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Arial" charset="0"/>
              </a:rPr>
              <a:t> </a:t>
            </a:r>
            <a:r>
              <a:rPr lang="en-US" sz="1000" b="1">
                <a:latin typeface="Arial" charset="0"/>
              </a:rPr>
              <a:t>1   2   3   4  5   6   7</a:t>
            </a:r>
            <a:r>
              <a:rPr lang="en-US" sz="1400" b="1">
                <a:latin typeface="Arial" charset="0"/>
              </a:rPr>
              <a:t>   </a:t>
            </a: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6171" name="TextBox 23"/>
          <p:cNvSpPr txBox="1">
            <a:spLocks noChangeArrowheads="1"/>
          </p:cNvSpPr>
          <p:nvPr/>
        </p:nvSpPr>
        <p:spPr bwMode="auto">
          <a:xfrm>
            <a:off x="3843338" y="6248400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225 Kb</a:t>
            </a:r>
          </a:p>
        </p:txBody>
      </p:sp>
      <p:sp>
        <p:nvSpPr>
          <p:cNvPr id="6172" name="TextBox 24"/>
          <p:cNvSpPr txBox="1">
            <a:spLocks noChangeArrowheads="1"/>
          </p:cNvSpPr>
          <p:nvPr/>
        </p:nvSpPr>
        <p:spPr bwMode="auto">
          <a:xfrm>
            <a:off x="3843338" y="4746625"/>
            <a:ext cx="137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1,900 / 1,640 Kb</a:t>
            </a:r>
          </a:p>
        </p:txBody>
      </p:sp>
      <p:sp>
        <p:nvSpPr>
          <p:cNvPr id="6173" name="TextBox 25"/>
          <p:cNvSpPr txBox="1">
            <a:spLocks noChangeArrowheads="1"/>
          </p:cNvSpPr>
          <p:nvPr/>
        </p:nvSpPr>
        <p:spPr bwMode="auto">
          <a:xfrm>
            <a:off x="3843338" y="5057775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1,120 / 1,100 Kb</a:t>
            </a:r>
          </a:p>
        </p:txBody>
      </p:sp>
      <p:sp>
        <p:nvSpPr>
          <p:cNvPr id="6174" name="TextBox 26"/>
          <p:cNvSpPr txBox="1">
            <a:spLocks noChangeArrowheads="1"/>
          </p:cNvSpPr>
          <p:nvPr/>
        </p:nvSpPr>
        <p:spPr bwMode="auto">
          <a:xfrm>
            <a:off x="3843338" y="546100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815 Kb</a:t>
            </a:r>
          </a:p>
        </p:txBody>
      </p:sp>
      <p:sp>
        <p:nvSpPr>
          <p:cNvPr id="6175" name="TextBox 27"/>
          <p:cNvSpPr txBox="1">
            <a:spLocks noChangeArrowheads="1"/>
          </p:cNvSpPr>
          <p:nvPr/>
        </p:nvSpPr>
        <p:spPr bwMode="auto">
          <a:xfrm>
            <a:off x="3843338" y="5946775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450 Kb</a:t>
            </a:r>
          </a:p>
        </p:txBody>
      </p:sp>
      <p:sp>
        <p:nvSpPr>
          <p:cNvPr id="6176" name="TextBox 26"/>
          <p:cNvSpPr txBox="1">
            <a:spLocks noChangeArrowheads="1"/>
          </p:cNvSpPr>
          <p:nvPr/>
        </p:nvSpPr>
        <p:spPr bwMode="auto">
          <a:xfrm>
            <a:off x="3843338" y="5638800"/>
            <a:ext cx="782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680 Kb</a:t>
            </a:r>
          </a:p>
        </p:txBody>
      </p:sp>
      <p:sp>
        <p:nvSpPr>
          <p:cNvPr id="6177" name="TextBox 26"/>
          <p:cNvSpPr txBox="1">
            <a:spLocks noChangeArrowheads="1"/>
          </p:cNvSpPr>
          <p:nvPr/>
        </p:nvSpPr>
        <p:spPr bwMode="auto">
          <a:xfrm>
            <a:off x="3843338" y="5791200"/>
            <a:ext cx="638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555 Kb</a:t>
            </a:r>
          </a:p>
        </p:txBody>
      </p:sp>
      <p:sp>
        <p:nvSpPr>
          <p:cNvPr id="6178" name="Line 58"/>
          <p:cNvSpPr>
            <a:spLocks noChangeShapeType="1"/>
          </p:cNvSpPr>
          <p:nvPr/>
        </p:nvSpPr>
        <p:spPr bwMode="auto">
          <a:xfrm flipH="1">
            <a:off x="3690938" y="4876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79" name="Line 60"/>
          <p:cNvSpPr>
            <a:spLocks noChangeShapeType="1"/>
          </p:cNvSpPr>
          <p:nvPr/>
        </p:nvSpPr>
        <p:spPr bwMode="auto">
          <a:xfrm flipH="1">
            <a:off x="3690938" y="5181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80" name="Line 61"/>
          <p:cNvSpPr>
            <a:spLocks noChangeShapeType="1"/>
          </p:cNvSpPr>
          <p:nvPr/>
        </p:nvSpPr>
        <p:spPr bwMode="auto">
          <a:xfrm flipH="1">
            <a:off x="3690938" y="5410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81" name="Line 63"/>
          <p:cNvSpPr>
            <a:spLocks noChangeShapeType="1"/>
          </p:cNvSpPr>
          <p:nvPr/>
        </p:nvSpPr>
        <p:spPr bwMode="auto">
          <a:xfrm flipH="1">
            <a:off x="3690938" y="5572125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82" name="Line 64"/>
          <p:cNvSpPr>
            <a:spLocks noChangeShapeType="1"/>
          </p:cNvSpPr>
          <p:nvPr/>
        </p:nvSpPr>
        <p:spPr bwMode="auto">
          <a:xfrm flipH="1">
            <a:off x="3690938" y="5791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83" name="Line 66"/>
          <p:cNvSpPr>
            <a:spLocks noChangeShapeType="1"/>
          </p:cNvSpPr>
          <p:nvPr/>
        </p:nvSpPr>
        <p:spPr bwMode="auto">
          <a:xfrm flipH="1">
            <a:off x="3690938" y="6065838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84" name="Line 67"/>
          <p:cNvSpPr>
            <a:spLocks noChangeShapeType="1"/>
          </p:cNvSpPr>
          <p:nvPr/>
        </p:nvSpPr>
        <p:spPr bwMode="auto">
          <a:xfrm flipH="1">
            <a:off x="3690938" y="6354763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85" name="Line 69"/>
          <p:cNvSpPr>
            <a:spLocks noChangeShapeType="1"/>
          </p:cNvSpPr>
          <p:nvPr/>
        </p:nvSpPr>
        <p:spPr bwMode="auto">
          <a:xfrm flipH="1">
            <a:off x="3690938" y="5943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86" name="TextBox 26"/>
          <p:cNvSpPr txBox="1">
            <a:spLocks noChangeArrowheads="1"/>
          </p:cNvSpPr>
          <p:nvPr/>
        </p:nvSpPr>
        <p:spPr bwMode="auto">
          <a:xfrm>
            <a:off x="4014788" y="1266825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945 Kb</a:t>
            </a:r>
          </a:p>
        </p:txBody>
      </p:sp>
      <p:sp>
        <p:nvSpPr>
          <p:cNvPr id="6187" name="TextBox 27"/>
          <p:cNvSpPr txBox="1">
            <a:spLocks noChangeArrowheads="1"/>
          </p:cNvSpPr>
          <p:nvPr/>
        </p:nvSpPr>
        <p:spPr bwMode="auto">
          <a:xfrm>
            <a:off x="4014788" y="2552700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295 Kb</a:t>
            </a:r>
          </a:p>
        </p:txBody>
      </p:sp>
      <p:sp>
        <p:nvSpPr>
          <p:cNvPr id="6188" name="TextBox 26"/>
          <p:cNvSpPr txBox="1">
            <a:spLocks noChangeArrowheads="1"/>
          </p:cNvSpPr>
          <p:nvPr/>
        </p:nvSpPr>
        <p:spPr bwMode="auto">
          <a:xfrm>
            <a:off x="4014788" y="2387600"/>
            <a:ext cx="638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375 Kb</a:t>
            </a:r>
          </a:p>
        </p:txBody>
      </p:sp>
      <p:sp>
        <p:nvSpPr>
          <p:cNvPr id="6189" name="Line 75"/>
          <p:cNvSpPr>
            <a:spLocks noChangeShapeType="1"/>
          </p:cNvSpPr>
          <p:nvPr/>
        </p:nvSpPr>
        <p:spPr bwMode="auto">
          <a:xfrm flipH="1">
            <a:off x="3862388" y="2514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90" name="Line 76"/>
          <p:cNvSpPr>
            <a:spLocks noChangeShapeType="1"/>
          </p:cNvSpPr>
          <p:nvPr/>
        </p:nvSpPr>
        <p:spPr bwMode="auto">
          <a:xfrm flipH="1">
            <a:off x="3862388" y="26670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91" name="Rectangle 52"/>
          <p:cNvSpPr>
            <a:spLocks noChangeArrowheads="1"/>
          </p:cNvSpPr>
          <p:nvPr/>
        </p:nvSpPr>
        <p:spPr bwMode="auto">
          <a:xfrm>
            <a:off x="3843338" y="5349875"/>
            <a:ext cx="546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/>
              <a:t>915 Kb</a:t>
            </a:r>
          </a:p>
        </p:txBody>
      </p:sp>
      <p:sp>
        <p:nvSpPr>
          <p:cNvPr id="6192" name="Line 61"/>
          <p:cNvSpPr>
            <a:spLocks noChangeShapeType="1"/>
          </p:cNvSpPr>
          <p:nvPr/>
        </p:nvSpPr>
        <p:spPr bwMode="auto">
          <a:xfrm flipH="1">
            <a:off x="3690938" y="54864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93" name="Text Box 32"/>
          <p:cNvSpPr txBox="1">
            <a:spLocks noChangeArrowheads="1"/>
          </p:cNvSpPr>
          <p:nvPr/>
        </p:nvSpPr>
        <p:spPr bwMode="auto">
          <a:xfrm>
            <a:off x="14288" y="17463"/>
            <a:ext cx="2814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S4 (A.)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029200" y="146050"/>
          <a:ext cx="4016375" cy="446246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64065"/>
                <a:gridCol w="464065"/>
                <a:gridCol w="2121442"/>
                <a:gridCol w="966803"/>
              </a:tblGrid>
              <a:tr h="298839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Clone #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Sample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Restriction</a:t>
                      </a:r>
                      <a:r>
                        <a:rPr lang="en-US" sz="900" b="1" baseline="0" dirty="0" smtClean="0">
                          <a:latin typeface="Arial" pitchFamily="34" charset="0"/>
                          <a:cs typeface="Arial" pitchFamily="34" charset="0"/>
                        </a:rPr>
                        <a:t> enzyme used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37873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wt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Prochlorococcus</a:t>
                      </a:r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MED4 wt gDNA 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AsiSI 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2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1-13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1-13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3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2-2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2-2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4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2-19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2-19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5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2-15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2-15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6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1-17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1-17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7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2-3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2-3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8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2-17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2-17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9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2-6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2-6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10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2-14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2-14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11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2-5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2-5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12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Yeast chromosome marker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13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W303-1A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W303-1A wt gDNA</a:t>
                      </a:r>
                      <a:r>
                        <a:rPr lang="en-US" sz="9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RsrII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14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2-2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2-2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RsrII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15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2-19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2-19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RsrII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16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2-15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2-15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RsrII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22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17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Yeast chromosome marker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029200" y="4746625"/>
          <a:ext cx="4016375" cy="198913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64065"/>
                <a:gridCol w="464065"/>
                <a:gridCol w="2121442"/>
                <a:gridCol w="966803"/>
              </a:tblGrid>
              <a:tr h="29871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Clone #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Sample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Restriction</a:t>
                      </a:r>
                      <a:r>
                        <a:rPr lang="en-US" sz="900" b="1" baseline="0" dirty="0" smtClean="0">
                          <a:latin typeface="Arial" pitchFamily="34" charset="0"/>
                          <a:cs typeface="Arial" pitchFamily="34" charset="0"/>
                        </a:rPr>
                        <a:t> enzyme used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37774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1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2-Y19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2-19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421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2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W303-1A wt cloning vector only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421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3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Yeast chromosome</a:t>
                      </a:r>
                      <a:r>
                        <a:rPr lang="en-US" sz="9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marker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421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4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wt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Prochlorococcus</a:t>
                      </a:r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MED4 wt gDNA 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RsrII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421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5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2-Y19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2-19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RsrII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421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6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W303-1A wt cloning vector only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RsrII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4210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Lane 7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Yeast chromosome</a:t>
                      </a:r>
                      <a:r>
                        <a:rPr lang="en-US" sz="9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marker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</a:tbl>
          </a:graphicData>
        </a:graphic>
      </p:graphicFrame>
      <p:sp>
        <p:nvSpPr>
          <p:cNvPr id="6338" name="Rectangle 3"/>
          <p:cNvSpPr>
            <a:spLocks noChangeArrowheads="1"/>
          </p:cNvSpPr>
          <p:nvPr/>
        </p:nvSpPr>
        <p:spPr bwMode="auto">
          <a:xfrm>
            <a:off x="1879600" y="4189413"/>
            <a:ext cx="4826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(B.)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13" y="904875"/>
            <a:ext cx="47513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38" y="2989263"/>
            <a:ext cx="478948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663" y="4938713"/>
            <a:ext cx="4821237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32"/>
          <p:cNvSpPr txBox="1">
            <a:spLocks noChangeArrowheads="1"/>
          </p:cNvSpPr>
          <p:nvPr/>
        </p:nvSpPr>
        <p:spPr bwMode="auto">
          <a:xfrm>
            <a:off x="128588" y="20638"/>
            <a:ext cx="28432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S5 (A.)</a:t>
            </a:r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 flipH="1">
            <a:off x="625475" y="4476750"/>
            <a:ext cx="119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 flipH="1">
            <a:off x="625475" y="3692525"/>
            <a:ext cx="119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25475" y="3787775"/>
            <a:ext cx="119063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H="1" flipV="1">
            <a:off x="623888" y="3948113"/>
            <a:ext cx="127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 flipH="1">
            <a:off x="625475" y="4167188"/>
            <a:ext cx="119063" cy="15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9" name="Line 10"/>
          <p:cNvSpPr>
            <a:spLocks noChangeShapeType="1"/>
          </p:cNvSpPr>
          <p:nvPr/>
        </p:nvSpPr>
        <p:spPr bwMode="auto">
          <a:xfrm flipH="1" flipV="1">
            <a:off x="614363" y="3440113"/>
            <a:ext cx="136525" cy="15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0" name="Line 11"/>
          <p:cNvSpPr>
            <a:spLocks noChangeShapeType="1"/>
          </p:cNvSpPr>
          <p:nvPr/>
        </p:nvSpPr>
        <p:spPr bwMode="auto">
          <a:xfrm flipH="1">
            <a:off x="625475" y="3624263"/>
            <a:ext cx="10953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1" name="Line 12"/>
          <p:cNvSpPr>
            <a:spLocks noChangeShapeType="1"/>
          </p:cNvSpPr>
          <p:nvPr/>
        </p:nvSpPr>
        <p:spPr bwMode="auto">
          <a:xfrm flipH="1">
            <a:off x="614363" y="336708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>
            <a:off x="150813" y="4391025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 bp</a:t>
            </a:r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>
            <a:off x="133350" y="3862388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300 bp</a:t>
            </a:r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150813" y="4086225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200 bp</a:t>
            </a:r>
          </a:p>
        </p:txBody>
      </p:sp>
      <p:sp>
        <p:nvSpPr>
          <p:cNvPr id="7185" name="Text Box 18"/>
          <p:cNvSpPr txBox="1">
            <a:spLocks noChangeArrowheads="1"/>
          </p:cNvSpPr>
          <p:nvPr/>
        </p:nvSpPr>
        <p:spPr bwMode="auto">
          <a:xfrm>
            <a:off x="147638" y="3703638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400 bp</a:t>
            </a:r>
          </a:p>
        </p:txBody>
      </p:sp>
      <p:sp>
        <p:nvSpPr>
          <p:cNvPr id="7186" name="Text Box 19"/>
          <p:cNvSpPr txBox="1">
            <a:spLocks noChangeArrowheads="1"/>
          </p:cNvSpPr>
          <p:nvPr/>
        </p:nvSpPr>
        <p:spPr bwMode="auto">
          <a:xfrm>
            <a:off x="150813" y="3587750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7187" name="Text Box 20"/>
          <p:cNvSpPr txBox="1">
            <a:spLocks noChangeArrowheads="1"/>
          </p:cNvSpPr>
          <p:nvPr/>
        </p:nvSpPr>
        <p:spPr bwMode="auto">
          <a:xfrm>
            <a:off x="155575" y="3473450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600 bp</a:t>
            </a:r>
          </a:p>
        </p:txBody>
      </p:sp>
      <p:sp>
        <p:nvSpPr>
          <p:cNvPr id="7188" name="Text Box 21"/>
          <p:cNvSpPr txBox="1">
            <a:spLocks noChangeArrowheads="1"/>
          </p:cNvSpPr>
          <p:nvPr/>
        </p:nvSpPr>
        <p:spPr bwMode="auto">
          <a:xfrm>
            <a:off x="150813" y="3324225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800 bp</a:t>
            </a:r>
          </a:p>
        </p:txBody>
      </p:sp>
      <p:sp>
        <p:nvSpPr>
          <p:cNvPr id="7189" name="Text Box 22"/>
          <p:cNvSpPr txBox="1">
            <a:spLocks noChangeArrowheads="1"/>
          </p:cNvSpPr>
          <p:nvPr/>
        </p:nvSpPr>
        <p:spPr bwMode="auto">
          <a:xfrm>
            <a:off x="92075" y="3214688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7190" name="Text Box 23"/>
          <p:cNvSpPr txBox="1">
            <a:spLocks noChangeArrowheads="1"/>
          </p:cNvSpPr>
          <p:nvPr/>
        </p:nvSpPr>
        <p:spPr bwMode="auto">
          <a:xfrm>
            <a:off x="5487988" y="3940175"/>
            <a:ext cx="406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320 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220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120</a:t>
            </a:r>
          </a:p>
        </p:txBody>
      </p:sp>
      <p:sp>
        <p:nvSpPr>
          <p:cNvPr id="7191" name="Line 10"/>
          <p:cNvSpPr>
            <a:spLocks noChangeShapeType="1"/>
          </p:cNvSpPr>
          <p:nvPr/>
        </p:nvSpPr>
        <p:spPr bwMode="auto">
          <a:xfrm>
            <a:off x="5335588" y="4397375"/>
            <a:ext cx="2286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2" name="Line 11"/>
          <p:cNvSpPr>
            <a:spLocks noChangeShapeType="1"/>
          </p:cNvSpPr>
          <p:nvPr/>
        </p:nvSpPr>
        <p:spPr bwMode="auto">
          <a:xfrm>
            <a:off x="5335588" y="4168775"/>
            <a:ext cx="228600" cy="76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3" name="Line 12"/>
          <p:cNvSpPr>
            <a:spLocks noChangeShapeType="1"/>
          </p:cNvSpPr>
          <p:nvPr/>
        </p:nvSpPr>
        <p:spPr bwMode="auto">
          <a:xfrm>
            <a:off x="5335588" y="3940175"/>
            <a:ext cx="228600" cy="76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4" name="Line 13"/>
          <p:cNvSpPr>
            <a:spLocks noChangeShapeType="1"/>
          </p:cNvSpPr>
          <p:nvPr/>
        </p:nvSpPr>
        <p:spPr bwMode="auto">
          <a:xfrm>
            <a:off x="5335588" y="3787775"/>
            <a:ext cx="228600" cy="76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5" name="Line 14"/>
          <p:cNvSpPr>
            <a:spLocks noChangeShapeType="1"/>
          </p:cNvSpPr>
          <p:nvPr/>
        </p:nvSpPr>
        <p:spPr bwMode="auto">
          <a:xfrm>
            <a:off x="5335588" y="3673475"/>
            <a:ext cx="228600" cy="381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6" name="Line 15"/>
          <p:cNvSpPr>
            <a:spLocks noChangeShapeType="1"/>
          </p:cNvSpPr>
          <p:nvPr/>
        </p:nvSpPr>
        <p:spPr bwMode="auto">
          <a:xfrm flipV="1">
            <a:off x="5335588" y="3559175"/>
            <a:ext cx="22860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7" name="Line 16"/>
          <p:cNvSpPr>
            <a:spLocks noChangeShapeType="1"/>
          </p:cNvSpPr>
          <p:nvPr/>
        </p:nvSpPr>
        <p:spPr bwMode="auto">
          <a:xfrm flipV="1">
            <a:off x="5335588" y="3406775"/>
            <a:ext cx="228600" cy="666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8" name="Line 17"/>
          <p:cNvSpPr>
            <a:spLocks noChangeShapeType="1"/>
          </p:cNvSpPr>
          <p:nvPr/>
        </p:nvSpPr>
        <p:spPr bwMode="auto">
          <a:xfrm flipV="1">
            <a:off x="5335588" y="3101975"/>
            <a:ext cx="228600" cy="2222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9" name="Line 18"/>
          <p:cNvSpPr>
            <a:spLocks noChangeShapeType="1"/>
          </p:cNvSpPr>
          <p:nvPr/>
        </p:nvSpPr>
        <p:spPr bwMode="auto">
          <a:xfrm flipV="1">
            <a:off x="5335588" y="3282950"/>
            <a:ext cx="228600" cy="1238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0" name="Rectangle 19"/>
          <p:cNvSpPr>
            <a:spLocks noChangeArrowheads="1"/>
          </p:cNvSpPr>
          <p:nvPr/>
        </p:nvSpPr>
        <p:spPr bwMode="auto">
          <a:xfrm>
            <a:off x="5487988" y="2998788"/>
            <a:ext cx="38100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en-US" sz="900" b="1"/>
              <a:t>920</a:t>
            </a:r>
          </a:p>
          <a:p>
            <a:pPr>
              <a:lnSpc>
                <a:spcPct val="105000"/>
              </a:lnSpc>
            </a:pPr>
            <a:r>
              <a:rPr lang="en-US" sz="900" b="1"/>
              <a:t>820</a:t>
            </a:r>
          </a:p>
          <a:p>
            <a:pPr>
              <a:lnSpc>
                <a:spcPct val="105000"/>
              </a:lnSpc>
            </a:pPr>
            <a:r>
              <a:rPr lang="en-US" sz="900" b="1"/>
              <a:t>720</a:t>
            </a:r>
          </a:p>
          <a:p>
            <a:pPr>
              <a:lnSpc>
                <a:spcPct val="105000"/>
              </a:lnSpc>
            </a:pPr>
            <a:r>
              <a:rPr lang="en-US" sz="900" b="1"/>
              <a:t>620</a:t>
            </a:r>
          </a:p>
          <a:p>
            <a:pPr>
              <a:lnSpc>
                <a:spcPct val="105000"/>
              </a:lnSpc>
            </a:pPr>
            <a:r>
              <a:rPr lang="en-US" sz="900" b="1"/>
              <a:t>520</a:t>
            </a:r>
          </a:p>
          <a:p>
            <a:pPr>
              <a:lnSpc>
                <a:spcPct val="105000"/>
              </a:lnSpc>
            </a:pPr>
            <a:r>
              <a:rPr lang="en-US" sz="900" b="1"/>
              <a:t>420</a:t>
            </a:r>
          </a:p>
        </p:txBody>
      </p:sp>
      <p:sp>
        <p:nvSpPr>
          <p:cNvPr id="7201" name="Rectangle 20"/>
          <p:cNvSpPr>
            <a:spLocks noChangeArrowheads="1"/>
          </p:cNvSpPr>
          <p:nvPr/>
        </p:nvSpPr>
        <p:spPr bwMode="auto">
          <a:xfrm>
            <a:off x="5487988" y="2852738"/>
            <a:ext cx="3238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900" b="1"/>
              <a:t>bp</a:t>
            </a:r>
          </a:p>
        </p:txBody>
      </p:sp>
      <p:sp>
        <p:nvSpPr>
          <p:cNvPr id="7202" name="Line 5"/>
          <p:cNvSpPr>
            <a:spLocks noChangeShapeType="1"/>
          </p:cNvSpPr>
          <p:nvPr/>
        </p:nvSpPr>
        <p:spPr bwMode="auto">
          <a:xfrm flipH="1">
            <a:off x="588963" y="2547938"/>
            <a:ext cx="1190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3" name="Line 6"/>
          <p:cNvSpPr>
            <a:spLocks noChangeShapeType="1"/>
          </p:cNvSpPr>
          <p:nvPr/>
        </p:nvSpPr>
        <p:spPr bwMode="auto">
          <a:xfrm flipH="1">
            <a:off x="588963" y="1744663"/>
            <a:ext cx="1190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4" name="Line 7"/>
          <p:cNvSpPr>
            <a:spLocks noChangeShapeType="1"/>
          </p:cNvSpPr>
          <p:nvPr/>
        </p:nvSpPr>
        <p:spPr bwMode="auto">
          <a:xfrm flipH="1">
            <a:off x="588963" y="1860550"/>
            <a:ext cx="1301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5" name="Line 8"/>
          <p:cNvSpPr>
            <a:spLocks noChangeShapeType="1"/>
          </p:cNvSpPr>
          <p:nvPr/>
        </p:nvSpPr>
        <p:spPr bwMode="auto">
          <a:xfrm flipH="1" flipV="1">
            <a:off x="588963" y="2019300"/>
            <a:ext cx="12541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6" name="Line 9"/>
          <p:cNvSpPr>
            <a:spLocks noChangeShapeType="1"/>
          </p:cNvSpPr>
          <p:nvPr/>
        </p:nvSpPr>
        <p:spPr bwMode="auto">
          <a:xfrm flipH="1">
            <a:off x="588963" y="2238375"/>
            <a:ext cx="119062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7" name="Line 10"/>
          <p:cNvSpPr>
            <a:spLocks noChangeShapeType="1"/>
          </p:cNvSpPr>
          <p:nvPr/>
        </p:nvSpPr>
        <p:spPr bwMode="auto">
          <a:xfrm flipH="1" flipV="1">
            <a:off x="577850" y="1511300"/>
            <a:ext cx="136525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8" name="Line 11"/>
          <p:cNvSpPr>
            <a:spLocks noChangeShapeType="1"/>
          </p:cNvSpPr>
          <p:nvPr/>
        </p:nvSpPr>
        <p:spPr bwMode="auto">
          <a:xfrm flipH="1">
            <a:off x="588963" y="1658938"/>
            <a:ext cx="1301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9" name="Line 12"/>
          <p:cNvSpPr>
            <a:spLocks noChangeShapeType="1"/>
          </p:cNvSpPr>
          <p:nvPr/>
        </p:nvSpPr>
        <p:spPr bwMode="auto">
          <a:xfrm flipH="1">
            <a:off x="577850" y="1395413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0" name="Text Box 15"/>
          <p:cNvSpPr txBox="1">
            <a:spLocks noChangeArrowheads="1"/>
          </p:cNvSpPr>
          <p:nvPr/>
        </p:nvSpPr>
        <p:spPr bwMode="auto">
          <a:xfrm>
            <a:off x="114300" y="2462213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 bp</a:t>
            </a:r>
          </a:p>
        </p:txBody>
      </p:sp>
      <p:sp>
        <p:nvSpPr>
          <p:cNvPr id="7211" name="Text Box 16"/>
          <p:cNvSpPr txBox="1">
            <a:spLocks noChangeArrowheads="1"/>
          </p:cNvSpPr>
          <p:nvPr/>
        </p:nvSpPr>
        <p:spPr bwMode="auto">
          <a:xfrm>
            <a:off x="96838" y="1933575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300 bp</a:t>
            </a:r>
          </a:p>
        </p:txBody>
      </p:sp>
      <p:sp>
        <p:nvSpPr>
          <p:cNvPr id="7212" name="Text Box 17"/>
          <p:cNvSpPr txBox="1">
            <a:spLocks noChangeArrowheads="1"/>
          </p:cNvSpPr>
          <p:nvPr/>
        </p:nvSpPr>
        <p:spPr bwMode="auto">
          <a:xfrm>
            <a:off x="114300" y="2157413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200 bp</a:t>
            </a:r>
          </a:p>
        </p:txBody>
      </p:sp>
      <p:sp>
        <p:nvSpPr>
          <p:cNvPr id="7213" name="Text Box 18"/>
          <p:cNvSpPr txBox="1">
            <a:spLocks noChangeArrowheads="1"/>
          </p:cNvSpPr>
          <p:nvPr/>
        </p:nvSpPr>
        <p:spPr bwMode="auto">
          <a:xfrm>
            <a:off x="111125" y="1774825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400 bp</a:t>
            </a:r>
          </a:p>
        </p:txBody>
      </p:sp>
      <p:sp>
        <p:nvSpPr>
          <p:cNvPr id="7214" name="Text Box 19"/>
          <p:cNvSpPr txBox="1">
            <a:spLocks noChangeArrowheads="1"/>
          </p:cNvSpPr>
          <p:nvPr/>
        </p:nvSpPr>
        <p:spPr bwMode="auto">
          <a:xfrm>
            <a:off x="111125" y="1658938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7215" name="Text Box 20"/>
          <p:cNvSpPr txBox="1">
            <a:spLocks noChangeArrowheads="1"/>
          </p:cNvSpPr>
          <p:nvPr/>
        </p:nvSpPr>
        <p:spPr bwMode="auto">
          <a:xfrm>
            <a:off x="104775" y="1535113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600 bp</a:t>
            </a:r>
          </a:p>
        </p:txBody>
      </p:sp>
      <p:sp>
        <p:nvSpPr>
          <p:cNvPr id="7216" name="Text Box 21"/>
          <p:cNvSpPr txBox="1">
            <a:spLocks noChangeArrowheads="1"/>
          </p:cNvSpPr>
          <p:nvPr/>
        </p:nvSpPr>
        <p:spPr bwMode="auto">
          <a:xfrm>
            <a:off x="114300" y="1395413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800 bp</a:t>
            </a:r>
          </a:p>
        </p:txBody>
      </p:sp>
      <p:sp>
        <p:nvSpPr>
          <p:cNvPr id="7217" name="Text Box 22"/>
          <p:cNvSpPr txBox="1">
            <a:spLocks noChangeArrowheads="1"/>
          </p:cNvSpPr>
          <p:nvPr/>
        </p:nvSpPr>
        <p:spPr bwMode="auto">
          <a:xfrm>
            <a:off x="34925" y="1285875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7218" name="Text Box 68"/>
          <p:cNvSpPr txBox="1">
            <a:spLocks noChangeArrowheads="1"/>
          </p:cNvSpPr>
          <p:nvPr/>
        </p:nvSpPr>
        <p:spPr bwMode="auto">
          <a:xfrm>
            <a:off x="5108575" y="434975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Fragment size</a:t>
            </a:r>
          </a:p>
        </p:txBody>
      </p:sp>
      <p:sp>
        <p:nvSpPr>
          <p:cNvPr id="7219" name="Text Box 23"/>
          <p:cNvSpPr txBox="1">
            <a:spLocks noChangeArrowheads="1"/>
          </p:cNvSpPr>
          <p:nvPr/>
        </p:nvSpPr>
        <p:spPr bwMode="auto">
          <a:xfrm>
            <a:off x="5461000" y="908050"/>
            <a:ext cx="381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55000"/>
              </a:lnSpc>
              <a:spcBef>
                <a:spcPct val="50000"/>
              </a:spcBef>
            </a:pPr>
            <a:endParaRPr lang="en-US" sz="1000" b="1">
              <a:latin typeface="Arial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875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775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670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570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470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370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en-US" sz="900" b="1">
              <a:latin typeface="Arial" charset="0"/>
            </a:endParaRPr>
          </a:p>
        </p:txBody>
      </p:sp>
      <p:sp>
        <p:nvSpPr>
          <p:cNvPr id="7220" name="Line 40"/>
          <p:cNvSpPr>
            <a:spLocks noChangeShapeType="1"/>
          </p:cNvSpPr>
          <p:nvPr/>
        </p:nvSpPr>
        <p:spPr bwMode="auto">
          <a:xfrm flipV="1">
            <a:off x="5308600" y="1136650"/>
            <a:ext cx="228600" cy="2286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1" name="Line 41"/>
          <p:cNvSpPr>
            <a:spLocks noChangeShapeType="1"/>
          </p:cNvSpPr>
          <p:nvPr/>
        </p:nvSpPr>
        <p:spPr bwMode="auto">
          <a:xfrm flipV="1">
            <a:off x="5308600" y="1289050"/>
            <a:ext cx="228600" cy="1920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2" name="Line 42"/>
          <p:cNvSpPr>
            <a:spLocks noChangeShapeType="1"/>
          </p:cNvSpPr>
          <p:nvPr/>
        </p:nvSpPr>
        <p:spPr bwMode="auto">
          <a:xfrm flipV="1">
            <a:off x="5308600" y="1441450"/>
            <a:ext cx="228600" cy="152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3" name="Line 43"/>
          <p:cNvSpPr>
            <a:spLocks noChangeShapeType="1"/>
          </p:cNvSpPr>
          <p:nvPr/>
        </p:nvSpPr>
        <p:spPr bwMode="auto">
          <a:xfrm flipV="1">
            <a:off x="5308600" y="1593850"/>
            <a:ext cx="228600" cy="650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4" name="Line 44"/>
          <p:cNvSpPr>
            <a:spLocks noChangeShapeType="1"/>
          </p:cNvSpPr>
          <p:nvPr/>
        </p:nvSpPr>
        <p:spPr bwMode="auto">
          <a:xfrm flipV="1">
            <a:off x="5308600" y="1746250"/>
            <a:ext cx="228600" cy="285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5" name="Line 45"/>
          <p:cNvSpPr>
            <a:spLocks noChangeShapeType="1"/>
          </p:cNvSpPr>
          <p:nvPr/>
        </p:nvSpPr>
        <p:spPr bwMode="auto">
          <a:xfrm>
            <a:off x="5308600" y="1898650"/>
            <a:ext cx="2286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6" name="Line 46"/>
          <p:cNvSpPr>
            <a:spLocks noChangeShapeType="1"/>
          </p:cNvSpPr>
          <p:nvPr/>
        </p:nvSpPr>
        <p:spPr bwMode="auto">
          <a:xfrm>
            <a:off x="5308600" y="2428875"/>
            <a:ext cx="2286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7" name="Rectangle 47"/>
          <p:cNvSpPr>
            <a:spLocks noChangeArrowheads="1"/>
          </p:cNvSpPr>
          <p:nvPr/>
        </p:nvSpPr>
        <p:spPr bwMode="auto">
          <a:xfrm>
            <a:off x="5461000" y="1974850"/>
            <a:ext cx="381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b="1"/>
              <a:t>280</a:t>
            </a:r>
          </a:p>
          <a:p>
            <a:pPr>
              <a:lnSpc>
                <a:spcPct val="90000"/>
              </a:lnSpc>
            </a:pPr>
            <a:endParaRPr lang="en-US" sz="900" b="1"/>
          </a:p>
          <a:p>
            <a:pPr>
              <a:lnSpc>
                <a:spcPct val="90000"/>
              </a:lnSpc>
            </a:pPr>
            <a:endParaRPr lang="en-US" sz="900" b="1"/>
          </a:p>
          <a:p>
            <a:pPr>
              <a:lnSpc>
                <a:spcPct val="90000"/>
              </a:lnSpc>
            </a:pPr>
            <a:r>
              <a:rPr lang="en-US" sz="900" b="1"/>
              <a:t>150</a:t>
            </a:r>
          </a:p>
        </p:txBody>
      </p:sp>
      <p:sp>
        <p:nvSpPr>
          <p:cNvPr id="7228" name="Line 48"/>
          <p:cNvSpPr>
            <a:spLocks noChangeShapeType="1"/>
          </p:cNvSpPr>
          <p:nvPr/>
        </p:nvSpPr>
        <p:spPr bwMode="auto">
          <a:xfrm>
            <a:off x="5308600" y="2090738"/>
            <a:ext cx="2286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9" name="Rectangle 49"/>
          <p:cNvSpPr>
            <a:spLocks noChangeArrowheads="1"/>
          </p:cNvSpPr>
          <p:nvPr/>
        </p:nvSpPr>
        <p:spPr bwMode="auto">
          <a:xfrm>
            <a:off x="5461000" y="884238"/>
            <a:ext cx="3238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900" b="1"/>
              <a:t>bp</a:t>
            </a:r>
          </a:p>
        </p:txBody>
      </p:sp>
      <p:sp>
        <p:nvSpPr>
          <p:cNvPr id="7230" name="Line 5"/>
          <p:cNvSpPr>
            <a:spLocks noChangeShapeType="1"/>
          </p:cNvSpPr>
          <p:nvPr/>
        </p:nvSpPr>
        <p:spPr bwMode="auto">
          <a:xfrm flipH="1">
            <a:off x="612775" y="6381750"/>
            <a:ext cx="119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1" name="Line 6"/>
          <p:cNvSpPr>
            <a:spLocks noChangeShapeType="1"/>
          </p:cNvSpPr>
          <p:nvPr/>
        </p:nvSpPr>
        <p:spPr bwMode="auto">
          <a:xfrm flipH="1">
            <a:off x="612775" y="5691188"/>
            <a:ext cx="119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2" name="Line 7"/>
          <p:cNvSpPr>
            <a:spLocks noChangeShapeType="1"/>
          </p:cNvSpPr>
          <p:nvPr/>
        </p:nvSpPr>
        <p:spPr bwMode="auto">
          <a:xfrm flipH="1">
            <a:off x="612775" y="5780088"/>
            <a:ext cx="1301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3" name="Line 8"/>
          <p:cNvSpPr>
            <a:spLocks noChangeShapeType="1"/>
          </p:cNvSpPr>
          <p:nvPr/>
        </p:nvSpPr>
        <p:spPr bwMode="auto">
          <a:xfrm flipH="1" flipV="1">
            <a:off x="612775" y="5930900"/>
            <a:ext cx="12541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4" name="Line 9"/>
          <p:cNvSpPr>
            <a:spLocks noChangeShapeType="1"/>
          </p:cNvSpPr>
          <p:nvPr/>
        </p:nvSpPr>
        <p:spPr bwMode="auto">
          <a:xfrm flipH="1">
            <a:off x="612775" y="6113463"/>
            <a:ext cx="119063" cy="15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5" name="Line 10"/>
          <p:cNvSpPr>
            <a:spLocks noChangeShapeType="1"/>
          </p:cNvSpPr>
          <p:nvPr/>
        </p:nvSpPr>
        <p:spPr bwMode="auto">
          <a:xfrm flipH="1" flipV="1">
            <a:off x="609600" y="5470525"/>
            <a:ext cx="136525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6" name="Line 11"/>
          <p:cNvSpPr>
            <a:spLocks noChangeShapeType="1"/>
          </p:cNvSpPr>
          <p:nvPr/>
        </p:nvSpPr>
        <p:spPr bwMode="auto">
          <a:xfrm flipH="1">
            <a:off x="604838" y="5578475"/>
            <a:ext cx="1301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7" name="Line 12"/>
          <p:cNvSpPr>
            <a:spLocks noChangeShapeType="1"/>
          </p:cNvSpPr>
          <p:nvPr/>
        </p:nvSpPr>
        <p:spPr bwMode="auto">
          <a:xfrm flipH="1">
            <a:off x="601663" y="532765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8" name="Text Box 15"/>
          <p:cNvSpPr txBox="1">
            <a:spLocks noChangeArrowheads="1"/>
          </p:cNvSpPr>
          <p:nvPr/>
        </p:nvSpPr>
        <p:spPr bwMode="auto">
          <a:xfrm>
            <a:off x="138113" y="6296025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 bp</a:t>
            </a:r>
          </a:p>
        </p:txBody>
      </p:sp>
      <p:sp>
        <p:nvSpPr>
          <p:cNvPr id="7239" name="Text Box 16"/>
          <p:cNvSpPr txBox="1">
            <a:spLocks noChangeArrowheads="1"/>
          </p:cNvSpPr>
          <p:nvPr/>
        </p:nvSpPr>
        <p:spPr bwMode="auto">
          <a:xfrm>
            <a:off x="128588" y="5830888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300 bp</a:t>
            </a:r>
          </a:p>
        </p:txBody>
      </p:sp>
      <p:sp>
        <p:nvSpPr>
          <p:cNvPr id="7240" name="Text Box 17"/>
          <p:cNvSpPr txBox="1">
            <a:spLocks noChangeArrowheads="1"/>
          </p:cNvSpPr>
          <p:nvPr/>
        </p:nvSpPr>
        <p:spPr bwMode="auto">
          <a:xfrm>
            <a:off x="138113" y="6027738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200 bp</a:t>
            </a:r>
          </a:p>
        </p:txBody>
      </p:sp>
      <p:sp>
        <p:nvSpPr>
          <p:cNvPr id="7241" name="Text Box 18"/>
          <p:cNvSpPr txBox="1">
            <a:spLocks noChangeArrowheads="1"/>
          </p:cNvSpPr>
          <p:nvPr/>
        </p:nvSpPr>
        <p:spPr bwMode="auto">
          <a:xfrm>
            <a:off x="134938" y="5694363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400 bp</a:t>
            </a:r>
          </a:p>
        </p:txBody>
      </p:sp>
      <p:sp>
        <p:nvSpPr>
          <p:cNvPr id="7242" name="Text Box 19"/>
          <p:cNvSpPr txBox="1">
            <a:spLocks noChangeArrowheads="1"/>
          </p:cNvSpPr>
          <p:nvPr/>
        </p:nvSpPr>
        <p:spPr bwMode="auto">
          <a:xfrm>
            <a:off x="134938" y="5578475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7243" name="Text Box 20"/>
          <p:cNvSpPr txBox="1">
            <a:spLocks noChangeArrowheads="1"/>
          </p:cNvSpPr>
          <p:nvPr/>
        </p:nvSpPr>
        <p:spPr bwMode="auto">
          <a:xfrm>
            <a:off x="128588" y="5473700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600 bp</a:t>
            </a:r>
          </a:p>
        </p:txBody>
      </p:sp>
      <p:sp>
        <p:nvSpPr>
          <p:cNvPr id="7244" name="Text Box 21"/>
          <p:cNvSpPr txBox="1">
            <a:spLocks noChangeArrowheads="1"/>
          </p:cNvSpPr>
          <p:nvPr/>
        </p:nvSpPr>
        <p:spPr bwMode="auto">
          <a:xfrm>
            <a:off x="138113" y="5368925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800 bp</a:t>
            </a:r>
          </a:p>
        </p:txBody>
      </p:sp>
      <p:sp>
        <p:nvSpPr>
          <p:cNvPr id="7245" name="Text Box 22"/>
          <p:cNvSpPr txBox="1">
            <a:spLocks noChangeArrowheads="1"/>
          </p:cNvSpPr>
          <p:nvPr/>
        </p:nvSpPr>
        <p:spPr bwMode="auto">
          <a:xfrm>
            <a:off x="58738" y="5214938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7246" name="Rectangle 20"/>
          <p:cNvSpPr>
            <a:spLocks noChangeArrowheads="1"/>
          </p:cNvSpPr>
          <p:nvPr/>
        </p:nvSpPr>
        <p:spPr bwMode="auto">
          <a:xfrm>
            <a:off x="5529263" y="4735513"/>
            <a:ext cx="3238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900" b="1"/>
              <a:t>bp</a:t>
            </a:r>
          </a:p>
        </p:txBody>
      </p:sp>
      <p:sp>
        <p:nvSpPr>
          <p:cNvPr id="7247" name="Line 14"/>
          <p:cNvSpPr>
            <a:spLocks noChangeShapeType="1"/>
          </p:cNvSpPr>
          <p:nvPr/>
        </p:nvSpPr>
        <p:spPr bwMode="auto">
          <a:xfrm>
            <a:off x="5384800" y="5727700"/>
            <a:ext cx="228600" cy="381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8" name="Line 17"/>
          <p:cNvSpPr>
            <a:spLocks noChangeShapeType="1"/>
          </p:cNvSpPr>
          <p:nvPr/>
        </p:nvSpPr>
        <p:spPr bwMode="auto">
          <a:xfrm flipV="1">
            <a:off x="5384800" y="5156200"/>
            <a:ext cx="228600" cy="2222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9" name="Rectangle 19"/>
          <p:cNvSpPr>
            <a:spLocks noChangeArrowheads="1"/>
          </p:cNvSpPr>
          <p:nvPr/>
        </p:nvSpPr>
        <p:spPr bwMode="auto">
          <a:xfrm>
            <a:off x="5567363" y="5053013"/>
            <a:ext cx="5381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en-US" sz="900" b="1"/>
              <a:t>1000</a:t>
            </a:r>
          </a:p>
          <a:p>
            <a:pPr>
              <a:lnSpc>
                <a:spcPct val="105000"/>
              </a:lnSpc>
            </a:pPr>
            <a:endParaRPr lang="en-US" sz="900" b="1"/>
          </a:p>
          <a:p>
            <a:pPr>
              <a:lnSpc>
                <a:spcPct val="105000"/>
              </a:lnSpc>
            </a:pPr>
            <a:endParaRPr lang="en-US" sz="900" b="1"/>
          </a:p>
          <a:p>
            <a:pPr>
              <a:lnSpc>
                <a:spcPct val="105000"/>
              </a:lnSpc>
            </a:pPr>
            <a:endParaRPr lang="en-US" sz="900" b="1"/>
          </a:p>
          <a:p>
            <a:pPr>
              <a:lnSpc>
                <a:spcPct val="105000"/>
              </a:lnSpc>
            </a:pPr>
            <a:r>
              <a:rPr lang="en-US" sz="900" b="1"/>
              <a:t>500</a:t>
            </a:r>
          </a:p>
        </p:txBody>
      </p:sp>
      <p:sp>
        <p:nvSpPr>
          <p:cNvPr id="7250" name="Text Box 16"/>
          <p:cNvSpPr txBox="1">
            <a:spLocks noChangeArrowheads="1"/>
          </p:cNvSpPr>
          <p:nvPr/>
        </p:nvSpPr>
        <p:spPr bwMode="auto">
          <a:xfrm>
            <a:off x="601663" y="658813"/>
            <a:ext cx="48482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Arial" charset="0"/>
              </a:rPr>
              <a:t> L    3-1   3-2   3-3   3-4   3-5  3-6  3-7  3-8  3-9  3-10 3-11 3-12 3-13 3-14 3-15 3-16</a:t>
            </a:r>
          </a:p>
        </p:txBody>
      </p:sp>
      <p:sp>
        <p:nvSpPr>
          <p:cNvPr id="7251" name="Text Box 16"/>
          <p:cNvSpPr txBox="1">
            <a:spLocks noChangeArrowheads="1"/>
          </p:cNvSpPr>
          <p:nvPr/>
        </p:nvSpPr>
        <p:spPr bwMode="auto">
          <a:xfrm>
            <a:off x="633413" y="2752725"/>
            <a:ext cx="48863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Arial" charset="0"/>
              </a:rPr>
              <a:t> L    3-1   3-2   3-3   3-4   3-5  3-6  3-7  3-8  3-9  3-10 3-11 3-12 3-13 3-14 3-15 3-16</a:t>
            </a:r>
          </a:p>
        </p:txBody>
      </p:sp>
      <p:sp>
        <p:nvSpPr>
          <p:cNvPr id="7252" name="Text Box 16"/>
          <p:cNvSpPr txBox="1">
            <a:spLocks noChangeArrowheads="1"/>
          </p:cNvSpPr>
          <p:nvPr/>
        </p:nvSpPr>
        <p:spPr bwMode="auto">
          <a:xfrm>
            <a:off x="666750" y="4706938"/>
            <a:ext cx="48863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Arial" charset="0"/>
              </a:rPr>
              <a:t> L    3-1   3-2   3-3   3-4  3-5  3-6  3-7   3-8  3-9  3-10 3-11 3-12 3-13 3-14 3-15 3-16</a:t>
            </a:r>
          </a:p>
        </p:txBody>
      </p:sp>
      <p:pic>
        <p:nvPicPr>
          <p:cNvPr id="7253" name="Picture 8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81700" y="912813"/>
            <a:ext cx="1579563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54" name="TextBox 26"/>
          <p:cNvSpPr txBox="1">
            <a:spLocks noChangeArrowheads="1"/>
          </p:cNvSpPr>
          <p:nvPr/>
        </p:nvSpPr>
        <p:spPr bwMode="auto">
          <a:xfrm>
            <a:off x="7721600" y="1955800"/>
            <a:ext cx="609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945 Kb</a:t>
            </a:r>
          </a:p>
        </p:txBody>
      </p:sp>
      <p:sp>
        <p:nvSpPr>
          <p:cNvPr id="7255" name="TextBox 23"/>
          <p:cNvSpPr txBox="1">
            <a:spLocks noChangeArrowheads="1"/>
          </p:cNvSpPr>
          <p:nvPr/>
        </p:nvSpPr>
        <p:spPr bwMode="auto">
          <a:xfrm>
            <a:off x="7721600" y="3367088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225 Kb</a:t>
            </a:r>
          </a:p>
        </p:txBody>
      </p:sp>
      <p:sp>
        <p:nvSpPr>
          <p:cNvPr id="7256" name="TextBox 24"/>
          <p:cNvSpPr txBox="1">
            <a:spLocks noChangeArrowheads="1"/>
          </p:cNvSpPr>
          <p:nvPr/>
        </p:nvSpPr>
        <p:spPr bwMode="auto">
          <a:xfrm>
            <a:off x="7670800" y="1431925"/>
            <a:ext cx="12382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1,900 / 1,640 Kb</a:t>
            </a:r>
          </a:p>
        </p:txBody>
      </p:sp>
      <p:sp>
        <p:nvSpPr>
          <p:cNvPr id="7257" name="TextBox 25"/>
          <p:cNvSpPr txBox="1">
            <a:spLocks noChangeArrowheads="1"/>
          </p:cNvSpPr>
          <p:nvPr/>
        </p:nvSpPr>
        <p:spPr bwMode="auto">
          <a:xfrm>
            <a:off x="7721600" y="1755775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1,120 / 1,100 Kb</a:t>
            </a:r>
          </a:p>
        </p:txBody>
      </p:sp>
      <p:sp>
        <p:nvSpPr>
          <p:cNvPr id="7258" name="TextBox 26"/>
          <p:cNvSpPr txBox="1">
            <a:spLocks noChangeArrowheads="1"/>
          </p:cNvSpPr>
          <p:nvPr/>
        </p:nvSpPr>
        <p:spPr bwMode="auto">
          <a:xfrm>
            <a:off x="7721600" y="2303463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815 Kb</a:t>
            </a:r>
          </a:p>
        </p:txBody>
      </p:sp>
      <p:sp>
        <p:nvSpPr>
          <p:cNvPr id="7259" name="TextBox 27"/>
          <p:cNvSpPr txBox="1">
            <a:spLocks noChangeArrowheads="1"/>
          </p:cNvSpPr>
          <p:nvPr/>
        </p:nvSpPr>
        <p:spPr bwMode="auto">
          <a:xfrm>
            <a:off x="7721600" y="2998788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450 Kb</a:t>
            </a:r>
          </a:p>
        </p:txBody>
      </p:sp>
      <p:sp>
        <p:nvSpPr>
          <p:cNvPr id="7260" name="TextBox 26"/>
          <p:cNvSpPr txBox="1">
            <a:spLocks noChangeArrowheads="1"/>
          </p:cNvSpPr>
          <p:nvPr/>
        </p:nvSpPr>
        <p:spPr bwMode="auto">
          <a:xfrm>
            <a:off x="7721600" y="2565400"/>
            <a:ext cx="7826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680 Kb</a:t>
            </a:r>
          </a:p>
        </p:txBody>
      </p:sp>
      <p:sp>
        <p:nvSpPr>
          <p:cNvPr id="7261" name="TextBox 26"/>
          <p:cNvSpPr txBox="1">
            <a:spLocks noChangeArrowheads="1"/>
          </p:cNvSpPr>
          <p:nvPr/>
        </p:nvSpPr>
        <p:spPr bwMode="auto">
          <a:xfrm>
            <a:off x="7721600" y="2830513"/>
            <a:ext cx="638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/>
              <a:t>555 Kb</a:t>
            </a:r>
          </a:p>
        </p:txBody>
      </p:sp>
      <p:sp>
        <p:nvSpPr>
          <p:cNvPr id="7262" name="Line 58"/>
          <p:cNvSpPr>
            <a:spLocks noChangeShapeType="1"/>
          </p:cNvSpPr>
          <p:nvPr/>
        </p:nvSpPr>
        <p:spPr bwMode="auto">
          <a:xfrm flipH="1">
            <a:off x="7569200" y="1554163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63" name="Line 60"/>
          <p:cNvSpPr>
            <a:spLocks noChangeShapeType="1"/>
          </p:cNvSpPr>
          <p:nvPr/>
        </p:nvSpPr>
        <p:spPr bwMode="auto">
          <a:xfrm flipH="1">
            <a:off x="7569200" y="1879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64" name="Line 61"/>
          <p:cNvSpPr>
            <a:spLocks noChangeShapeType="1"/>
          </p:cNvSpPr>
          <p:nvPr/>
        </p:nvSpPr>
        <p:spPr bwMode="auto">
          <a:xfrm flipH="1">
            <a:off x="7569200" y="2108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65" name="Line 63"/>
          <p:cNvSpPr>
            <a:spLocks noChangeShapeType="1"/>
          </p:cNvSpPr>
          <p:nvPr/>
        </p:nvSpPr>
        <p:spPr bwMode="auto">
          <a:xfrm flipH="1">
            <a:off x="7569200" y="2424113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66" name="Line 64"/>
          <p:cNvSpPr>
            <a:spLocks noChangeShapeType="1"/>
          </p:cNvSpPr>
          <p:nvPr/>
        </p:nvSpPr>
        <p:spPr bwMode="auto">
          <a:xfrm flipH="1">
            <a:off x="7569200" y="2687638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67" name="Line 66"/>
          <p:cNvSpPr>
            <a:spLocks noChangeShapeType="1"/>
          </p:cNvSpPr>
          <p:nvPr/>
        </p:nvSpPr>
        <p:spPr bwMode="auto">
          <a:xfrm flipH="1">
            <a:off x="7569200" y="310515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68" name="Line 67"/>
          <p:cNvSpPr>
            <a:spLocks noChangeShapeType="1"/>
          </p:cNvSpPr>
          <p:nvPr/>
        </p:nvSpPr>
        <p:spPr bwMode="auto">
          <a:xfrm flipH="1">
            <a:off x="7569200" y="3489325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69" name="Line 69"/>
          <p:cNvSpPr>
            <a:spLocks noChangeShapeType="1"/>
          </p:cNvSpPr>
          <p:nvPr/>
        </p:nvSpPr>
        <p:spPr bwMode="auto">
          <a:xfrm flipH="1">
            <a:off x="7569200" y="294005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0" name="Rectangle 52"/>
          <p:cNvSpPr>
            <a:spLocks noChangeArrowheads="1"/>
          </p:cNvSpPr>
          <p:nvPr/>
        </p:nvSpPr>
        <p:spPr bwMode="auto">
          <a:xfrm>
            <a:off x="7721600" y="2047875"/>
            <a:ext cx="546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/>
              <a:t>915 Kb</a:t>
            </a:r>
          </a:p>
        </p:txBody>
      </p:sp>
      <p:sp>
        <p:nvSpPr>
          <p:cNvPr id="7271" name="Line 61"/>
          <p:cNvSpPr>
            <a:spLocks noChangeShapeType="1"/>
          </p:cNvSpPr>
          <p:nvPr/>
        </p:nvSpPr>
        <p:spPr bwMode="auto">
          <a:xfrm flipH="1">
            <a:off x="7569200" y="21844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04" name="Table 103"/>
          <p:cNvGraphicFramePr>
            <a:graphicFrameLocks noGrp="1"/>
          </p:cNvGraphicFramePr>
          <p:nvPr/>
        </p:nvGraphicFramePr>
        <p:xfrm>
          <a:off x="5976938" y="4149725"/>
          <a:ext cx="3154362" cy="17383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4465"/>
                <a:gridCol w="364465"/>
                <a:gridCol w="1666128"/>
                <a:gridCol w="759304"/>
              </a:tblGrid>
              <a:tr h="262206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Clone #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Sample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Restriction</a:t>
                      </a:r>
                      <a:r>
                        <a:rPr lang="en-US" sz="800" b="1" baseline="0" dirty="0" smtClean="0">
                          <a:latin typeface="Arial" pitchFamily="34" charset="0"/>
                          <a:cs typeface="Arial" pitchFamily="34" charset="0"/>
                        </a:rPr>
                        <a:t> enzyme used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161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1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3-3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3-3 (W303-1A)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492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2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3-4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3-3 (W303-1A)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492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3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Yeast chromosome</a:t>
                      </a:r>
                      <a:r>
                        <a:rPr lang="en-US" sz="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marker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492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4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3-7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3-7 (W303-1A)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492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5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3-8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3-8 (W303-1A)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492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6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3-9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3-9 (W303-1A) </a:t>
                      </a:r>
                      <a:endParaRPr lang="en-US" sz="8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492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7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3-10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3-10 (W303-1A) </a:t>
                      </a: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NotI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  <a:tr h="18492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Lane 8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Yeast chromosome</a:t>
                      </a:r>
                      <a:r>
                        <a:rPr lang="en-US" sz="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marker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6" marR="9146" marT="9144" marB="9144" anchor="ctr"/>
                </a:tc>
              </a:tr>
            </a:tbl>
          </a:graphicData>
        </a:graphic>
      </p:graphicFrame>
      <p:sp>
        <p:nvSpPr>
          <p:cNvPr id="7324" name="Text Box 16"/>
          <p:cNvSpPr txBox="1">
            <a:spLocks noChangeArrowheads="1"/>
          </p:cNvSpPr>
          <p:nvPr/>
        </p:nvSpPr>
        <p:spPr bwMode="auto">
          <a:xfrm>
            <a:off x="5894388" y="673100"/>
            <a:ext cx="17510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Arial" charset="0"/>
              </a:rPr>
              <a:t>  1    2   3   4   5    6   7    8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7575" y="3927475"/>
            <a:ext cx="895350" cy="20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Text Box 32"/>
          <p:cNvSpPr txBox="1">
            <a:spLocks noChangeArrowheads="1"/>
          </p:cNvSpPr>
          <p:nvPr/>
        </p:nvSpPr>
        <p:spPr bwMode="auto">
          <a:xfrm>
            <a:off x="128588" y="20638"/>
            <a:ext cx="26908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S5 (B.)</a:t>
            </a:r>
          </a:p>
        </p:txBody>
      </p:sp>
      <p:pic>
        <p:nvPicPr>
          <p:cNvPr id="8196" name="Picture 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900" y="706438"/>
            <a:ext cx="5730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4900" y="3916363"/>
            <a:ext cx="37338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16"/>
          <p:cNvSpPr txBox="1">
            <a:spLocks noChangeArrowheads="1"/>
          </p:cNvSpPr>
          <p:nvPr/>
        </p:nvSpPr>
        <p:spPr bwMode="auto">
          <a:xfrm>
            <a:off x="1089025" y="460375"/>
            <a:ext cx="57912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Arial" charset="0"/>
              </a:rPr>
              <a:t> </a:t>
            </a:r>
            <a:r>
              <a:rPr lang="en-US" sz="800" b="1">
                <a:latin typeface="Arial" charset="0"/>
              </a:rPr>
              <a:t>L    V   1-13  2-2 2-19  3-2   3-3  3-7  3-8  3-9  3-10 3-11 3-12 3-13 3-14 3-15 3-16  V  1-13  2-2 2-19  3-2   3-3  3-7   3-8   L </a:t>
            </a:r>
          </a:p>
        </p:txBody>
      </p:sp>
      <p:sp>
        <p:nvSpPr>
          <p:cNvPr id="8199" name="Text Box 16"/>
          <p:cNvSpPr txBox="1">
            <a:spLocks noChangeArrowheads="1"/>
          </p:cNvSpPr>
          <p:nvPr/>
        </p:nvSpPr>
        <p:spPr bwMode="auto">
          <a:xfrm>
            <a:off x="1098550" y="2130425"/>
            <a:ext cx="57912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Arial" charset="0"/>
              </a:rPr>
              <a:t> </a:t>
            </a:r>
            <a:r>
              <a:rPr lang="en-US" sz="800" b="1">
                <a:latin typeface="Arial" charset="0"/>
              </a:rPr>
              <a:t>L  3-9  3-10 3-11 3-12 3-13 3-14 3-15 3-16  V  1-13  2-2 2-19  3-2  3-3  3-7   3-8 3-9  3-10 3-11 3-12 3-13 3-14 3-15 3-16 L  </a:t>
            </a:r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1114425" y="3708400"/>
            <a:ext cx="58959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" charset="0"/>
              </a:rPr>
              <a:t>L     V  1-13  2-2 2-19  3-2  3-3  3-7  3-8  3-9 3-10 3-11 3-12 3-13 3-14 3-15 3-16                                             L    V  1-13  3-15 </a:t>
            </a:r>
            <a:endParaRPr lang="en-US" sz="800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1114425" y="5280025"/>
            <a:ext cx="38766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" charset="0"/>
              </a:rPr>
              <a:t>L    V  1-13  2-2 2-19  3-2  3-3  3-7  3-8  3-9 3-10 3-11 3-12 3-13 3-14 3-15 3-16 </a:t>
            </a:r>
            <a:endParaRPr lang="en-US" sz="800"/>
          </a:p>
        </p:txBody>
      </p:sp>
      <p:sp>
        <p:nvSpPr>
          <p:cNvPr id="8202" name="TextBox 8"/>
          <p:cNvSpPr txBox="1">
            <a:spLocks noChangeArrowheads="1"/>
          </p:cNvSpPr>
          <p:nvPr/>
        </p:nvSpPr>
        <p:spPr bwMode="auto">
          <a:xfrm>
            <a:off x="1276350" y="288925"/>
            <a:ext cx="5540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PMM1294 – (471 bp)                                                   PMM0039 - (609 bp)</a:t>
            </a:r>
          </a:p>
        </p:txBody>
      </p:sp>
      <p:sp>
        <p:nvSpPr>
          <p:cNvPr id="8203" name="TextBox 9"/>
          <p:cNvSpPr txBox="1">
            <a:spLocks noChangeArrowheads="1"/>
          </p:cNvSpPr>
          <p:nvPr/>
        </p:nvSpPr>
        <p:spPr bwMode="auto">
          <a:xfrm>
            <a:off x="1214438" y="1944688"/>
            <a:ext cx="55387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PMM0039 - (609 bp)          PMM0214 - (1656 bp)</a:t>
            </a:r>
          </a:p>
        </p:txBody>
      </p:sp>
      <p:sp>
        <p:nvSpPr>
          <p:cNvPr id="8204" name="TextBox 10"/>
          <p:cNvSpPr txBox="1">
            <a:spLocks noChangeArrowheads="1"/>
          </p:cNvSpPr>
          <p:nvPr/>
        </p:nvSpPr>
        <p:spPr bwMode="auto">
          <a:xfrm>
            <a:off x="1274763" y="3508375"/>
            <a:ext cx="2382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PMM1600 - (1368 bp)</a:t>
            </a:r>
          </a:p>
        </p:txBody>
      </p:sp>
      <p:sp>
        <p:nvSpPr>
          <p:cNvPr id="8205" name="TextBox 11"/>
          <p:cNvSpPr txBox="1">
            <a:spLocks noChangeArrowheads="1"/>
          </p:cNvSpPr>
          <p:nvPr/>
        </p:nvSpPr>
        <p:spPr bwMode="auto">
          <a:xfrm>
            <a:off x="1257300" y="5070475"/>
            <a:ext cx="2019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PMM0844 - (1173 bp)</a:t>
            </a:r>
          </a:p>
        </p:txBody>
      </p:sp>
      <p:sp>
        <p:nvSpPr>
          <p:cNvPr id="8206" name="Line 5"/>
          <p:cNvSpPr>
            <a:spLocks noChangeShapeType="1"/>
          </p:cNvSpPr>
          <p:nvPr/>
        </p:nvSpPr>
        <p:spPr bwMode="auto">
          <a:xfrm flipH="1">
            <a:off x="1055688" y="1554163"/>
            <a:ext cx="1190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7" name="Line 8"/>
          <p:cNvSpPr>
            <a:spLocks noChangeShapeType="1"/>
          </p:cNvSpPr>
          <p:nvPr/>
        </p:nvSpPr>
        <p:spPr bwMode="auto">
          <a:xfrm flipH="1" flipV="1">
            <a:off x="1052513" y="1344613"/>
            <a:ext cx="12541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8" name="Line 12"/>
          <p:cNvSpPr>
            <a:spLocks noChangeShapeType="1"/>
          </p:cNvSpPr>
          <p:nvPr/>
        </p:nvSpPr>
        <p:spPr bwMode="auto">
          <a:xfrm flipH="1">
            <a:off x="1033463" y="10795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9" name="Text Box 15"/>
          <p:cNvSpPr txBox="1">
            <a:spLocks noChangeArrowheads="1"/>
          </p:cNvSpPr>
          <p:nvPr/>
        </p:nvSpPr>
        <p:spPr bwMode="auto">
          <a:xfrm>
            <a:off x="581025" y="1447800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 bp</a:t>
            </a:r>
          </a:p>
        </p:txBody>
      </p:sp>
      <p:sp>
        <p:nvSpPr>
          <p:cNvPr id="8210" name="Text Box 16"/>
          <p:cNvSpPr txBox="1">
            <a:spLocks noChangeArrowheads="1"/>
          </p:cNvSpPr>
          <p:nvPr/>
        </p:nvSpPr>
        <p:spPr bwMode="auto">
          <a:xfrm>
            <a:off x="590550" y="1276350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300 bp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85788" y="1116013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8212" name="Text Box 22"/>
          <p:cNvSpPr txBox="1">
            <a:spLocks noChangeArrowheads="1"/>
          </p:cNvSpPr>
          <p:nvPr/>
        </p:nvSpPr>
        <p:spPr bwMode="auto">
          <a:xfrm>
            <a:off x="498475" y="993775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8213" name="Line 12"/>
          <p:cNvSpPr>
            <a:spLocks noChangeShapeType="1"/>
          </p:cNvSpPr>
          <p:nvPr/>
        </p:nvSpPr>
        <p:spPr bwMode="auto">
          <a:xfrm flipH="1">
            <a:off x="1047750" y="1216025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14" name="Line 5"/>
          <p:cNvSpPr>
            <a:spLocks noChangeShapeType="1"/>
          </p:cNvSpPr>
          <p:nvPr/>
        </p:nvSpPr>
        <p:spPr bwMode="auto">
          <a:xfrm flipH="1">
            <a:off x="1031875" y="3246438"/>
            <a:ext cx="119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15" name="Line 8"/>
          <p:cNvSpPr>
            <a:spLocks noChangeShapeType="1"/>
          </p:cNvSpPr>
          <p:nvPr/>
        </p:nvSpPr>
        <p:spPr bwMode="auto">
          <a:xfrm flipH="1" flipV="1">
            <a:off x="1028700" y="3021013"/>
            <a:ext cx="12541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16" name="Line 12"/>
          <p:cNvSpPr>
            <a:spLocks noChangeShapeType="1"/>
          </p:cNvSpPr>
          <p:nvPr/>
        </p:nvSpPr>
        <p:spPr bwMode="auto">
          <a:xfrm flipH="1">
            <a:off x="1011238" y="27559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17" name="Text Box 15"/>
          <p:cNvSpPr txBox="1">
            <a:spLocks noChangeArrowheads="1"/>
          </p:cNvSpPr>
          <p:nvPr/>
        </p:nvSpPr>
        <p:spPr bwMode="auto">
          <a:xfrm>
            <a:off x="557213" y="3124200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 bp</a:t>
            </a:r>
          </a:p>
        </p:txBody>
      </p:sp>
      <p:sp>
        <p:nvSpPr>
          <p:cNvPr id="8218" name="Text Box 16"/>
          <p:cNvSpPr txBox="1">
            <a:spLocks noChangeArrowheads="1"/>
          </p:cNvSpPr>
          <p:nvPr/>
        </p:nvSpPr>
        <p:spPr bwMode="auto">
          <a:xfrm>
            <a:off x="568325" y="2952750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300 bp</a:t>
            </a:r>
          </a:p>
        </p:txBody>
      </p:sp>
      <p:sp>
        <p:nvSpPr>
          <p:cNvPr id="8219" name="Text Box 19"/>
          <p:cNvSpPr txBox="1">
            <a:spLocks noChangeArrowheads="1"/>
          </p:cNvSpPr>
          <p:nvPr/>
        </p:nvSpPr>
        <p:spPr bwMode="auto">
          <a:xfrm>
            <a:off x="563563" y="2792413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8220" name="Text Box 22"/>
          <p:cNvSpPr txBox="1">
            <a:spLocks noChangeArrowheads="1"/>
          </p:cNvSpPr>
          <p:nvPr/>
        </p:nvSpPr>
        <p:spPr bwMode="auto">
          <a:xfrm>
            <a:off x="476250" y="2670175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8221" name="Line 12"/>
          <p:cNvSpPr>
            <a:spLocks noChangeShapeType="1"/>
          </p:cNvSpPr>
          <p:nvPr/>
        </p:nvSpPr>
        <p:spPr bwMode="auto">
          <a:xfrm flipH="1">
            <a:off x="1023938" y="2892425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2" name="Line 12"/>
          <p:cNvSpPr>
            <a:spLocks noChangeShapeType="1"/>
          </p:cNvSpPr>
          <p:nvPr/>
        </p:nvSpPr>
        <p:spPr bwMode="auto">
          <a:xfrm flipH="1">
            <a:off x="1055688" y="453548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" name="Text Box 19"/>
          <p:cNvSpPr txBox="1">
            <a:spLocks noChangeArrowheads="1"/>
          </p:cNvSpPr>
          <p:nvPr/>
        </p:nvSpPr>
        <p:spPr bwMode="auto">
          <a:xfrm>
            <a:off x="590550" y="4614863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8224" name="Text Box 22"/>
          <p:cNvSpPr txBox="1">
            <a:spLocks noChangeArrowheads="1"/>
          </p:cNvSpPr>
          <p:nvPr/>
        </p:nvSpPr>
        <p:spPr bwMode="auto">
          <a:xfrm>
            <a:off x="514350" y="4443413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8225" name="Line 12"/>
          <p:cNvSpPr>
            <a:spLocks noChangeShapeType="1"/>
          </p:cNvSpPr>
          <p:nvPr/>
        </p:nvSpPr>
        <p:spPr bwMode="auto">
          <a:xfrm flipH="1">
            <a:off x="1055688" y="470058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6" name="Line 12"/>
          <p:cNvSpPr>
            <a:spLocks noChangeShapeType="1"/>
          </p:cNvSpPr>
          <p:nvPr/>
        </p:nvSpPr>
        <p:spPr bwMode="auto">
          <a:xfrm flipH="1">
            <a:off x="1031875" y="6062663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7" name="Text Box 19"/>
          <p:cNvSpPr txBox="1">
            <a:spLocks noChangeArrowheads="1"/>
          </p:cNvSpPr>
          <p:nvPr/>
        </p:nvSpPr>
        <p:spPr bwMode="auto">
          <a:xfrm>
            <a:off x="566738" y="6115050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8228" name="Text Box 22"/>
          <p:cNvSpPr txBox="1">
            <a:spLocks noChangeArrowheads="1"/>
          </p:cNvSpPr>
          <p:nvPr/>
        </p:nvSpPr>
        <p:spPr bwMode="auto">
          <a:xfrm>
            <a:off x="488950" y="5943600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8229" name="Line 12"/>
          <p:cNvSpPr>
            <a:spLocks noChangeShapeType="1"/>
          </p:cNvSpPr>
          <p:nvPr/>
        </p:nvSpPr>
        <p:spPr bwMode="auto">
          <a:xfrm flipH="1">
            <a:off x="1031875" y="6200775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30" name="Line 12"/>
          <p:cNvSpPr>
            <a:spLocks noChangeShapeType="1"/>
          </p:cNvSpPr>
          <p:nvPr/>
        </p:nvSpPr>
        <p:spPr bwMode="auto">
          <a:xfrm flipH="1">
            <a:off x="5883275" y="507523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31" name="Text Box 15"/>
          <p:cNvSpPr txBox="1">
            <a:spLocks noChangeArrowheads="1"/>
          </p:cNvSpPr>
          <p:nvPr/>
        </p:nvSpPr>
        <p:spPr bwMode="auto">
          <a:xfrm>
            <a:off x="5335588" y="5302250"/>
            <a:ext cx="57308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8232" name="Text Box 19"/>
          <p:cNvSpPr txBox="1">
            <a:spLocks noChangeArrowheads="1"/>
          </p:cNvSpPr>
          <p:nvPr/>
        </p:nvSpPr>
        <p:spPr bwMode="auto">
          <a:xfrm>
            <a:off x="5335588" y="5083175"/>
            <a:ext cx="620712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1650 bp</a:t>
            </a:r>
          </a:p>
        </p:txBody>
      </p:sp>
      <p:sp>
        <p:nvSpPr>
          <p:cNvPr id="8233" name="Text Box 22"/>
          <p:cNvSpPr txBox="1">
            <a:spLocks noChangeArrowheads="1"/>
          </p:cNvSpPr>
          <p:nvPr/>
        </p:nvSpPr>
        <p:spPr bwMode="auto">
          <a:xfrm>
            <a:off x="5335588" y="4946650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2000 bp</a:t>
            </a:r>
          </a:p>
        </p:txBody>
      </p:sp>
      <p:sp>
        <p:nvSpPr>
          <p:cNvPr id="8234" name="Line 12"/>
          <p:cNvSpPr>
            <a:spLocks noChangeShapeType="1"/>
          </p:cNvSpPr>
          <p:nvPr/>
        </p:nvSpPr>
        <p:spPr bwMode="auto">
          <a:xfrm flipH="1">
            <a:off x="5883275" y="517048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35" name="Rectangle 1"/>
          <p:cNvSpPr>
            <a:spLocks noChangeArrowheads="1"/>
          </p:cNvSpPr>
          <p:nvPr/>
        </p:nvSpPr>
        <p:spPr bwMode="auto">
          <a:xfrm>
            <a:off x="5102225" y="3503613"/>
            <a:ext cx="179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PMM0214 - (1656 bp)</a:t>
            </a:r>
          </a:p>
        </p:txBody>
      </p:sp>
      <p:sp>
        <p:nvSpPr>
          <p:cNvPr id="8236" name="Line 8"/>
          <p:cNvSpPr>
            <a:spLocks noChangeShapeType="1"/>
          </p:cNvSpPr>
          <p:nvPr/>
        </p:nvSpPr>
        <p:spPr bwMode="auto">
          <a:xfrm flipH="1" flipV="1">
            <a:off x="5872163" y="5402263"/>
            <a:ext cx="14763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1295400" y="2209800"/>
            <a:ext cx="502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  -HIS       -HIS-LYS    -HIS-URA     -HIS-LEU   -HIS-TRP</a:t>
            </a:r>
          </a:p>
        </p:txBody>
      </p:sp>
      <p:pic>
        <p:nvPicPr>
          <p:cNvPr id="921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632075"/>
            <a:ext cx="7524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625725"/>
            <a:ext cx="731838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625725"/>
            <a:ext cx="762000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2647950"/>
            <a:ext cx="7620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2647950"/>
            <a:ext cx="7397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Box 3"/>
          <p:cNvSpPr txBox="1">
            <a:spLocks noChangeArrowheads="1"/>
          </p:cNvSpPr>
          <p:nvPr/>
        </p:nvSpPr>
        <p:spPr bwMode="auto">
          <a:xfrm>
            <a:off x="685800" y="2647950"/>
            <a:ext cx="68580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b="1"/>
              <a:t>V</a:t>
            </a:r>
          </a:p>
          <a:p>
            <a:pPr>
              <a:spcAft>
                <a:spcPts val="1200"/>
              </a:spcAft>
            </a:pPr>
            <a:r>
              <a:rPr lang="en-US" sz="1600" b="1"/>
              <a:t>1-13</a:t>
            </a:r>
          </a:p>
          <a:p>
            <a:pPr>
              <a:spcAft>
                <a:spcPts val="1200"/>
              </a:spcAft>
            </a:pPr>
            <a:r>
              <a:rPr lang="en-US" sz="1600" b="1"/>
              <a:t>2-2</a:t>
            </a:r>
          </a:p>
          <a:p>
            <a:pPr>
              <a:spcAft>
                <a:spcPts val="1200"/>
              </a:spcAft>
            </a:pPr>
            <a:r>
              <a:rPr lang="en-US" sz="1600" b="1"/>
              <a:t>2-19</a:t>
            </a:r>
          </a:p>
        </p:txBody>
      </p:sp>
      <p:sp>
        <p:nvSpPr>
          <p:cNvPr id="9225" name="Text Box 32"/>
          <p:cNvSpPr txBox="1">
            <a:spLocks noChangeArrowheads="1"/>
          </p:cNvSpPr>
          <p:nvPr/>
        </p:nvSpPr>
        <p:spPr bwMode="auto">
          <a:xfrm>
            <a:off x="128588" y="142875"/>
            <a:ext cx="2438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S6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04850" y="990600"/>
          <a:ext cx="5445125" cy="1143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77329"/>
                <a:gridCol w="4467796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Clone #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4" marB="91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Cell Samples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4" marB="9144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W303-1A wt cloning vector only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1" marB="9141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1-13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3" marB="9143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1-13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3" marB="9143" anchor="ctr" anchorCtr="1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2-2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3" marB="9143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2-2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3" marB="9143" anchor="ctr" anchorCtr="1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2-19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3" marB="9143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2-19 (W303-1A) </a:t>
                      </a:r>
                      <a:endParaRPr lang="en-US" sz="9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3" marB="9143" anchor="ctr" anchorCtr="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3" y="479425"/>
            <a:ext cx="5705475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2952750" y="600075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Arial" charset="0"/>
              </a:rPr>
              <a:t>S. cerevisiae</a:t>
            </a:r>
            <a:r>
              <a:rPr lang="en-US">
                <a:latin typeface="Arial" charset="0"/>
              </a:rPr>
              <a:t>: </a:t>
            </a:r>
            <a:r>
              <a:rPr lang="en-US">
                <a:solidFill>
                  <a:srgbClr val="00FF00"/>
                </a:solidFill>
                <a:latin typeface="Arial" charset="0"/>
              </a:rPr>
              <a:t>MED4</a:t>
            </a:r>
          </a:p>
        </p:txBody>
      </p:sp>
      <p:graphicFrame>
        <p:nvGraphicFramePr>
          <p:cNvPr id="10244" name="Object 3"/>
          <p:cNvGraphicFramePr>
            <a:graphicFrameLocks noChangeAspect="1"/>
          </p:cNvGraphicFramePr>
          <p:nvPr/>
        </p:nvGraphicFramePr>
        <p:xfrm>
          <a:off x="5638800" y="334963"/>
          <a:ext cx="1943100" cy="1266825"/>
        </p:xfrm>
        <a:graphic>
          <a:graphicData uri="http://schemas.openxmlformats.org/presentationml/2006/ole">
            <p:oleObj spid="_x0000_s1026" r:id="rId4" imgW="1943371" imgH="1267002" progId="">
              <p:embed/>
            </p:oleObj>
          </a:graphicData>
        </a:graphic>
      </p:graphicFrame>
      <p:sp>
        <p:nvSpPr>
          <p:cNvPr id="10245" name="Text Box 32"/>
          <p:cNvSpPr txBox="1">
            <a:spLocks noChangeArrowheads="1"/>
          </p:cNvSpPr>
          <p:nvPr/>
        </p:nvSpPr>
        <p:spPr bwMode="auto">
          <a:xfrm>
            <a:off x="128588" y="142875"/>
            <a:ext cx="2438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152400" y="103188"/>
            <a:ext cx="2343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Chart  1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1371600"/>
            <a:ext cx="8229600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845</Words>
  <Application>Microsoft Office PowerPoint</Application>
  <PresentationFormat>On-screen Show (4:3)</PresentationFormat>
  <Paragraphs>279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Christian Tagwerker</dc:creator>
  <cp:lastModifiedBy> Christian Tagwerker</cp:lastModifiedBy>
  <cp:revision>1</cp:revision>
  <dcterms:created xsi:type="dcterms:W3CDTF">2012-08-06T00:46:26Z</dcterms:created>
  <dcterms:modified xsi:type="dcterms:W3CDTF">2012-08-06T00:47:03Z</dcterms:modified>
</cp:coreProperties>
</file>