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476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ACF3C-4AC5-4DAB-9AE2-98D805D5FAC3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B1E5D-FDD7-429F-8010-31F48389E1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ACF3C-4AC5-4DAB-9AE2-98D805D5FAC3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B1E5D-FDD7-429F-8010-31F48389E1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ACF3C-4AC5-4DAB-9AE2-98D805D5FAC3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B1E5D-FDD7-429F-8010-31F48389E1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ACF3C-4AC5-4DAB-9AE2-98D805D5FAC3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B1E5D-FDD7-429F-8010-31F48389E1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ACF3C-4AC5-4DAB-9AE2-98D805D5FAC3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B1E5D-FDD7-429F-8010-31F48389E1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ACF3C-4AC5-4DAB-9AE2-98D805D5FAC3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B1E5D-FDD7-429F-8010-31F48389E1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ACF3C-4AC5-4DAB-9AE2-98D805D5FAC3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B1E5D-FDD7-429F-8010-31F48389E1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ACF3C-4AC5-4DAB-9AE2-98D805D5FAC3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B1E5D-FDD7-429F-8010-31F48389E1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ACF3C-4AC5-4DAB-9AE2-98D805D5FAC3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B1E5D-FDD7-429F-8010-31F48389E1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ACF3C-4AC5-4DAB-9AE2-98D805D5FAC3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B1E5D-FDD7-429F-8010-31F48389E1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ACF3C-4AC5-4DAB-9AE2-98D805D5FAC3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B1E5D-FDD7-429F-8010-31F48389E1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AACF3C-4AC5-4DAB-9AE2-98D805D5FAC3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B1E5D-FDD7-429F-8010-31F48389E18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049922" y="1480459"/>
          <a:ext cx="2912602" cy="3272515"/>
        </p:xfrm>
        <a:graphic>
          <a:graphicData uri="http://schemas.openxmlformats.org/drawingml/2006/table">
            <a:tbl>
              <a:tblPr/>
              <a:tblGrid>
                <a:gridCol w="614883"/>
                <a:gridCol w="787481"/>
                <a:gridCol w="755119"/>
                <a:gridCol w="755119"/>
              </a:tblGrid>
              <a:tr h="3563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Calibri"/>
                          <a:ea typeface="Calibri"/>
                          <a:cs typeface="Times New Roman"/>
                        </a:rPr>
                        <a:t>primer</a:t>
                      </a:r>
                      <a:r>
                        <a:rPr lang="en-US" sz="10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extension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Calibri"/>
                          <a:ea typeface="Calibri"/>
                          <a:cs typeface="Times New Roman"/>
                        </a:rPr>
                        <a:t>RT-</a:t>
                      </a:r>
                      <a:r>
                        <a:rPr lang="en-US" sz="1000" b="1" dirty="0" err="1" smtClean="0">
                          <a:latin typeface="Calibri"/>
                          <a:ea typeface="Calibri"/>
                          <a:cs typeface="Times New Roman"/>
                        </a:rPr>
                        <a:t>qPCR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2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pre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WT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r>
                        <a:rPr lang="en-US" sz="1000" b="1" baseline="30000" dirty="0" smtClean="0"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  <a:endParaRPr lang="en-US" sz="1000" baseline="30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2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mature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r>
                        <a:rPr lang="en-US" sz="1000" b="1" baseline="30000" dirty="0" smtClean="0"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  <a:endParaRPr lang="en-US" sz="1000" baseline="30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2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pre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E177K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Calibri"/>
                          <a:ea typeface="Calibri"/>
                          <a:cs typeface="Times New Roman"/>
                        </a:rPr>
                        <a:t>9 </a:t>
                      </a:r>
                      <a:r>
                        <a:rPr lang="en-US" sz="1000" b="1" dirty="0">
                          <a:latin typeface="Calibri"/>
                          <a:ea typeface="Calibri"/>
                          <a:cs typeface="Calibri"/>
                        </a:rPr>
                        <a:t>±</a:t>
                      </a:r>
                      <a:r>
                        <a:rPr lang="en-US" sz="1000" b="1" dirty="0">
                          <a:latin typeface="Calibri"/>
                          <a:ea typeface="Calibri"/>
                          <a:cs typeface="Times New Roman"/>
                        </a:rPr>
                        <a:t> 3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9 </a:t>
                      </a:r>
                      <a:r>
                        <a:rPr lang="en-US" sz="1000" b="1">
                          <a:latin typeface="Calibri"/>
                          <a:ea typeface="Calibri"/>
                          <a:cs typeface="Calibri"/>
                        </a:rPr>
                        <a:t>±</a:t>
                      </a: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 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2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mature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17 </a:t>
                      </a:r>
                      <a:r>
                        <a:rPr lang="en-US" sz="1000" b="1">
                          <a:latin typeface="Calibri"/>
                          <a:ea typeface="Calibri"/>
                          <a:cs typeface="Calibri"/>
                        </a:rPr>
                        <a:t>±</a:t>
                      </a: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 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14 </a:t>
                      </a:r>
                      <a:r>
                        <a:rPr lang="en-US" sz="1000" b="1">
                          <a:latin typeface="Calibri"/>
                          <a:ea typeface="Calibri"/>
                          <a:cs typeface="Calibri"/>
                        </a:rPr>
                        <a:t>±</a:t>
                      </a: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 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2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pre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E177Q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31 </a:t>
                      </a:r>
                      <a:r>
                        <a:rPr lang="en-US" sz="1000" b="1">
                          <a:latin typeface="Calibri"/>
                          <a:ea typeface="Calibri"/>
                          <a:cs typeface="Calibri"/>
                        </a:rPr>
                        <a:t>±</a:t>
                      </a: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 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28 </a:t>
                      </a:r>
                      <a:r>
                        <a:rPr lang="en-US" sz="1000" b="1">
                          <a:latin typeface="Calibri"/>
                          <a:ea typeface="Calibri"/>
                          <a:cs typeface="Calibri"/>
                        </a:rPr>
                        <a:t>±</a:t>
                      </a: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 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2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mature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35 </a:t>
                      </a:r>
                      <a:r>
                        <a:rPr lang="en-US" sz="1000" b="1">
                          <a:latin typeface="Calibri"/>
                          <a:ea typeface="Calibri"/>
                          <a:cs typeface="Calibri"/>
                        </a:rPr>
                        <a:t>±</a:t>
                      </a: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 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35 </a:t>
                      </a:r>
                      <a:r>
                        <a:rPr lang="en-US" sz="1000" b="1">
                          <a:latin typeface="Calibri"/>
                          <a:ea typeface="Calibri"/>
                          <a:cs typeface="Calibri"/>
                        </a:rPr>
                        <a:t>±</a:t>
                      </a: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 8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2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pre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Calibri"/>
                          <a:ea typeface="Calibri"/>
                          <a:cs typeface="Times New Roman"/>
                        </a:rPr>
                        <a:t>P95L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65 </a:t>
                      </a:r>
                      <a:r>
                        <a:rPr lang="en-US" sz="1000" b="1">
                          <a:latin typeface="Calibri"/>
                          <a:ea typeface="Calibri"/>
                          <a:cs typeface="Calibri"/>
                        </a:rPr>
                        <a:t>±</a:t>
                      </a: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 6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96 </a:t>
                      </a:r>
                      <a:r>
                        <a:rPr lang="en-US" sz="1000" b="1">
                          <a:latin typeface="Calibri"/>
                          <a:ea typeface="Calibri"/>
                          <a:cs typeface="Calibri"/>
                        </a:rPr>
                        <a:t>±</a:t>
                      </a: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 7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2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mature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89 </a:t>
                      </a:r>
                      <a:r>
                        <a:rPr lang="en-US" sz="1000" b="1">
                          <a:latin typeface="Calibri"/>
                          <a:ea typeface="Calibri"/>
                          <a:cs typeface="Calibri"/>
                        </a:rPr>
                        <a:t>±</a:t>
                      </a: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 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103 </a:t>
                      </a:r>
                      <a:r>
                        <a:rPr lang="en-US" sz="1000" b="1">
                          <a:latin typeface="Calibri"/>
                          <a:ea typeface="Calibri"/>
                          <a:cs typeface="Calibri"/>
                        </a:rPr>
                        <a:t>±</a:t>
                      </a: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 6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2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pre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E145K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59 </a:t>
                      </a:r>
                      <a:r>
                        <a:rPr lang="en-US" sz="1000" b="1">
                          <a:latin typeface="Calibri"/>
                          <a:ea typeface="Calibri"/>
                          <a:cs typeface="Calibri"/>
                        </a:rPr>
                        <a:t>±</a:t>
                      </a: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 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54 </a:t>
                      </a:r>
                      <a:r>
                        <a:rPr lang="en-US" sz="1000" b="1">
                          <a:latin typeface="Calibri"/>
                          <a:ea typeface="Calibri"/>
                          <a:cs typeface="Calibri"/>
                        </a:rPr>
                        <a:t>±</a:t>
                      </a: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 12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2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mature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71</a:t>
                      </a:r>
                      <a:r>
                        <a:rPr lang="en-US" sz="1000" b="1">
                          <a:latin typeface="Calibri"/>
                          <a:ea typeface="Calibri"/>
                          <a:cs typeface="Calibri"/>
                        </a:rPr>
                        <a:t>±</a:t>
                      </a: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 4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70 </a:t>
                      </a:r>
                      <a:r>
                        <a:rPr lang="en-US" sz="1000" b="1">
                          <a:latin typeface="Calibri"/>
                          <a:ea typeface="Calibri"/>
                          <a:cs typeface="Calibri"/>
                        </a:rPr>
                        <a:t>±</a:t>
                      </a: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 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2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pre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P95L/E145K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68 </a:t>
                      </a:r>
                      <a:r>
                        <a:rPr lang="en-US" sz="1000" b="1">
                          <a:latin typeface="Calibri"/>
                          <a:ea typeface="Calibri"/>
                          <a:cs typeface="Calibri"/>
                        </a:rPr>
                        <a:t>±</a:t>
                      </a: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 8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59 </a:t>
                      </a:r>
                      <a:r>
                        <a:rPr lang="en-US" sz="1000" b="1">
                          <a:latin typeface="Calibri"/>
                          <a:ea typeface="Calibri"/>
                          <a:cs typeface="Calibri"/>
                        </a:rPr>
                        <a:t>±</a:t>
                      </a: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 11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2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mature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56 </a:t>
                      </a:r>
                      <a:r>
                        <a:rPr lang="en-US" sz="1000" b="1">
                          <a:latin typeface="Calibri"/>
                          <a:ea typeface="Calibri"/>
                          <a:cs typeface="Calibri"/>
                        </a:rPr>
                        <a:t>±</a:t>
                      </a: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 4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62 </a:t>
                      </a:r>
                      <a:r>
                        <a:rPr lang="en-US" sz="1000" b="1">
                          <a:latin typeface="Calibri"/>
                          <a:ea typeface="Calibri"/>
                          <a:cs typeface="Calibri"/>
                        </a:rPr>
                        <a:t>±</a:t>
                      </a: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 9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2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pre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S215F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59 </a:t>
                      </a:r>
                      <a:r>
                        <a:rPr lang="en-US" sz="1000" b="1">
                          <a:latin typeface="Calibri"/>
                          <a:ea typeface="Calibri"/>
                          <a:cs typeface="Calibri"/>
                        </a:rPr>
                        <a:t>±</a:t>
                      </a: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 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62 </a:t>
                      </a:r>
                      <a:r>
                        <a:rPr lang="en-US" sz="1000" b="1">
                          <a:latin typeface="Calibri"/>
                          <a:ea typeface="Calibri"/>
                          <a:cs typeface="Calibri"/>
                        </a:rPr>
                        <a:t>±</a:t>
                      </a: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 8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2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mature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73 </a:t>
                      </a:r>
                      <a:r>
                        <a:rPr lang="en-US" sz="1000" b="1">
                          <a:latin typeface="Calibri"/>
                          <a:ea typeface="Calibri"/>
                          <a:cs typeface="Calibri"/>
                        </a:rPr>
                        <a:t>±</a:t>
                      </a: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 3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83 </a:t>
                      </a:r>
                      <a:r>
                        <a:rPr lang="en-US" sz="1000" b="1">
                          <a:latin typeface="Calibri"/>
                          <a:ea typeface="Calibri"/>
                          <a:cs typeface="Calibri"/>
                        </a:rPr>
                        <a:t>±</a:t>
                      </a: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 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2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pre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G212E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63 </a:t>
                      </a:r>
                      <a:r>
                        <a:rPr lang="en-US" sz="1000" b="1">
                          <a:latin typeface="Calibri"/>
                          <a:ea typeface="Calibri"/>
                          <a:cs typeface="Calibri"/>
                        </a:rPr>
                        <a:t>±</a:t>
                      </a: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 3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62 </a:t>
                      </a:r>
                      <a:r>
                        <a:rPr lang="en-US" sz="1000" b="1">
                          <a:latin typeface="Calibri"/>
                          <a:ea typeface="Calibri"/>
                          <a:cs typeface="Calibri"/>
                        </a:rPr>
                        <a:t>±</a:t>
                      </a: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 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2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Calibri"/>
                          <a:ea typeface="Calibri"/>
                          <a:cs typeface="Times New Roman"/>
                        </a:rPr>
                        <a:t>mature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61 </a:t>
                      </a:r>
                      <a:r>
                        <a:rPr lang="en-US" sz="1000" b="1">
                          <a:latin typeface="Calibri"/>
                          <a:ea typeface="Calibri"/>
                          <a:cs typeface="Calibri"/>
                        </a:rPr>
                        <a:t>±</a:t>
                      </a:r>
                      <a:r>
                        <a:rPr lang="en-US" sz="1000" b="1">
                          <a:latin typeface="Calibri"/>
                          <a:ea typeface="Calibri"/>
                          <a:cs typeface="Times New Roman"/>
                        </a:rPr>
                        <a:t> 8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Calibri"/>
                          <a:ea typeface="Calibri"/>
                          <a:cs typeface="Times New Roman"/>
                        </a:rPr>
                        <a:t>73 </a:t>
                      </a:r>
                      <a:r>
                        <a:rPr lang="en-US" sz="1000" b="1" dirty="0">
                          <a:latin typeface="Calibri"/>
                          <a:ea typeface="Calibri"/>
                          <a:cs typeface="Calibri"/>
                        </a:rPr>
                        <a:t>±</a:t>
                      </a:r>
                      <a:r>
                        <a:rPr lang="en-US" sz="1000" b="1" dirty="0">
                          <a:latin typeface="Calibri"/>
                          <a:ea typeface="Calibri"/>
                          <a:cs typeface="Times New Roman"/>
                        </a:rPr>
                        <a:t> 6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81" marR="637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65855" y="1052267"/>
            <a:ext cx="33109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Table S1. Comparison of </a:t>
            </a:r>
            <a:r>
              <a:rPr lang="en-US" sz="1100" dirty="0" err="1" smtClean="0">
                <a:latin typeface="Arial" pitchFamily="34" charset="0"/>
                <a:cs typeface="Arial" pitchFamily="34" charset="0"/>
              </a:rPr>
              <a:t>depurination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 results using primer extension analysis and 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RT-</a:t>
            </a:r>
            <a:r>
              <a:rPr lang="en-US" sz="1100" dirty="0" err="1" smtClean="0">
                <a:latin typeface="Arial" pitchFamily="34" charset="0"/>
                <a:cs typeface="Arial" pitchFamily="34" charset="0"/>
              </a:rPr>
              <a:t>qPCR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67399" y="4828398"/>
            <a:ext cx="299084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1" baseline="30000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Pre and mature WT were each set to 100%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depurination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.  Each pre mutant is compared to pre WT, and each mature mutant is compared to mature WT.  Data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are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presented as mean ± S.E. of 3-5 experiments.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172</Words>
  <Application>Microsoft Office PowerPoint</Application>
  <PresentationFormat>On-screen Show (4:3)</PresentationFormat>
  <Paragraphs>60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wendie</dc:creator>
  <cp:lastModifiedBy>wendie</cp:lastModifiedBy>
  <cp:revision>1</cp:revision>
  <dcterms:created xsi:type="dcterms:W3CDTF">2012-05-17T21:43:13Z</dcterms:created>
  <dcterms:modified xsi:type="dcterms:W3CDTF">2012-05-17T21:44:27Z</dcterms:modified>
</cp:coreProperties>
</file>