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676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74302\Desktop\AOM%20DSS\AOM%20DSS%20comb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74302\Desktop\AOM%20DSS\AOM%20DSS%20comb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74302\Desktop\AOM%20DSS\AOM%20DSS%20comb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401363276664072"/>
          <c:y val="4.0877342283178665E-2"/>
          <c:w val="0.52563738204903276"/>
          <c:h val="0.68020798601167554"/>
        </c:manualLayout>
      </c:layout>
      <c:lineChart>
        <c:grouping val="standard"/>
        <c:ser>
          <c:idx val="0"/>
          <c:order val="0"/>
          <c:tx>
            <c:strRef>
              <c:f>'bdy wt chg'!$L$25</c:f>
              <c:strCache>
                <c:ptCount val="1"/>
                <c:pt idx="0">
                  <c:v>WT water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chg'!$M$15:$T$15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0.70755151356213264</c:v>
                  </c:pt>
                  <c:pt idx="2">
                    <c:v>1.1056664723800878</c:v>
                  </c:pt>
                  <c:pt idx="3">
                    <c:v>1.4547413591534208</c:v>
                  </c:pt>
                  <c:pt idx="4">
                    <c:v>1.4470854310802925</c:v>
                  </c:pt>
                  <c:pt idx="5">
                    <c:v>2.0435072094084012</c:v>
                  </c:pt>
                  <c:pt idx="6">
                    <c:v>1.6894037965673876</c:v>
                  </c:pt>
                  <c:pt idx="7">
                    <c:v>1.7833922709253858</c:v>
                  </c:pt>
                </c:numCache>
              </c:numRef>
            </c:plus>
            <c:minus>
              <c:numRef>
                <c:f>'bdy wt chg'!$M$15:$T$15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0.70755151356213264</c:v>
                  </c:pt>
                  <c:pt idx="2">
                    <c:v>1.1056664723800878</c:v>
                  </c:pt>
                  <c:pt idx="3">
                    <c:v>1.4547413591534208</c:v>
                  </c:pt>
                  <c:pt idx="4">
                    <c:v>1.4470854310802925</c:v>
                  </c:pt>
                  <c:pt idx="5">
                    <c:v>2.0435072094084012</c:v>
                  </c:pt>
                  <c:pt idx="6">
                    <c:v>1.6894037965673876</c:v>
                  </c:pt>
                  <c:pt idx="7">
                    <c:v>1.7833922709253858</c:v>
                  </c:pt>
                </c:numCache>
              </c:numRef>
            </c:minus>
          </c:errBars>
          <c:cat>
            <c:strRef>
              <c:f>'bdy wt chg'!$M$24:$T$24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chg'!$M$25:$T$25</c:f>
              <c:numCache>
                <c:formatCode>0.0</c:formatCode>
                <c:ptCount val="8"/>
                <c:pt idx="0">
                  <c:v>100</c:v>
                </c:pt>
                <c:pt idx="1">
                  <c:v>104.70587865651825</c:v>
                </c:pt>
                <c:pt idx="2">
                  <c:v>105.47851012889338</c:v>
                </c:pt>
                <c:pt idx="3">
                  <c:v>108.25824338465503</c:v>
                </c:pt>
                <c:pt idx="4">
                  <c:v>110.19605038846125</c:v>
                </c:pt>
                <c:pt idx="5">
                  <c:v>111.98573688532935</c:v>
                </c:pt>
                <c:pt idx="6">
                  <c:v>113.56132143702601</c:v>
                </c:pt>
                <c:pt idx="7">
                  <c:v>116.94362449477285</c:v>
                </c:pt>
              </c:numCache>
            </c:numRef>
          </c:val>
        </c:ser>
        <c:ser>
          <c:idx val="1"/>
          <c:order val="1"/>
          <c:tx>
            <c:strRef>
              <c:f>'bdy wt chg'!$L$26</c:f>
              <c:strCache>
                <c:ptCount val="1"/>
                <c:pt idx="0">
                  <c:v>Tg water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diamond"/>
            <c:size val="7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chg'!$M$16:$T$16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1.5910784224951562</c:v>
                  </c:pt>
                  <c:pt idx="2">
                    <c:v>1.3909563899734001</c:v>
                  </c:pt>
                  <c:pt idx="3">
                    <c:v>0.74440131126993669</c:v>
                  </c:pt>
                  <c:pt idx="4">
                    <c:v>1.481889444815105</c:v>
                  </c:pt>
                  <c:pt idx="5">
                    <c:v>1.6498946312472418</c:v>
                  </c:pt>
                  <c:pt idx="6">
                    <c:v>1.4094372097472498</c:v>
                  </c:pt>
                  <c:pt idx="7">
                    <c:v>1.7476115622001138</c:v>
                  </c:pt>
                </c:numCache>
              </c:numRef>
            </c:plus>
            <c:minus>
              <c:numRef>
                <c:f>'bdy wt chg'!$M$16:$T$16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1.5910784224951562</c:v>
                  </c:pt>
                  <c:pt idx="2">
                    <c:v>1.3909563899734001</c:v>
                  </c:pt>
                  <c:pt idx="3">
                    <c:v>0.74440131126993669</c:v>
                  </c:pt>
                  <c:pt idx="4">
                    <c:v>1.481889444815105</c:v>
                  </c:pt>
                  <c:pt idx="5">
                    <c:v>1.6498946312472418</c:v>
                  </c:pt>
                  <c:pt idx="6">
                    <c:v>1.4094372097472498</c:v>
                  </c:pt>
                  <c:pt idx="7">
                    <c:v>1.7476115622001138</c:v>
                  </c:pt>
                </c:numCache>
              </c:numRef>
            </c:minus>
          </c:errBars>
          <c:cat>
            <c:strRef>
              <c:f>'bdy wt chg'!$M$24:$T$24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chg'!$M$26:$T$26</c:f>
              <c:numCache>
                <c:formatCode>0.0</c:formatCode>
                <c:ptCount val="8"/>
                <c:pt idx="0">
                  <c:v>100</c:v>
                </c:pt>
                <c:pt idx="1">
                  <c:v>103.01770207789406</c:v>
                </c:pt>
                <c:pt idx="2">
                  <c:v>104.11043090227058</c:v>
                </c:pt>
                <c:pt idx="3">
                  <c:v>107.47246183162768</c:v>
                </c:pt>
                <c:pt idx="4">
                  <c:v>108.51862434418832</c:v>
                </c:pt>
                <c:pt idx="5">
                  <c:v>111.88437715792155</c:v>
                </c:pt>
                <c:pt idx="6">
                  <c:v>112.71699862964932</c:v>
                </c:pt>
                <c:pt idx="7">
                  <c:v>115.90551234563951</c:v>
                </c:pt>
              </c:numCache>
            </c:numRef>
          </c:val>
        </c:ser>
        <c:ser>
          <c:idx val="2"/>
          <c:order val="2"/>
          <c:tx>
            <c:strRef>
              <c:f>'bdy wt chg'!$L$27</c:f>
              <c:strCache>
                <c:ptCount val="1"/>
                <c:pt idx="0">
                  <c:v>WT AOM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chg'!$M$17:$T$17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0.98171847496722775</c:v>
                  </c:pt>
                  <c:pt idx="2">
                    <c:v>2.6664308792451878</c:v>
                  </c:pt>
                  <c:pt idx="3">
                    <c:v>1.5070275656232561</c:v>
                  </c:pt>
                  <c:pt idx="4">
                    <c:v>1.8426668381466613</c:v>
                  </c:pt>
                  <c:pt idx="5">
                    <c:v>3.3843613995460409</c:v>
                  </c:pt>
                  <c:pt idx="6">
                    <c:v>2.0543041847111407</c:v>
                  </c:pt>
                  <c:pt idx="7">
                    <c:v>1.6655293884737579</c:v>
                  </c:pt>
                </c:numCache>
              </c:numRef>
            </c:plus>
            <c:minus>
              <c:numRef>
                <c:f>'bdy wt chg'!$M$17:$T$17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0.98171847496722775</c:v>
                  </c:pt>
                  <c:pt idx="2">
                    <c:v>2.6664308792451878</c:v>
                  </c:pt>
                  <c:pt idx="3">
                    <c:v>1.5070275656232561</c:v>
                  </c:pt>
                  <c:pt idx="4">
                    <c:v>1.8426668381466613</c:v>
                  </c:pt>
                  <c:pt idx="5">
                    <c:v>3.3843613995460409</c:v>
                  </c:pt>
                  <c:pt idx="6">
                    <c:v>2.0543041847111407</c:v>
                  </c:pt>
                  <c:pt idx="7">
                    <c:v>1.6655293884737579</c:v>
                  </c:pt>
                </c:numCache>
              </c:numRef>
            </c:minus>
          </c:errBars>
          <c:cat>
            <c:strRef>
              <c:f>'bdy wt chg'!$M$24:$T$24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chg'!$M$27:$T$27</c:f>
              <c:numCache>
                <c:formatCode>0.0</c:formatCode>
                <c:ptCount val="8"/>
                <c:pt idx="0">
                  <c:v>100</c:v>
                </c:pt>
                <c:pt idx="1">
                  <c:v>101.49074573259006</c:v>
                </c:pt>
                <c:pt idx="2">
                  <c:v>107.27522581120698</c:v>
                </c:pt>
                <c:pt idx="3">
                  <c:v>109.39744830006265</c:v>
                </c:pt>
                <c:pt idx="4">
                  <c:v>113.41101088072666</c:v>
                </c:pt>
                <c:pt idx="5">
                  <c:v>117.25980559423371</c:v>
                </c:pt>
                <c:pt idx="6">
                  <c:v>119.17258003804872</c:v>
                </c:pt>
                <c:pt idx="7">
                  <c:v>121.23911306099694</c:v>
                </c:pt>
              </c:numCache>
            </c:numRef>
          </c:val>
        </c:ser>
        <c:ser>
          <c:idx val="3"/>
          <c:order val="3"/>
          <c:tx>
            <c:strRef>
              <c:f>'bdy wt chg'!$L$28</c:f>
              <c:strCache>
                <c:ptCount val="1"/>
                <c:pt idx="0">
                  <c:v>Tg AOM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triangle"/>
            <c:size val="7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chg'!$M$18:$T$18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1.2121212121212017</c:v>
                  </c:pt>
                  <c:pt idx="2">
                    <c:v>0.48403279722605103</c:v>
                  </c:pt>
                  <c:pt idx="3">
                    <c:v>1.6424913521045676</c:v>
                  </c:pt>
                  <c:pt idx="4">
                    <c:v>1.5499572624447631</c:v>
                  </c:pt>
                  <c:pt idx="5">
                    <c:v>3.4882063472993852</c:v>
                  </c:pt>
                  <c:pt idx="6">
                    <c:v>3.5192702447466213</c:v>
                  </c:pt>
                  <c:pt idx="7">
                    <c:v>3.9546111081247122</c:v>
                  </c:pt>
                </c:numCache>
              </c:numRef>
            </c:plus>
            <c:minus>
              <c:numRef>
                <c:f>'bdy wt chg'!$M$18:$T$18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1.2121212121212017</c:v>
                  </c:pt>
                  <c:pt idx="2">
                    <c:v>0.48403279722605103</c:v>
                  </c:pt>
                  <c:pt idx="3">
                    <c:v>1.6424913521045676</c:v>
                  </c:pt>
                  <c:pt idx="4">
                    <c:v>1.5499572624447631</c:v>
                  </c:pt>
                  <c:pt idx="5">
                    <c:v>3.4882063472993852</c:v>
                  </c:pt>
                  <c:pt idx="6">
                    <c:v>3.5192702447466213</c:v>
                  </c:pt>
                  <c:pt idx="7">
                    <c:v>3.9546111081247122</c:v>
                  </c:pt>
                </c:numCache>
              </c:numRef>
            </c:minus>
          </c:errBars>
          <c:cat>
            <c:strRef>
              <c:f>'bdy wt chg'!$M$24:$T$24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chg'!$M$28:$T$28</c:f>
              <c:numCache>
                <c:formatCode>0.0</c:formatCode>
                <c:ptCount val="8"/>
                <c:pt idx="0">
                  <c:v>100</c:v>
                </c:pt>
                <c:pt idx="1">
                  <c:v>101.21212121212118</c:v>
                </c:pt>
                <c:pt idx="2">
                  <c:v>103.55187041603205</c:v>
                </c:pt>
                <c:pt idx="3">
                  <c:v>105.43188667466124</c:v>
                </c:pt>
                <c:pt idx="4">
                  <c:v>106.23973543048584</c:v>
                </c:pt>
                <c:pt idx="5">
                  <c:v>113.79474304329842</c:v>
                </c:pt>
                <c:pt idx="6">
                  <c:v>117.21216163412694</c:v>
                </c:pt>
                <c:pt idx="7">
                  <c:v>120.23594474461532</c:v>
                </c:pt>
              </c:numCache>
            </c:numRef>
          </c:val>
        </c:ser>
        <c:marker val="1"/>
        <c:axId val="113360896"/>
        <c:axId val="113363584"/>
      </c:lineChart>
      <c:catAx>
        <c:axId val="113360896"/>
        <c:scaling>
          <c:orientation val="minMax"/>
        </c:scaling>
        <c:axPos val="b"/>
        <c:tickLblPos val="nextTo"/>
        <c:spPr>
          <a:ln w="12700">
            <a:solidFill>
              <a:prstClr val="black"/>
            </a:solidFill>
          </a:ln>
        </c:spPr>
        <c:txPr>
          <a:bodyPr rot="-2400000"/>
          <a:lstStyle/>
          <a:p>
            <a:pPr>
              <a:defRPr sz="1100" b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3363584"/>
        <c:crosses val="autoZero"/>
        <c:auto val="1"/>
        <c:lblAlgn val="ctr"/>
        <c:lblOffset val="100"/>
      </c:catAx>
      <c:valAx>
        <c:axId val="113363584"/>
        <c:scaling>
          <c:orientation val="minMax"/>
          <c:max val="125"/>
          <c:min val="95"/>
        </c:scaling>
        <c:axPos val="l"/>
        <c:numFmt formatCode="0" sourceLinked="0"/>
        <c:tickLblPos val="nextTo"/>
        <c:spPr>
          <a:ln w="12700">
            <a:solidFill>
              <a:prstClr val="black"/>
            </a:solidFill>
          </a:ln>
        </c:spPr>
        <c:txPr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3360896"/>
        <c:crossesAt val="1"/>
        <c:crossBetween val="midCat"/>
      </c:valAx>
    </c:plotArea>
    <c:legend>
      <c:legendPos val="tr"/>
      <c:layout>
        <c:manualLayout>
          <c:xMode val="edge"/>
          <c:yMode val="edge"/>
          <c:x val="0.16685240194243348"/>
          <c:y val="0"/>
          <c:w val="0.33489098179026522"/>
          <c:h val="0.28188527123939938"/>
        </c:manualLayout>
      </c:layout>
      <c:overlay val="1"/>
      <c:txPr>
        <a:bodyPr/>
        <a:lstStyle/>
        <a:p>
          <a:pPr>
            <a:defRPr sz="11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'bdy wt chg'!$L$29</c:f>
              <c:strCache>
                <c:ptCount val="1"/>
                <c:pt idx="0">
                  <c:v>WT DSS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chg'!$N$19:$U$19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1.0277304417120474</c:v>
                  </c:pt>
                  <c:pt idx="2">
                    <c:v>3.3841170873400652</c:v>
                  </c:pt>
                  <c:pt idx="3">
                    <c:v>1.4495401381953064</c:v>
                  </c:pt>
                  <c:pt idx="4">
                    <c:v>2.6436950626517812</c:v>
                  </c:pt>
                  <c:pt idx="5">
                    <c:v>2.1744317210757012</c:v>
                  </c:pt>
                  <c:pt idx="6">
                    <c:v>2.2706111694862026</c:v>
                  </c:pt>
                  <c:pt idx="7">
                    <c:v>2.4987884201472377</c:v>
                  </c:pt>
                </c:numCache>
              </c:numRef>
            </c:plus>
            <c:minus>
              <c:numRef>
                <c:f>'bdy wt chg'!$N$19:$U$19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1.0277304417120474</c:v>
                  </c:pt>
                  <c:pt idx="2">
                    <c:v>3.3841170873400652</c:v>
                  </c:pt>
                  <c:pt idx="3">
                    <c:v>1.4495401381953064</c:v>
                  </c:pt>
                  <c:pt idx="4">
                    <c:v>2.6436950626517812</c:v>
                  </c:pt>
                  <c:pt idx="5">
                    <c:v>2.1744317210757012</c:v>
                  </c:pt>
                  <c:pt idx="6">
                    <c:v>2.2706111694862026</c:v>
                  </c:pt>
                  <c:pt idx="7">
                    <c:v>2.4987884201472377</c:v>
                  </c:pt>
                </c:numCache>
              </c:numRef>
            </c:minus>
            <c:spPr>
              <a:ln w="12700"/>
            </c:spPr>
          </c:errBars>
          <c:cat>
            <c:strRef>
              <c:f>'bdy wt chg'!$N$24:$U$24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chg'!$N$29:$U$29</c:f>
              <c:numCache>
                <c:formatCode>0.0</c:formatCode>
                <c:ptCount val="8"/>
                <c:pt idx="0">
                  <c:v>100</c:v>
                </c:pt>
                <c:pt idx="1">
                  <c:v>92.870099763059159</c:v>
                </c:pt>
                <c:pt idx="2">
                  <c:v>97.778588141519705</c:v>
                </c:pt>
                <c:pt idx="3">
                  <c:v>105.1228613189522</c:v>
                </c:pt>
                <c:pt idx="4">
                  <c:v>100.28789675360105</c:v>
                </c:pt>
                <c:pt idx="5">
                  <c:v>106.94869448265393</c:v>
                </c:pt>
                <c:pt idx="6">
                  <c:v>109.3483294425963</c:v>
                </c:pt>
                <c:pt idx="7">
                  <c:v>112.1587911678733</c:v>
                </c:pt>
              </c:numCache>
            </c:numRef>
          </c:val>
        </c:ser>
        <c:ser>
          <c:idx val="1"/>
          <c:order val="1"/>
          <c:tx>
            <c:strRef>
              <c:f>'bdy wt chg'!$L$30</c:f>
              <c:strCache>
                <c:ptCount val="1"/>
                <c:pt idx="0">
                  <c:v>Tg DSS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'bdy wt chg'!$N$20:$U$20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1.0355576619311659</c:v>
                  </c:pt>
                  <c:pt idx="2">
                    <c:v>1.6594910074265186</c:v>
                  </c:pt>
                  <c:pt idx="3">
                    <c:v>1.4041746664732524</c:v>
                  </c:pt>
                  <c:pt idx="4">
                    <c:v>2.4242632190688167</c:v>
                  </c:pt>
                  <c:pt idx="5">
                    <c:v>4.7296583571664685</c:v>
                  </c:pt>
                  <c:pt idx="6">
                    <c:v>3.0895048365290672</c:v>
                  </c:pt>
                  <c:pt idx="7">
                    <c:v>2.4825170406065475</c:v>
                  </c:pt>
                </c:numCache>
              </c:numRef>
            </c:plus>
            <c:minus>
              <c:numRef>
                <c:f>'bdy wt chg'!$N$20:$U$20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1.0355576619311659</c:v>
                  </c:pt>
                  <c:pt idx="2">
                    <c:v>1.6594910074265186</c:v>
                  </c:pt>
                  <c:pt idx="3">
                    <c:v>1.4041746664732524</c:v>
                  </c:pt>
                  <c:pt idx="4">
                    <c:v>2.4242632190688167</c:v>
                  </c:pt>
                  <c:pt idx="5">
                    <c:v>4.7296583571664685</c:v>
                  </c:pt>
                  <c:pt idx="6">
                    <c:v>3.0895048365290672</c:v>
                  </c:pt>
                  <c:pt idx="7">
                    <c:v>2.4825170406065475</c:v>
                  </c:pt>
                </c:numCache>
              </c:numRef>
            </c:minus>
            <c:spPr>
              <a:ln w="12700"/>
            </c:spPr>
          </c:errBars>
          <c:cat>
            <c:strRef>
              <c:f>'bdy wt chg'!$N$24:$U$24</c:f>
              <c:strCache>
                <c:ptCount val="8"/>
                <c:pt idx="0">
                  <c:v>Start DSS</c:v>
                </c:pt>
                <c:pt idx="1">
                  <c:v>End 1st DSS</c:v>
                </c:pt>
                <c:pt idx="2">
                  <c:v>1 week Recov</c:v>
                </c:pt>
                <c:pt idx="3">
                  <c:v>Start 2nd DSS</c:v>
                </c:pt>
                <c:pt idx="4">
                  <c:v>End 2nd DSS</c:v>
                </c:pt>
                <c:pt idx="5">
                  <c:v>1 week recov</c:v>
                </c:pt>
                <c:pt idx="6">
                  <c:v>2 week recov</c:v>
                </c:pt>
                <c:pt idx="7">
                  <c:v>Sacrifice</c:v>
                </c:pt>
              </c:strCache>
            </c:strRef>
          </c:cat>
          <c:val>
            <c:numRef>
              <c:f>'bdy wt chg'!$N$30:$U$30</c:f>
              <c:numCache>
                <c:formatCode>0.0</c:formatCode>
                <c:ptCount val="8"/>
                <c:pt idx="0">
                  <c:v>100</c:v>
                </c:pt>
                <c:pt idx="1">
                  <c:v>95.716252678596163</c:v>
                </c:pt>
                <c:pt idx="2">
                  <c:v>102.26800717674993</c:v>
                </c:pt>
                <c:pt idx="3">
                  <c:v>109.49295781061751</c:v>
                </c:pt>
                <c:pt idx="4">
                  <c:v>103.74915639061751</c:v>
                </c:pt>
                <c:pt idx="5">
                  <c:v>114.53206341974382</c:v>
                </c:pt>
                <c:pt idx="6">
                  <c:v>117.02863231314453</c:v>
                </c:pt>
                <c:pt idx="7">
                  <c:v>117.71877766757861</c:v>
                </c:pt>
              </c:numCache>
            </c:numRef>
          </c:val>
        </c:ser>
        <c:marker val="1"/>
        <c:axId val="114422528"/>
        <c:axId val="114424448"/>
      </c:lineChart>
      <c:catAx>
        <c:axId val="114422528"/>
        <c:scaling>
          <c:orientation val="minMax"/>
        </c:scaling>
        <c:axPos val="b"/>
        <c:tickLblPos val="nextTo"/>
        <c:spPr>
          <a:ln w="12700">
            <a:solidFill>
              <a:prstClr val="black"/>
            </a:solidFill>
          </a:ln>
        </c:spPr>
        <c:crossAx val="114424448"/>
        <c:crosses val="autoZero"/>
        <c:auto val="1"/>
        <c:lblAlgn val="ctr"/>
        <c:lblOffset val="100"/>
      </c:catAx>
      <c:valAx>
        <c:axId val="114424448"/>
        <c:scaling>
          <c:orientation val="minMax"/>
          <c:min val="85"/>
        </c:scaling>
        <c:axPos val="l"/>
        <c:numFmt formatCode="0" sourceLinked="0"/>
        <c:tickLblPos val="nextTo"/>
        <c:spPr>
          <a:ln w="12700">
            <a:solidFill>
              <a:prstClr val="black"/>
            </a:solidFill>
          </a:ln>
        </c:spPr>
        <c:txPr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4422528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17208563311450001"/>
          <c:y val="2.4496650503453298E-2"/>
          <c:w val="0.30158346337417391"/>
          <c:h val="0.17422063748982108"/>
        </c:manualLayout>
      </c:layout>
      <c:txPr>
        <a:bodyPr/>
        <a:lstStyle/>
        <a:p>
          <a:pPr>
            <a:defRPr sz="11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0015855160962008"/>
          <c:y val="7.2248588955575968E-2"/>
          <c:w val="0.64663988430018404"/>
          <c:h val="0.76793216940168496"/>
        </c:manualLayout>
      </c:layout>
      <c:barChart>
        <c:barDir val="col"/>
        <c:grouping val="clustered"/>
        <c:ser>
          <c:idx val="0"/>
          <c:order val="0"/>
          <c:tx>
            <c:strRef>
              <c:f>'Clinical score'!$W$24</c:f>
              <c:strCache>
                <c:ptCount val="1"/>
                <c:pt idx="0">
                  <c:v>WT DSS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'Clinical score'!$X$27:$Y$27</c:f>
                <c:numCache>
                  <c:formatCode>General</c:formatCode>
                  <c:ptCount val="2"/>
                  <c:pt idx="0">
                    <c:v>0.97668124278088353</c:v>
                  </c:pt>
                  <c:pt idx="1">
                    <c:v>0.86602540378444282</c:v>
                  </c:pt>
                </c:numCache>
              </c:numRef>
            </c:plus>
            <c:minus>
              <c:numRef>
                <c:f>'Clinical score'!$X$27:$Y$27</c:f>
                <c:numCache>
                  <c:formatCode>General</c:formatCode>
                  <c:ptCount val="2"/>
                  <c:pt idx="0">
                    <c:v>0.97668124278088353</c:v>
                  </c:pt>
                  <c:pt idx="1">
                    <c:v>0.86602540378444282</c:v>
                  </c:pt>
                </c:numCache>
              </c:numRef>
            </c:minus>
            <c:spPr>
              <a:ln w="12700"/>
            </c:spPr>
          </c:errBars>
          <c:cat>
            <c:strRef>
              <c:f>'Clinical score'!$X$23:$Y$23</c:f>
              <c:strCache>
                <c:ptCount val="2"/>
                <c:pt idx="0">
                  <c:v>1st cycle DSS</c:v>
                </c:pt>
                <c:pt idx="1">
                  <c:v>2nd cycle DSS</c:v>
                </c:pt>
              </c:strCache>
            </c:strRef>
          </c:cat>
          <c:val>
            <c:numRef>
              <c:f>'Clinical score'!$X$24:$Y$24</c:f>
              <c:numCache>
                <c:formatCode>0.0</c:formatCode>
                <c:ptCount val="2"/>
                <c:pt idx="0" formatCode="0">
                  <c:v>6.0624999999999956</c:v>
                </c:pt>
                <c:pt idx="1">
                  <c:v>5.666666666666667</c:v>
                </c:pt>
              </c:numCache>
            </c:numRef>
          </c:val>
        </c:ser>
        <c:ser>
          <c:idx val="1"/>
          <c:order val="1"/>
          <c:tx>
            <c:strRef>
              <c:f>'Clinical score'!$W$25</c:f>
              <c:strCache>
                <c:ptCount val="1"/>
                <c:pt idx="0">
                  <c:v>Tg DSS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errBars>
            <c:errBarType val="both"/>
            <c:errValType val="cust"/>
            <c:plus>
              <c:numRef>
                <c:f>'Clinical score'!$X$28:$Y$28</c:f>
                <c:numCache>
                  <c:formatCode>General</c:formatCode>
                  <c:ptCount val="2"/>
                  <c:pt idx="0">
                    <c:v>0.83318451052059095</c:v>
                  </c:pt>
                  <c:pt idx="1">
                    <c:v>0.69275588361681995</c:v>
                  </c:pt>
                </c:numCache>
              </c:numRef>
            </c:plus>
            <c:minus>
              <c:numRef>
                <c:f>'Clinical score'!$X$28:$Y$28</c:f>
                <c:numCache>
                  <c:formatCode>General</c:formatCode>
                  <c:ptCount val="2"/>
                  <c:pt idx="0">
                    <c:v>0.83318451052059095</c:v>
                  </c:pt>
                  <c:pt idx="1">
                    <c:v>0.69275588361681995</c:v>
                  </c:pt>
                </c:numCache>
              </c:numRef>
            </c:minus>
            <c:spPr>
              <a:ln w="12700"/>
            </c:spPr>
          </c:errBars>
          <c:cat>
            <c:strRef>
              <c:f>'Clinical score'!$X$23:$Y$23</c:f>
              <c:strCache>
                <c:ptCount val="2"/>
                <c:pt idx="0">
                  <c:v>1st cycle DSS</c:v>
                </c:pt>
                <c:pt idx="1">
                  <c:v>2nd cycle DSS</c:v>
                </c:pt>
              </c:strCache>
            </c:strRef>
          </c:cat>
          <c:val>
            <c:numRef>
              <c:f>'Clinical score'!$X$25:$Y$25</c:f>
              <c:numCache>
                <c:formatCode>0.0</c:formatCode>
                <c:ptCount val="2"/>
                <c:pt idx="0" formatCode="0">
                  <c:v>2.8749999999999987</c:v>
                </c:pt>
                <c:pt idx="1">
                  <c:v>3.8749999999999987</c:v>
                </c:pt>
              </c:numCache>
            </c:numRef>
          </c:val>
        </c:ser>
        <c:axId val="118695808"/>
        <c:axId val="118697344"/>
      </c:barChart>
      <c:catAx>
        <c:axId val="118695808"/>
        <c:scaling>
          <c:orientation val="minMax"/>
        </c:scaling>
        <c:axPos val="b"/>
        <c:tickLblPos val="nextTo"/>
        <c:spPr>
          <a:ln w="12700">
            <a:solidFill>
              <a:schemeClr val="tx1"/>
            </a:solidFill>
          </a:ln>
        </c:spPr>
        <c:crossAx val="118697344"/>
        <c:crosses val="autoZero"/>
        <c:auto val="1"/>
        <c:lblAlgn val="ctr"/>
        <c:lblOffset val="100"/>
      </c:catAx>
      <c:valAx>
        <c:axId val="118697344"/>
        <c:scaling>
          <c:orientation val="minMax"/>
        </c:scaling>
        <c:axPos val="l"/>
        <c:numFmt formatCode="0" sourceLinked="1"/>
        <c:tickLblPos val="nextTo"/>
        <c:spPr>
          <a:ln w="12700">
            <a:solidFill>
              <a:prstClr val="black"/>
            </a:solidFill>
          </a:ln>
        </c:spPr>
        <c:txPr>
          <a:bodyPr/>
          <a:lstStyle/>
          <a:p>
            <a:pPr>
              <a:defRPr sz="11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186958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952988019355137"/>
          <c:y val="2.6857825541773527E-2"/>
          <c:w val="0.29069687717606918"/>
          <c:h val="0.22434350517701099"/>
        </c:manualLayout>
      </c:layout>
      <c:txPr>
        <a:bodyPr/>
        <a:lstStyle/>
        <a:p>
          <a:pPr>
            <a:defRPr sz="11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89A60-89B6-484B-AA2F-6CE28F62DBEE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0F7E0-7359-4845-BC42-6E7EEF41EE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chart" Target="../charts/chart3.xml"/><Relationship Id="rId10" Type="http://schemas.openxmlformats.org/officeDocument/2006/relationships/image" Target="../media/image6.png"/><Relationship Id="rId4" Type="http://schemas.openxmlformats.org/officeDocument/2006/relationships/chart" Target="../charts/chart2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84462"/>
            <a:ext cx="7340019" cy="9481292"/>
            <a:chOff x="0" y="-84462"/>
            <a:chExt cx="7340019" cy="948129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488686" y="1215331"/>
              <a:ext cx="1720300" cy="62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1056940" y="1778328"/>
              <a:ext cx="1668059" cy="161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" name="Chart 6"/>
            <p:cNvGraphicFramePr/>
            <p:nvPr/>
          </p:nvGraphicFramePr>
          <p:xfrm>
            <a:off x="504246" y="287020"/>
            <a:ext cx="3200979" cy="268827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 rot="16200000">
              <a:off x="-646201" y="969566"/>
              <a:ext cx="20951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Body weight change in percentage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0" y="-84462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46160" y="-84462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76885" y="110810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80109" y="546862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55780" y="181320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28209" y="694319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55720" y="129947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**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15356" y="148783"/>
              <a:ext cx="389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**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878853" y="760243"/>
              <a:ext cx="20951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Body weight change in percentage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0" y="258846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5821" y="2847490"/>
              <a:ext cx="3174080" cy="1943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2808493" y="3534001"/>
              <a:ext cx="178763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Percent survival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25018" y="4579820"/>
              <a:ext cx="651589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Weeks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14368" y="2962893"/>
              <a:ext cx="327975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92916" y="3224785"/>
              <a:ext cx="249427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90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92916" y="3480758"/>
              <a:ext cx="249427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80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92916" y="3756609"/>
              <a:ext cx="249427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70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792916" y="4012582"/>
              <a:ext cx="249427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60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92916" y="4286534"/>
              <a:ext cx="249427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50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51337" y="4444663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19489" y="4444663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96106" y="4444663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9814" y="4444663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95230" y="4444663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91528" y="2993309"/>
              <a:ext cx="64216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l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WT DSS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301428" y="3193209"/>
              <a:ext cx="58766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lIns="0" tIns="0" bIns="0" rtlCol="0">
              <a:spAutoFit/>
            </a:bodyPr>
            <a:lstStyle/>
            <a:p>
              <a:r>
                <a:rPr lang="en-US" sz="1100" dirty="0" err="1" smtClean="0">
                  <a:latin typeface="Arial" pitchFamily="34" charset="0"/>
                  <a:cs typeface="Arial" pitchFamily="34" charset="0"/>
                </a:rPr>
                <a:t>Tg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 DSS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05352" y="1957363"/>
              <a:ext cx="2763297" cy="874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91427" y="2357532"/>
              <a:ext cx="2763297" cy="8742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21388" y="2135696"/>
              <a:ext cx="2120202" cy="2612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724132" y="2055730"/>
              <a:ext cx="651589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Weeks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03910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148046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92182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33358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74535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124590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356888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7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01023" y="2118562"/>
              <a:ext cx="170881" cy="1692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tIns="0" rIns="0" bIns="0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47" name="Chart 46"/>
            <p:cNvGraphicFramePr/>
            <p:nvPr/>
          </p:nvGraphicFramePr>
          <p:xfrm>
            <a:off x="4054878" y="46211"/>
            <a:ext cx="3285141" cy="26486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8" name="Rectangle 47"/>
            <p:cNvSpPr/>
            <p:nvPr/>
          </p:nvSpPr>
          <p:spPr>
            <a:xfrm>
              <a:off x="4418143" y="1896034"/>
              <a:ext cx="1902373" cy="8723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92"/>
            <p:cNvGrpSpPr/>
            <p:nvPr/>
          </p:nvGrpSpPr>
          <p:grpSpPr>
            <a:xfrm>
              <a:off x="4085650" y="1845915"/>
              <a:ext cx="2761045" cy="1088268"/>
              <a:chOff x="4170433" y="2381846"/>
              <a:chExt cx="2761045" cy="1088268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4170433" y="2546166"/>
                <a:ext cx="2238704" cy="84082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47"/>
              <p:cNvSpPr/>
              <p:nvPr/>
            </p:nvSpPr>
            <p:spPr>
              <a:xfrm>
                <a:off x="4258095" y="2461812"/>
                <a:ext cx="2120202" cy="2612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6279889" y="2381846"/>
                <a:ext cx="651589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Weeks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4440617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4684753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4928889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70065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4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5411242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5661297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5893595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7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6137730" y="2444678"/>
                <a:ext cx="170881" cy="1692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tIns="0" rIns="0" bIns="0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8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 rot="18889520">
                <a:off x="3951887" y="2743164"/>
                <a:ext cx="81144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Start DSS</a:t>
                </a:r>
                <a:endParaRPr lang="en-US" sz="11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8889520">
                <a:off x="4104051" y="2794327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End 1</a:t>
                </a:r>
                <a:r>
                  <a:rPr lang="en-US" sz="1100" baseline="30000" dirty="0" smtClean="0"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 DSS</a:t>
                </a: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18889520">
                <a:off x="5017271" y="2815360"/>
                <a:ext cx="10150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 week </a:t>
                </a:r>
                <a:r>
                  <a:rPr lang="en-US" sz="1100" dirty="0" err="1" smtClean="0">
                    <a:latin typeface="Arial" pitchFamily="34" charset="0"/>
                    <a:cs typeface="Arial" pitchFamily="34" charset="0"/>
                  </a:rPr>
                  <a:t>recov</a:t>
                </a:r>
                <a:endParaRPr lang="en-US" sz="11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 rot="18889520">
                <a:off x="4280884" y="2815360"/>
                <a:ext cx="10150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1 week </a:t>
                </a:r>
                <a:r>
                  <a:rPr lang="en-US" sz="1100" dirty="0" err="1" smtClean="0">
                    <a:latin typeface="Arial" pitchFamily="34" charset="0"/>
                    <a:cs typeface="Arial" pitchFamily="34" charset="0"/>
                  </a:rPr>
                  <a:t>recov</a:t>
                </a:r>
                <a:endParaRPr lang="en-US" sz="11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 rot="18889520">
                <a:off x="4535426" y="2822181"/>
                <a:ext cx="10342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Start 2</a:t>
                </a:r>
                <a:r>
                  <a:rPr lang="en-US" sz="1100" baseline="30000" dirty="0" smtClean="0">
                    <a:latin typeface="Arial" pitchFamily="34" charset="0"/>
                    <a:cs typeface="Arial" pitchFamily="34" charset="0"/>
                  </a:rPr>
                  <a:t>nd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 DSS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 rot="18889520">
                <a:off x="4824033" y="2806264"/>
                <a:ext cx="9893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End 2</a:t>
                </a:r>
                <a:r>
                  <a:rPr lang="en-US" sz="1100" baseline="30000" dirty="0" smtClean="0">
                    <a:latin typeface="Arial" pitchFamily="34" charset="0"/>
                    <a:cs typeface="Arial" pitchFamily="34" charset="0"/>
                  </a:rPr>
                  <a:t>nd</a:t>
                </a:r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 DSS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 rot="18889520">
                <a:off x="5258415" y="2815360"/>
                <a:ext cx="10150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2 week </a:t>
                </a:r>
                <a:r>
                  <a:rPr lang="en-US" sz="1100" dirty="0" err="1" smtClean="0">
                    <a:latin typeface="Arial" pitchFamily="34" charset="0"/>
                    <a:cs typeface="Arial" pitchFamily="34" charset="0"/>
                  </a:rPr>
                  <a:t>recov</a:t>
                </a:r>
                <a:endParaRPr lang="en-US" sz="11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 rot="18889520">
                <a:off x="5757989" y="2713035"/>
                <a:ext cx="726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Arial" pitchFamily="34" charset="0"/>
                    <a:cs typeface="Arial" pitchFamily="34" charset="0"/>
                  </a:rPr>
                  <a:t>Sacrifice</a:t>
                </a:r>
              </a:p>
            </p:txBody>
          </p:sp>
        </p:grpSp>
        <p:graphicFrame>
          <p:nvGraphicFramePr>
            <p:cNvPr id="50" name="Chart 49"/>
            <p:cNvGraphicFramePr/>
            <p:nvPr/>
          </p:nvGraphicFramePr>
          <p:xfrm>
            <a:off x="723900" y="2891113"/>
            <a:ext cx="2800350" cy="18573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51" name="Rectangle 50"/>
            <p:cNvSpPr/>
            <p:nvPr/>
          </p:nvSpPr>
          <p:spPr>
            <a:xfrm>
              <a:off x="1123950" y="4493341"/>
              <a:ext cx="1600200" cy="3218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33500" y="4443229"/>
              <a:ext cx="2632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228850" y="4443229"/>
              <a:ext cx="2632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95300" y="4443229"/>
              <a:ext cx="5838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Week: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90600" y="4633729"/>
              <a:ext cx="9557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End 1</a:t>
              </a:r>
              <a:r>
                <a:rPr lang="en-US" sz="1100" baseline="30000" dirty="0" smtClean="0">
                  <a:latin typeface="Arial" pitchFamily="34" charset="0"/>
                  <a:cs typeface="Arial" pitchFamily="34" charset="0"/>
                </a:rPr>
                <a:t>st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 DSS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895475" y="4633729"/>
              <a:ext cx="98937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End 2</a:t>
              </a:r>
              <a:r>
                <a:rPr lang="en-US" sz="1100" baseline="30000" dirty="0" smtClean="0">
                  <a:latin typeface="Arial" pitchFamily="34" charset="0"/>
                  <a:cs typeface="Arial" pitchFamily="34" charset="0"/>
                </a:rPr>
                <a:t>nd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 DSS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-124299" y="3583149"/>
              <a:ext cx="13468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Total clinical score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328526" y="258846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451305" y="348637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356180" y="337207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*</a:t>
              </a:r>
              <a:endParaRPr lang="en-US" sz="16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939240" y="3951111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12/20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939240" y="2853830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8/8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1"/>
            <p:cNvSpPr>
              <a:spLocks noChangeArrowheads="1"/>
            </p:cNvSpPr>
            <p:nvPr/>
          </p:nvSpPr>
          <p:spPr bwMode="auto">
            <a:xfrm>
              <a:off x="0" y="7088506"/>
              <a:ext cx="6858000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Supplemental Figure 1. PHB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show less inflammation-induced weight loss and sustained survival when treated with DSS without AOM injection.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(A) Percent change in body weight of WT and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control mice maintained with water or injected with AOM and given water for the remainder of the experiment.   (B) Percent change in body weight of WT and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mice treated with two cycles of DSS without AOM injection. *</a:t>
              </a: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&lt; 0.05 and **</a:t>
              </a: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&lt; 0.01 vs. WT DSS. (C) Clinical score following DSS treatment.  End 1</a:t>
              </a:r>
              <a:r>
                <a:rPr kumimoji="0" lang="en-US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st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cycle DSS: n = 20 WT; n = 8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 End 2</a:t>
              </a:r>
              <a:r>
                <a:rPr kumimoji="0" lang="en-US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nd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cycle DSS: n = 12 WT; n = 8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(D) Percent survival of WT and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Tg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mice treated with two cycles of DSS without AOM injection. </a:t>
              </a:r>
              <a:r>
                <a:rPr lang="en-US" sz="1200" i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lang="en-US" sz="12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= 0.037.  (E)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PHB was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immunoprecipitated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from colon mucosal protein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lysates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from DSS-treated mice, followed by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immunoblot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for pSTAT3, STAT3 or p53 expression. Omission of primary antibody during the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immunoprecipitation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was performed as a negative control. (F) Representative Western blots of total protein isolated from colonic mucosal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strippings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from DSS-treated mice were probed for p53, PUMA, Bcl-2, and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Bcl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xL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. 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303493" y="5142292"/>
              <a:ext cx="625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DSS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256625" y="5417793"/>
              <a:ext cx="4251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WT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87646" y="5417793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Tg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1730895" y="5270082"/>
              <a:ext cx="6238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Arial" pitchFamily="34" charset="0"/>
                  <a:cs typeface="Arial" pitchFamily="34" charset="0"/>
                </a:rPr>
                <a:t>Neg</a:t>
              </a:r>
              <a:r>
                <a:rPr lang="en-US" sz="11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100" dirty="0" err="1" smtClean="0">
                  <a:latin typeface="Arial" pitchFamily="34" charset="0"/>
                  <a:cs typeface="Arial" pitchFamily="34" charset="0"/>
                </a:rPr>
                <a:t>ctl</a:t>
              </a:r>
              <a:endParaRPr lang="en-US" sz="11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1336932" y="5396833"/>
              <a:ext cx="5355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90921" y="5287025"/>
              <a:ext cx="7328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IP: PHB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36098" y="5708588"/>
              <a:ext cx="9585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IB: pSTAT3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222978" y="5708588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92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61737" y="6695429"/>
              <a:ext cx="7328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IB: PHB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222978" y="6673395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32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0" y="476613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363792" y="4766131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2651" y="6323698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IB: p53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222978" y="6323698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53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19366" y="5694662"/>
              <a:ext cx="892175" cy="2444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25620" y="6017326"/>
              <a:ext cx="900113" cy="238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0" name="TextBox 79"/>
            <p:cNvSpPr txBox="1"/>
            <p:nvPr/>
          </p:nvSpPr>
          <p:spPr>
            <a:xfrm>
              <a:off x="421058" y="5982175"/>
              <a:ext cx="8735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IB: STAT3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222978" y="5982175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92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2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0382" y="6668624"/>
              <a:ext cx="892175" cy="301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3" name="TextBox 82"/>
            <p:cNvSpPr txBox="1"/>
            <p:nvPr/>
          </p:nvSpPr>
          <p:spPr>
            <a:xfrm>
              <a:off x="3857111" y="5793057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PUMA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046265" y="544786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p53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841081" y="6834149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-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  <a:sym typeface="Symbol"/>
                </a:rPr>
                <a:t>actin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6" name="Picture 1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483234" y="5455280"/>
              <a:ext cx="1152525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7" name="Picture 1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99758" y="5819219"/>
              <a:ext cx="1152525" cy="1936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8" name="Picture 1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19459" y="6840325"/>
              <a:ext cx="1144587" cy="266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9" name="Picture 1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498821" y="6495627"/>
              <a:ext cx="1187450" cy="2730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0" name="Picture 15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485471" y="6090892"/>
              <a:ext cx="1181100" cy="3317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1" name="TextBox 90"/>
            <p:cNvSpPr txBox="1"/>
            <p:nvPr/>
          </p:nvSpPr>
          <p:spPr>
            <a:xfrm>
              <a:off x="3874744" y="6496302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  <a:sym typeface="Symbol"/>
                </a:rPr>
                <a:t>Bcl-xL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951688" y="6141924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  <a:sym typeface="Symbol"/>
                </a:rPr>
                <a:t>Bcl-2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691454" y="5442350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53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658403" y="6098686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26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658403" y="6454067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30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691454" y="5760005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23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658403" y="6804773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42 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722305" y="5198117"/>
              <a:ext cx="20217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Mouse #     1     2    1    2  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538560" y="4965905"/>
              <a:ext cx="4251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WT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155327" y="4965905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Tg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4569383" y="5209663"/>
              <a:ext cx="39041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5155010" y="5209663"/>
              <a:ext cx="39041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19366" y="6333550"/>
              <a:ext cx="892175" cy="266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4" name="TextBox 103"/>
            <p:cNvSpPr txBox="1"/>
            <p:nvPr/>
          </p:nvSpPr>
          <p:spPr>
            <a:xfrm>
              <a:off x="3912654" y="4975201"/>
              <a:ext cx="625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DSS: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378</Words>
  <Application>Microsoft Office PowerPoint</Application>
  <PresentationFormat>On-screen Show (4:3)</PresentationFormat>
  <Paragraphs>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Baylor Health Care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Arianne Lee Theiss</dc:creator>
  <cp:lastModifiedBy>Arianne Lee Theiss</cp:lastModifiedBy>
  <cp:revision>2</cp:revision>
  <dcterms:created xsi:type="dcterms:W3CDTF">2012-02-13T17:05:35Z</dcterms:created>
  <dcterms:modified xsi:type="dcterms:W3CDTF">2012-04-24T18:27:59Z</dcterms:modified>
</cp:coreProperties>
</file>