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nas01\Stab\L3\Eigene%20Papers\2012_StemCellRev\Tab_Figure_1_hES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nas01\Stab\L3\Eigene%20Papers\2012_StemCellRev\Tab_Figure_1_hES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Tabelle1!$B$265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Tabelle1!$A$266:$A$277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Tabelle1!$B$266:$B$277</c:f>
              <c:numCache>
                <c:formatCode>0.0</c:formatCode>
                <c:ptCount val="12"/>
                <c:pt idx="0">
                  <c:v>3.9823008849557522</c:v>
                </c:pt>
                <c:pt idx="1">
                  <c:v>2.2123893805309733</c:v>
                </c:pt>
                <c:pt idx="2">
                  <c:v>4.4247787610619467</c:v>
                </c:pt>
                <c:pt idx="3">
                  <c:v>1.3274336283185841</c:v>
                </c:pt>
                <c:pt idx="4">
                  <c:v>2.6548672566371683</c:v>
                </c:pt>
                <c:pt idx="5">
                  <c:v>5.7522123893805306</c:v>
                </c:pt>
                <c:pt idx="6">
                  <c:v>3.0973451327433628</c:v>
                </c:pt>
                <c:pt idx="7">
                  <c:v>6.6371681415929213</c:v>
                </c:pt>
                <c:pt idx="8">
                  <c:v>7.9646017699115044</c:v>
                </c:pt>
                <c:pt idx="9">
                  <c:v>0.88495575221238942</c:v>
                </c:pt>
                <c:pt idx="10">
                  <c:v>5.3097345132743365</c:v>
                </c:pt>
                <c:pt idx="11">
                  <c:v>7.5221238938053103</c:v>
                </c:pt>
              </c:numCache>
            </c:numRef>
          </c:val>
        </c:ser>
        <c:ser>
          <c:idx val="1"/>
          <c:order val="1"/>
          <c:tx>
            <c:strRef>
              <c:f>Tabelle1!$C$265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Tabelle1!$A$266:$A$277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Tabelle1!$C$266:$C$277</c:f>
              <c:numCache>
                <c:formatCode>0.0</c:formatCode>
                <c:ptCount val="12"/>
                <c:pt idx="0">
                  <c:v>2.1201413427561837</c:v>
                </c:pt>
                <c:pt idx="1">
                  <c:v>4.5936395759717312</c:v>
                </c:pt>
                <c:pt idx="2">
                  <c:v>4.2402826855123674</c:v>
                </c:pt>
                <c:pt idx="3">
                  <c:v>2.1201413427561837</c:v>
                </c:pt>
                <c:pt idx="4">
                  <c:v>1.7667844522968199</c:v>
                </c:pt>
                <c:pt idx="5">
                  <c:v>3.5335689045936398</c:v>
                </c:pt>
                <c:pt idx="6">
                  <c:v>4.5936395759717312</c:v>
                </c:pt>
                <c:pt idx="7">
                  <c:v>3.5335689045936398</c:v>
                </c:pt>
                <c:pt idx="8">
                  <c:v>4.5936395759717312</c:v>
                </c:pt>
                <c:pt idx="9">
                  <c:v>2.8268551236749118</c:v>
                </c:pt>
                <c:pt idx="10">
                  <c:v>3.1802120141342751</c:v>
                </c:pt>
                <c:pt idx="11">
                  <c:v>9.8939929328621901</c:v>
                </c:pt>
              </c:numCache>
            </c:numRef>
          </c:val>
        </c:ser>
        <c:ser>
          <c:idx val="2"/>
          <c:order val="2"/>
          <c:tx>
            <c:strRef>
              <c:f>Tabelle1!$D$265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Tabelle1!$A$266:$A$277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Tabelle1!$D$266:$D$277</c:f>
              <c:numCache>
                <c:formatCode>0.0</c:formatCode>
                <c:ptCount val="12"/>
                <c:pt idx="0">
                  <c:v>4.0229885057471266</c:v>
                </c:pt>
                <c:pt idx="1">
                  <c:v>2.5862068965517242</c:v>
                </c:pt>
                <c:pt idx="2">
                  <c:v>6.6091954022988508</c:v>
                </c:pt>
                <c:pt idx="3">
                  <c:v>2.5862068965517242</c:v>
                </c:pt>
                <c:pt idx="4">
                  <c:v>1.1494252873563218</c:v>
                </c:pt>
                <c:pt idx="5">
                  <c:v>2.5862068965517242</c:v>
                </c:pt>
                <c:pt idx="6">
                  <c:v>4.0229885057471266</c:v>
                </c:pt>
                <c:pt idx="7">
                  <c:v>2.5862068965517242</c:v>
                </c:pt>
                <c:pt idx="8">
                  <c:v>4.5977011494252871</c:v>
                </c:pt>
                <c:pt idx="9">
                  <c:v>1.1494252873563218</c:v>
                </c:pt>
                <c:pt idx="10">
                  <c:v>3.4482758620689653</c:v>
                </c:pt>
                <c:pt idx="11">
                  <c:v>4.5977011494252871</c:v>
                </c:pt>
              </c:numCache>
            </c:numRef>
          </c:val>
        </c:ser>
        <c:ser>
          <c:idx val="3"/>
          <c:order val="3"/>
          <c:tx>
            <c:strRef>
              <c:f>Tabelle1!$E$265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Tabelle1!$A$266:$A$277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Tabelle1!$E$266:$E$277</c:f>
              <c:numCache>
                <c:formatCode>0.0</c:formatCode>
                <c:ptCount val="12"/>
                <c:pt idx="0">
                  <c:v>3.9351851851851851</c:v>
                </c:pt>
                <c:pt idx="1">
                  <c:v>2.7777777777777777</c:v>
                </c:pt>
                <c:pt idx="2">
                  <c:v>8.1018518518518512</c:v>
                </c:pt>
                <c:pt idx="3">
                  <c:v>1.3888888888888888</c:v>
                </c:pt>
                <c:pt idx="4">
                  <c:v>2.083333333333333</c:v>
                </c:pt>
                <c:pt idx="5">
                  <c:v>3.9351851851851851</c:v>
                </c:pt>
                <c:pt idx="6">
                  <c:v>2.7777777777777777</c:v>
                </c:pt>
                <c:pt idx="7">
                  <c:v>3.9351851851851851</c:v>
                </c:pt>
                <c:pt idx="8">
                  <c:v>4.1666666666666661</c:v>
                </c:pt>
                <c:pt idx="9">
                  <c:v>3.2407407407407405</c:v>
                </c:pt>
                <c:pt idx="10">
                  <c:v>4.8611111111111116</c:v>
                </c:pt>
                <c:pt idx="11">
                  <c:v>8.7962962962962958</c:v>
                </c:pt>
              </c:numCache>
            </c:numRef>
          </c:val>
        </c:ser>
        <c:ser>
          <c:idx val="4"/>
          <c:order val="4"/>
          <c:tx>
            <c:strRef>
              <c:f>Tabelle1!$F$265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Tabelle1!$A$266:$A$277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Tabelle1!$F$266:$F$277</c:f>
              <c:numCache>
                <c:formatCode>0.0</c:formatCode>
                <c:ptCount val="12"/>
                <c:pt idx="0">
                  <c:v>1.873536299765808</c:v>
                </c:pt>
                <c:pt idx="1">
                  <c:v>4.4496487119437944</c:v>
                </c:pt>
                <c:pt idx="2">
                  <c:v>6.557377049180328</c:v>
                </c:pt>
                <c:pt idx="3">
                  <c:v>2.3419203747072603</c:v>
                </c:pt>
                <c:pt idx="4">
                  <c:v>3.5128805620608898</c:v>
                </c:pt>
                <c:pt idx="5">
                  <c:v>2.3419203747072603</c:v>
                </c:pt>
                <c:pt idx="6">
                  <c:v>3.278688524590164</c:v>
                </c:pt>
                <c:pt idx="7">
                  <c:v>7.4941451990632322</c:v>
                </c:pt>
                <c:pt idx="8">
                  <c:v>2.810304449648712</c:v>
                </c:pt>
                <c:pt idx="9">
                  <c:v>2.3419203747072603</c:v>
                </c:pt>
                <c:pt idx="10">
                  <c:v>1.873536299765808</c:v>
                </c:pt>
                <c:pt idx="11">
                  <c:v>8.6651053864168617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076224"/>
        <c:axId val="169077760"/>
      </c:barChart>
      <c:catAx>
        <c:axId val="1690762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9077760"/>
        <c:crosses val="autoZero"/>
        <c:auto val="1"/>
        <c:lblAlgn val="ctr"/>
        <c:lblOffset val="100"/>
        <c:noMultiLvlLbl val="0"/>
      </c:catAx>
      <c:valAx>
        <c:axId val="16907776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90762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9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Tabelle1!$B$251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Tabelle1!$A$252:$A$263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Tabelle1!$B$252:$B$263</c:f>
              <c:numCache>
                <c:formatCode>General</c:formatCode>
                <c:ptCount val="12"/>
                <c:pt idx="0">
                  <c:v>9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6</c:v>
                </c:pt>
                <c:pt idx="5">
                  <c:v>13</c:v>
                </c:pt>
                <c:pt idx="6">
                  <c:v>7</c:v>
                </c:pt>
                <c:pt idx="7">
                  <c:v>15</c:v>
                </c:pt>
                <c:pt idx="8">
                  <c:v>18</c:v>
                </c:pt>
                <c:pt idx="9">
                  <c:v>2</c:v>
                </c:pt>
                <c:pt idx="10">
                  <c:v>12</c:v>
                </c:pt>
                <c:pt idx="11">
                  <c:v>17</c:v>
                </c:pt>
              </c:numCache>
            </c:numRef>
          </c:val>
        </c:ser>
        <c:ser>
          <c:idx val="1"/>
          <c:order val="1"/>
          <c:tx>
            <c:strRef>
              <c:f>Tabelle1!$C$251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Tabelle1!$A$252:$A$263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Tabelle1!$C$252:$C$263</c:f>
              <c:numCache>
                <c:formatCode>General</c:formatCode>
                <c:ptCount val="12"/>
                <c:pt idx="0">
                  <c:v>6</c:v>
                </c:pt>
                <c:pt idx="1">
                  <c:v>13</c:v>
                </c:pt>
                <c:pt idx="2">
                  <c:v>12</c:v>
                </c:pt>
                <c:pt idx="3">
                  <c:v>6</c:v>
                </c:pt>
                <c:pt idx="4">
                  <c:v>5</c:v>
                </c:pt>
                <c:pt idx="5">
                  <c:v>10</c:v>
                </c:pt>
                <c:pt idx="6">
                  <c:v>13</c:v>
                </c:pt>
                <c:pt idx="7">
                  <c:v>10</c:v>
                </c:pt>
                <c:pt idx="8">
                  <c:v>13</c:v>
                </c:pt>
                <c:pt idx="9">
                  <c:v>8</c:v>
                </c:pt>
                <c:pt idx="10">
                  <c:v>9</c:v>
                </c:pt>
                <c:pt idx="11">
                  <c:v>28</c:v>
                </c:pt>
              </c:numCache>
            </c:numRef>
          </c:val>
        </c:ser>
        <c:ser>
          <c:idx val="2"/>
          <c:order val="2"/>
          <c:tx>
            <c:strRef>
              <c:f>Tabelle1!$D$251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Tabelle1!$A$252:$A$263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Tabelle1!$D$252:$D$263</c:f>
              <c:numCache>
                <c:formatCode>General</c:formatCode>
                <c:ptCount val="12"/>
                <c:pt idx="0">
                  <c:v>14</c:v>
                </c:pt>
                <c:pt idx="1">
                  <c:v>9</c:v>
                </c:pt>
                <c:pt idx="2">
                  <c:v>23</c:v>
                </c:pt>
                <c:pt idx="3">
                  <c:v>9</c:v>
                </c:pt>
                <c:pt idx="4">
                  <c:v>4</c:v>
                </c:pt>
                <c:pt idx="5">
                  <c:v>9</c:v>
                </c:pt>
                <c:pt idx="6">
                  <c:v>14</c:v>
                </c:pt>
                <c:pt idx="7">
                  <c:v>9</c:v>
                </c:pt>
                <c:pt idx="8">
                  <c:v>16</c:v>
                </c:pt>
                <c:pt idx="9">
                  <c:v>4</c:v>
                </c:pt>
                <c:pt idx="10">
                  <c:v>12</c:v>
                </c:pt>
                <c:pt idx="11">
                  <c:v>16</c:v>
                </c:pt>
              </c:numCache>
            </c:numRef>
          </c:val>
        </c:ser>
        <c:ser>
          <c:idx val="3"/>
          <c:order val="3"/>
          <c:tx>
            <c:strRef>
              <c:f>Tabelle1!$E$251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Tabelle1!$A$252:$A$263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Tabelle1!$E$252:$E$263</c:f>
              <c:numCache>
                <c:formatCode>General</c:formatCode>
                <c:ptCount val="12"/>
                <c:pt idx="0">
                  <c:v>17</c:v>
                </c:pt>
                <c:pt idx="1">
                  <c:v>12</c:v>
                </c:pt>
                <c:pt idx="2">
                  <c:v>35</c:v>
                </c:pt>
                <c:pt idx="3">
                  <c:v>6</c:v>
                </c:pt>
                <c:pt idx="4">
                  <c:v>9</c:v>
                </c:pt>
                <c:pt idx="5">
                  <c:v>17</c:v>
                </c:pt>
                <c:pt idx="6">
                  <c:v>12</c:v>
                </c:pt>
                <c:pt idx="7">
                  <c:v>17</c:v>
                </c:pt>
                <c:pt idx="8">
                  <c:v>18</c:v>
                </c:pt>
                <c:pt idx="9">
                  <c:v>14</c:v>
                </c:pt>
                <c:pt idx="10">
                  <c:v>21</c:v>
                </c:pt>
                <c:pt idx="11">
                  <c:v>38</c:v>
                </c:pt>
              </c:numCache>
            </c:numRef>
          </c:val>
        </c:ser>
        <c:ser>
          <c:idx val="4"/>
          <c:order val="4"/>
          <c:tx>
            <c:strRef>
              <c:f>Tabelle1!$F$251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Tabelle1!$A$252:$A$263</c:f>
              <c:strCache>
                <c:ptCount val="12"/>
                <c:pt idx="0">
                  <c:v>Australia</c:v>
                </c:pt>
                <c:pt idx="1">
                  <c:v>Canada</c:v>
                </c:pt>
                <c:pt idx="2">
                  <c:v>China</c:v>
                </c:pt>
                <c:pt idx="3">
                  <c:v>France</c:v>
                </c:pt>
                <c:pt idx="4">
                  <c:v>Germany</c:v>
                </c:pt>
                <c:pt idx="5">
                  <c:v>Israel</c:v>
                </c:pt>
                <c:pt idx="6">
                  <c:v>Japan</c:v>
                </c:pt>
                <c:pt idx="7">
                  <c:v>Korea</c:v>
                </c:pt>
                <c:pt idx="8">
                  <c:v>Singapore</c:v>
                </c:pt>
                <c:pt idx="9">
                  <c:v>Spain</c:v>
                </c:pt>
                <c:pt idx="10">
                  <c:v>Sweden</c:v>
                </c:pt>
                <c:pt idx="11">
                  <c:v>UK</c:v>
                </c:pt>
              </c:strCache>
            </c:strRef>
          </c:cat>
          <c:val>
            <c:numRef>
              <c:f>Tabelle1!$F$252:$F$263</c:f>
              <c:numCache>
                <c:formatCode>General</c:formatCode>
                <c:ptCount val="12"/>
                <c:pt idx="0">
                  <c:v>8</c:v>
                </c:pt>
                <c:pt idx="1">
                  <c:v>19</c:v>
                </c:pt>
                <c:pt idx="2">
                  <c:v>28</c:v>
                </c:pt>
                <c:pt idx="3">
                  <c:v>10</c:v>
                </c:pt>
                <c:pt idx="4">
                  <c:v>15</c:v>
                </c:pt>
                <c:pt idx="5">
                  <c:v>10</c:v>
                </c:pt>
                <c:pt idx="6">
                  <c:v>14</c:v>
                </c:pt>
                <c:pt idx="7">
                  <c:v>32</c:v>
                </c:pt>
                <c:pt idx="8">
                  <c:v>12</c:v>
                </c:pt>
                <c:pt idx="9">
                  <c:v>10</c:v>
                </c:pt>
                <c:pt idx="10">
                  <c:v>8</c:v>
                </c:pt>
                <c:pt idx="11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043840"/>
        <c:axId val="169045376"/>
      </c:barChart>
      <c:catAx>
        <c:axId val="1690438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69045376"/>
        <c:crosses val="autoZero"/>
        <c:auto val="1"/>
        <c:lblAlgn val="ctr"/>
        <c:lblOffset val="100"/>
        <c:noMultiLvlLbl val="0"/>
      </c:catAx>
      <c:valAx>
        <c:axId val="169045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69043840"/>
        <c:crosses val="autoZero"/>
        <c:crossBetween val="between"/>
        <c:majorUnit val="5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bg1"/>
      </a:solidFill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3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59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4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3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5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8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1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95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0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1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F0738-4848-4474-AE3F-29936205DA55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49C6C-5D05-433E-B110-273E32C252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899592" y="3561983"/>
            <a:ext cx="323165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900" b="1" smtClean="0">
                <a:latin typeface="Arial" pitchFamily="34" charset="0"/>
                <a:cs typeface="Arial" pitchFamily="34" charset="0"/>
              </a:rPr>
              <a:t>share in worldwide hESC studies  (%)</a:t>
            </a:r>
            <a:endParaRPr lang="en-US" sz="9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3332" y="188812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Arial" pitchFamily="34" charset="0"/>
                <a:cs typeface="Arial" pitchFamily="34" charset="0"/>
              </a:rPr>
              <a:t>Suppl. Figure 1</a:t>
            </a:r>
            <a:endParaRPr lang="en-US" sz="1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64459" y="1196752"/>
            <a:ext cx="3231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900" b="1" smtClean="0">
                <a:latin typeface="Arial" pitchFamily="34" charset="0"/>
                <a:cs typeface="Arial" pitchFamily="34" charset="0"/>
              </a:rPr>
              <a:t>number of hESC studies</a:t>
            </a:r>
            <a:endParaRPr lang="en-US" sz="900" b="1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6207804"/>
              </p:ext>
            </p:extLst>
          </p:nvPr>
        </p:nvGraphicFramePr>
        <p:xfrm>
          <a:off x="1194792" y="3437557"/>
          <a:ext cx="6545560" cy="290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92677"/>
              </p:ext>
            </p:extLst>
          </p:nvPr>
        </p:nvGraphicFramePr>
        <p:xfrm>
          <a:off x="1212801" y="764704"/>
          <a:ext cx="645554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463332" y="703729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  <a:cs typeface="Arial" pitchFamily="34" charset="0"/>
              </a:rPr>
              <a:t>a)</a:t>
            </a:r>
            <a:endParaRPr lang="de-DE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63332" y="3284984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itchFamily="34" charset="0"/>
                <a:cs typeface="Arial" pitchFamily="34" charset="0"/>
              </a:rPr>
              <a:t>b)</a:t>
            </a:r>
            <a:endParaRPr lang="de-DE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70809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Robert Koch-Institut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Löser, Peter</dc:creator>
  <cp:lastModifiedBy>Löser, Peter</cp:lastModifiedBy>
  <cp:revision>1</cp:revision>
  <dcterms:created xsi:type="dcterms:W3CDTF">2012-08-09T09:50:55Z</dcterms:created>
  <dcterms:modified xsi:type="dcterms:W3CDTF">2012-08-09T09:51:41Z</dcterms:modified>
</cp:coreProperties>
</file>