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64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E5E5-2412-4440-9648-2086A839C842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A95A-445A-4141-9545-8D8EF187DE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E5E5-2412-4440-9648-2086A839C842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A95A-445A-4141-9545-8D8EF187DE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E5E5-2412-4440-9648-2086A839C842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A95A-445A-4141-9545-8D8EF187DE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E5E5-2412-4440-9648-2086A839C842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A95A-445A-4141-9545-8D8EF187DE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E5E5-2412-4440-9648-2086A839C842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A95A-445A-4141-9545-8D8EF187DE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E5E5-2412-4440-9648-2086A839C842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A95A-445A-4141-9545-8D8EF187DE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E5E5-2412-4440-9648-2086A839C842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A95A-445A-4141-9545-8D8EF187DE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E5E5-2412-4440-9648-2086A839C842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A95A-445A-4141-9545-8D8EF187DE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E5E5-2412-4440-9648-2086A839C842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A95A-445A-4141-9545-8D8EF187DE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E5E5-2412-4440-9648-2086A839C842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A95A-445A-4141-9545-8D8EF187DE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E5E5-2412-4440-9648-2086A839C842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A95A-445A-4141-9545-8D8EF187DE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BE5E5-2412-4440-9648-2086A839C842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FA95A-445A-4141-9545-8D8EF187DEA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1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7.jpeg"/><Relationship Id="rId12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jpeg"/><Relationship Id="rId11" Type="http://schemas.openxmlformats.org/officeDocument/2006/relationships/image" Target="../media/image9.jpeg"/><Relationship Id="rId5" Type="http://schemas.openxmlformats.org/officeDocument/2006/relationships/image" Target="../media/image5.jpeg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3.bin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0"/>
            <a:ext cx="4456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cs typeface="Times New Roman" pitchFamily="18" charset="0"/>
              </a:rPr>
              <a:t>Supplementary Figure </a:t>
            </a:r>
            <a:r>
              <a:rPr lang="en-GB" dirty="0" smtClean="0">
                <a:cs typeface="Times New Roman" pitchFamily="18" charset="0"/>
              </a:rPr>
              <a:t>6, </a:t>
            </a:r>
            <a:r>
              <a:rPr lang="en-GB" dirty="0">
                <a:cs typeface="Times New Roman" pitchFamily="18" charset="0"/>
              </a:rPr>
              <a:t>McCourt et al</a:t>
            </a:r>
          </a:p>
        </p:txBody>
      </p:sp>
      <p:sp>
        <p:nvSpPr>
          <p:cNvPr id="5" name="TextBox 18"/>
          <p:cNvSpPr txBox="1">
            <a:spLocks noChangeArrowheads="1"/>
          </p:cNvSpPr>
          <p:nvPr/>
        </p:nvSpPr>
        <p:spPr bwMode="auto">
          <a:xfrm>
            <a:off x="3141663" y="571472"/>
            <a:ext cx="574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dirty="0">
                <a:cs typeface="Times New Roman" pitchFamily="18" charset="0"/>
              </a:rPr>
              <a:t>(B)</a:t>
            </a:r>
          </a:p>
        </p:txBody>
      </p:sp>
      <p:sp>
        <p:nvSpPr>
          <p:cNvPr id="6" name="TextBox 66"/>
          <p:cNvSpPr txBox="1">
            <a:spLocks noChangeArrowheads="1"/>
          </p:cNvSpPr>
          <p:nvPr/>
        </p:nvSpPr>
        <p:spPr bwMode="auto">
          <a:xfrm>
            <a:off x="335062" y="2276462"/>
            <a:ext cx="50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cs typeface="Times New Roman" pitchFamily="18" charset="0"/>
              </a:rPr>
              <a:t>(C)</a:t>
            </a:r>
          </a:p>
        </p:txBody>
      </p:sp>
      <p:sp>
        <p:nvSpPr>
          <p:cNvPr id="7" name="TextBox 68"/>
          <p:cNvSpPr txBox="1">
            <a:spLocks noChangeArrowheads="1"/>
          </p:cNvSpPr>
          <p:nvPr/>
        </p:nvSpPr>
        <p:spPr bwMode="auto">
          <a:xfrm>
            <a:off x="3141664" y="2285984"/>
            <a:ext cx="50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cs typeface="Times New Roman" pitchFamily="18" charset="0"/>
              </a:rPr>
              <a:t>(D)</a:t>
            </a:r>
          </a:p>
        </p:txBody>
      </p:sp>
      <p:graphicFrame>
        <p:nvGraphicFramePr>
          <p:cNvPr id="8" name="Object 9"/>
          <p:cNvGraphicFramePr>
            <a:graphicFrameLocks noChangeAspect="1"/>
          </p:cNvGraphicFramePr>
          <p:nvPr/>
        </p:nvGraphicFramePr>
        <p:xfrm>
          <a:off x="692150" y="2679712"/>
          <a:ext cx="2160588" cy="1528763"/>
        </p:xfrm>
        <a:graphic>
          <a:graphicData uri="http://schemas.openxmlformats.org/presentationml/2006/ole">
            <p:oleObj spid="_x0000_s1026" name="Prism Project" r:id="rId3" imgW="2935800" imgH="2079720" progId="">
              <p:embed/>
            </p:oleObj>
          </a:graphicData>
        </a:graphic>
      </p:graphicFrame>
      <p:sp>
        <p:nvSpPr>
          <p:cNvPr id="9" name="TextBox 69"/>
          <p:cNvSpPr txBox="1">
            <a:spLocks noChangeArrowheads="1"/>
          </p:cNvSpPr>
          <p:nvPr/>
        </p:nvSpPr>
        <p:spPr bwMode="auto">
          <a:xfrm>
            <a:off x="368282" y="571472"/>
            <a:ext cx="488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cs typeface="Times New Roman" pitchFamily="18" charset="0"/>
              </a:rPr>
              <a:t>(A)</a:t>
            </a:r>
          </a:p>
        </p:txBody>
      </p:sp>
      <p:graphicFrame>
        <p:nvGraphicFramePr>
          <p:cNvPr id="10" name="Object 11"/>
          <p:cNvGraphicFramePr>
            <a:graphicFrameLocks noChangeAspect="1"/>
          </p:cNvGraphicFramePr>
          <p:nvPr/>
        </p:nvGraphicFramePr>
        <p:xfrm>
          <a:off x="1157282" y="687388"/>
          <a:ext cx="1485900" cy="1628775"/>
        </p:xfrm>
        <a:graphic>
          <a:graphicData uri="http://schemas.openxmlformats.org/presentationml/2006/ole">
            <p:oleObj spid="_x0000_s1027" name="Prism Project" r:id="rId4" imgW="2351160" imgH="2576160" progId="">
              <p:embed/>
            </p:oleObj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3660775" y="1176338"/>
            <a:ext cx="2792561" cy="933451"/>
            <a:chOff x="3660775" y="1176338"/>
            <a:chExt cx="2792561" cy="933451"/>
          </a:xfrm>
        </p:grpSpPr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5" cstate="print">
              <a:lum bright="32000" contrast="62000"/>
              <a:grayscl/>
            </a:blip>
            <a:srcRect/>
            <a:stretch>
              <a:fillRect/>
            </a:stretch>
          </p:blipFill>
          <p:spPr bwMode="auto">
            <a:xfrm flipV="1">
              <a:off x="3660775" y="1752601"/>
              <a:ext cx="1368425" cy="142875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3" name="Picture 36"/>
            <p:cNvPicPr>
              <a:picLocks noChangeAspect="1" noChangeArrowheads="1"/>
            </p:cNvPicPr>
            <p:nvPr/>
          </p:nvPicPr>
          <p:blipFill>
            <a:blip r:embed="rId6" cstate="print">
              <a:lum bright="24000" contrast="54000"/>
              <a:grayscl/>
            </a:blip>
            <a:srcRect/>
            <a:stretch>
              <a:fillRect/>
            </a:stretch>
          </p:blipFill>
          <p:spPr bwMode="auto">
            <a:xfrm>
              <a:off x="3660775" y="1392238"/>
              <a:ext cx="1368425" cy="144463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4" name="Picture 38"/>
            <p:cNvPicPr>
              <a:picLocks noChangeAspect="1" noChangeArrowheads="1"/>
            </p:cNvPicPr>
            <p:nvPr/>
          </p:nvPicPr>
          <p:blipFill>
            <a:blip r:embed="rId7" cstate="print">
              <a:lum bright="14000" contrast="64000"/>
              <a:grayscl/>
            </a:blip>
            <a:srcRect/>
            <a:stretch>
              <a:fillRect/>
            </a:stretch>
          </p:blipFill>
          <p:spPr bwMode="auto">
            <a:xfrm>
              <a:off x="3660775" y="1577976"/>
              <a:ext cx="1368425" cy="142875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8" cstate="print">
              <a:lum contrast="54000"/>
              <a:grayscl/>
            </a:blip>
            <a:srcRect r="5263"/>
            <a:stretch>
              <a:fillRect/>
            </a:stretch>
          </p:blipFill>
          <p:spPr bwMode="auto">
            <a:xfrm>
              <a:off x="3660775" y="1943101"/>
              <a:ext cx="1368425" cy="144463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6" name="TextBox 18"/>
            <p:cNvSpPr txBox="1">
              <a:spLocks noChangeArrowheads="1"/>
            </p:cNvSpPr>
            <p:nvPr/>
          </p:nvSpPr>
          <p:spPr bwMode="auto">
            <a:xfrm>
              <a:off x="4956175" y="1353126"/>
              <a:ext cx="149716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800" dirty="0">
                  <a:cs typeface="Times New Roman" pitchFamily="18" charset="0"/>
                </a:rPr>
                <a:t>c-FLIP</a:t>
              </a:r>
              <a:r>
                <a:rPr lang="en-GB" sz="800" baseline="-25000" dirty="0">
                  <a:cs typeface="Times New Roman" pitchFamily="18" charset="0"/>
                </a:rPr>
                <a:t>L </a:t>
              </a:r>
              <a:r>
                <a:rPr lang="en-GB" sz="800" dirty="0">
                  <a:cs typeface="Times New Roman" pitchFamily="18" charset="0"/>
                </a:rPr>
                <a:t>    (55 </a:t>
              </a:r>
              <a:r>
                <a:rPr lang="en-GB" sz="800" dirty="0" err="1">
                  <a:cs typeface="Times New Roman" pitchFamily="18" charset="0"/>
                </a:rPr>
                <a:t>kDa</a:t>
              </a:r>
              <a:r>
                <a:rPr lang="en-GB" sz="800" dirty="0">
                  <a:cs typeface="Times New Roman" pitchFamily="18" charset="0"/>
                </a:rPr>
                <a:t>)		</a:t>
              </a:r>
            </a:p>
          </p:txBody>
        </p:sp>
        <p:sp>
          <p:nvSpPr>
            <p:cNvPr id="17" name="TextBox 19"/>
            <p:cNvSpPr txBox="1">
              <a:spLocks noChangeArrowheads="1"/>
            </p:cNvSpPr>
            <p:nvPr/>
          </p:nvSpPr>
          <p:spPr bwMode="auto">
            <a:xfrm>
              <a:off x="4956175" y="1549401"/>
              <a:ext cx="1136650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800">
                  <a:cs typeface="Times New Roman" pitchFamily="18" charset="0"/>
                </a:rPr>
                <a:t>c-FLIP</a:t>
              </a:r>
              <a:r>
                <a:rPr lang="en-GB" sz="800" baseline="-25000">
                  <a:cs typeface="Times New Roman" pitchFamily="18" charset="0"/>
                </a:rPr>
                <a:t>S </a:t>
              </a:r>
              <a:r>
                <a:rPr lang="en-GB" sz="800">
                  <a:cs typeface="Times New Roman" pitchFamily="18" charset="0"/>
                </a:rPr>
                <a:t>    (28 kDa)</a:t>
              </a:r>
            </a:p>
          </p:txBody>
        </p:sp>
        <p:sp>
          <p:nvSpPr>
            <p:cNvPr id="18" name="TextBox 21"/>
            <p:cNvSpPr txBox="1">
              <a:spLocks noChangeArrowheads="1"/>
            </p:cNvSpPr>
            <p:nvPr/>
          </p:nvSpPr>
          <p:spPr bwMode="auto">
            <a:xfrm>
              <a:off x="4956175" y="1895476"/>
              <a:ext cx="1136650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800">
                  <a:cs typeface="Times New Roman" pitchFamily="18" charset="0"/>
                </a:rPr>
                <a:t>GAPDH    (36 kDa)</a:t>
              </a:r>
            </a:p>
          </p:txBody>
        </p:sp>
        <p:sp>
          <p:nvSpPr>
            <p:cNvPr id="19" name="TextBox 19"/>
            <p:cNvSpPr txBox="1">
              <a:spLocks noChangeArrowheads="1"/>
            </p:cNvSpPr>
            <p:nvPr/>
          </p:nvSpPr>
          <p:spPr bwMode="auto">
            <a:xfrm>
              <a:off x="4956175" y="1719263"/>
              <a:ext cx="12096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800" dirty="0">
                  <a:cs typeface="Times New Roman" pitchFamily="18" charset="0"/>
                </a:rPr>
                <a:t>BCL-2      (28 </a:t>
              </a:r>
              <a:r>
                <a:rPr lang="en-GB" sz="800" dirty="0" err="1">
                  <a:cs typeface="Times New Roman" pitchFamily="18" charset="0"/>
                </a:rPr>
                <a:t>kDa</a:t>
              </a:r>
              <a:r>
                <a:rPr lang="en-GB" sz="800" dirty="0">
                  <a:cs typeface="Times New Roman" pitchFamily="18" charset="0"/>
                </a:rPr>
                <a:t>)</a:t>
              </a:r>
            </a:p>
            <a:p>
              <a:r>
                <a:rPr lang="en-GB" sz="800" dirty="0">
                  <a:cs typeface="Times New Roman" pitchFamily="18" charset="0"/>
                </a:rPr>
                <a:t>  </a:t>
              </a:r>
            </a:p>
          </p:txBody>
        </p:sp>
        <p:sp>
          <p:nvSpPr>
            <p:cNvPr id="20" name="TextBox 44"/>
            <p:cNvSpPr txBox="1">
              <a:spLocks noChangeArrowheads="1"/>
            </p:cNvSpPr>
            <p:nvPr/>
          </p:nvSpPr>
          <p:spPr bwMode="auto">
            <a:xfrm>
              <a:off x="3689350" y="1176338"/>
              <a:ext cx="547688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800">
                  <a:cs typeface="Times New Roman" pitchFamily="18" charset="0"/>
                </a:rPr>
                <a:t>22Rv1</a:t>
              </a:r>
            </a:p>
          </p:txBody>
        </p:sp>
        <p:sp>
          <p:nvSpPr>
            <p:cNvPr id="21" name="TextBox 45"/>
            <p:cNvSpPr txBox="1">
              <a:spLocks noChangeArrowheads="1"/>
            </p:cNvSpPr>
            <p:nvPr/>
          </p:nvSpPr>
          <p:spPr bwMode="auto">
            <a:xfrm>
              <a:off x="4191000" y="1176338"/>
              <a:ext cx="54927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800">
                  <a:cs typeface="Times New Roman" pitchFamily="18" charset="0"/>
                </a:rPr>
                <a:t>LNCaP</a:t>
              </a:r>
            </a:p>
          </p:txBody>
        </p:sp>
        <p:sp>
          <p:nvSpPr>
            <p:cNvPr id="22" name="TextBox 46"/>
            <p:cNvSpPr txBox="1">
              <a:spLocks noChangeArrowheads="1"/>
            </p:cNvSpPr>
            <p:nvPr/>
          </p:nvSpPr>
          <p:spPr bwMode="auto">
            <a:xfrm>
              <a:off x="4633913" y="1176338"/>
              <a:ext cx="46672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800">
                  <a:cs typeface="Times New Roman" pitchFamily="18" charset="0"/>
                </a:rPr>
                <a:t>VCaP</a:t>
              </a:r>
            </a:p>
          </p:txBody>
        </p:sp>
      </p:grpSp>
      <p:graphicFrame>
        <p:nvGraphicFramePr>
          <p:cNvPr id="23" name="Object 2"/>
          <p:cNvGraphicFramePr>
            <a:graphicFrameLocks noChangeAspect="1"/>
          </p:cNvGraphicFramePr>
          <p:nvPr/>
        </p:nvGraphicFramePr>
        <p:xfrm>
          <a:off x="582613" y="5005610"/>
          <a:ext cx="2486025" cy="1719263"/>
        </p:xfrm>
        <a:graphic>
          <a:graphicData uri="http://schemas.openxmlformats.org/presentationml/2006/ole">
            <p:oleObj spid="_x0000_s1028" name="Prism Project" r:id="rId9" imgW="2983680" imgH="2064240" progId="">
              <p:embed/>
            </p:oleObj>
          </a:graphicData>
        </a:graphic>
      </p:graphicFrame>
      <p:graphicFrame>
        <p:nvGraphicFramePr>
          <p:cNvPr id="24" name="Object 3"/>
          <p:cNvGraphicFramePr>
            <a:graphicFrameLocks noChangeAspect="1"/>
          </p:cNvGraphicFramePr>
          <p:nvPr/>
        </p:nvGraphicFramePr>
        <p:xfrm>
          <a:off x="3789363" y="4708748"/>
          <a:ext cx="2735262" cy="2095500"/>
        </p:xfrm>
        <a:graphic>
          <a:graphicData uri="http://schemas.openxmlformats.org/presentationml/2006/ole">
            <p:oleObj spid="_x0000_s1029" name="Prism Project" r:id="rId10" imgW="3627000" imgH="2779560" progId="">
              <p:embed/>
            </p:oleObj>
          </a:graphicData>
        </a:graphic>
      </p:graphicFrame>
      <p:sp>
        <p:nvSpPr>
          <p:cNvPr id="25" name="TextBox 69"/>
          <p:cNvSpPr txBox="1">
            <a:spLocks noChangeArrowheads="1"/>
          </p:cNvSpPr>
          <p:nvPr/>
        </p:nvSpPr>
        <p:spPr bwMode="auto">
          <a:xfrm>
            <a:off x="344269" y="4634716"/>
            <a:ext cx="4924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cs typeface="Times New Roman" pitchFamily="18" charset="0"/>
              </a:rPr>
              <a:t>(E)</a:t>
            </a:r>
            <a:endParaRPr lang="en-GB" dirty="0">
              <a:cs typeface="Times New Roman" pitchFamily="18" charset="0"/>
            </a:endParaRPr>
          </a:p>
        </p:txBody>
      </p:sp>
      <p:sp>
        <p:nvSpPr>
          <p:cNvPr id="26" name="TextBox 69"/>
          <p:cNvSpPr txBox="1">
            <a:spLocks noChangeArrowheads="1"/>
          </p:cNvSpPr>
          <p:nvPr/>
        </p:nvSpPr>
        <p:spPr bwMode="auto">
          <a:xfrm>
            <a:off x="3584629" y="4562708"/>
            <a:ext cx="4924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cs typeface="Times New Roman" pitchFamily="18" charset="0"/>
              </a:rPr>
              <a:t>(F)</a:t>
            </a:r>
            <a:endParaRPr lang="en-GB" dirty="0">
              <a:cs typeface="Times New Roman" pitchFamily="18" charset="0"/>
            </a:endParaRPr>
          </a:p>
        </p:txBody>
      </p:sp>
      <p:grpSp>
        <p:nvGrpSpPr>
          <p:cNvPr id="27" name="Group 4"/>
          <p:cNvGrpSpPr>
            <a:grpSpLocks/>
          </p:cNvGrpSpPr>
          <p:nvPr/>
        </p:nvGrpSpPr>
        <p:grpSpPr bwMode="auto">
          <a:xfrm>
            <a:off x="3429000" y="2941960"/>
            <a:ext cx="3376612" cy="1270000"/>
            <a:chOff x="1772816" y="1187624"/>
            <a:chExt cx="4456754" cy="2459877"/>
          </a:xfrm>
        </p:grpSpPr>
        <p:grpSp>
          <p:nvGrpSpPr>
            <p:cNvPr id="28" name="Group 1"/>
            <p:cNvGrpSpPr>
              <a:grpSpLocks/>
            </p:cNvGrpSpPr>
            <p:nvPr/>
          </p:nvGrpSpPr>
          <p:grpSpPr bwMode="auto">
            <a:xfrm>
              <a:off x="1844825" y="1527580"/>
              <a:ext cx="4195016" cy="2119921"/>
              <a:chOff x="1988841" y="1496607"/>
              <a:chExt cx="4195016" cy="2119921"/>
            </a:xfrm>
          </p:grpSpPr>
          <p:sp>
            <p:nvSpPr>
              <p:cNvPr id="40" name="TextBox 61"/>
              <p:cNvSpPr txBox="1">
                <a:spLocks noChangeArrowheads="1"/>
              </p:cNvSpPr>
              <p:nvPr/>
            </p:nvSpPr>
            <p:spPr bwMode="auto">
              <a:xfrm>
                <a:off x="5078082" y="2960579"/>
                <a:ext cx="1105775" cy="6559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800">
                    <a:cs typeface="Times New Roman" pitchFamily="18" charset="0"/>
                  </a:rPr>
                  <a:t>       </a:t>
                </a:r>
              </a:p>
              <a:p>
                <a:r>
                  <a:rPr lang="en-GB" sz="800">
                    <a:cs typeface="Times New Roman" pitchFamily="18" charset="0"/>
                  </a:rPr>
                  <a:t>     </a:t>
                </a:r>
              </a:p>
            </p:txBody>
          </p:sp>
          <p:pic>
            <p:nvPicPr>
              <p:cNvPr id="41" name="Picture 6"/>
              <p:cNvPicPr>
                <a:picLocks noChangeAspect="1" noChangeArrowheads="1"/>
              </p:cNvPicPr>
              <p:nvPr/>
            </p:nvPicPr>
            <p:blipFill>
              <a:blip r:embed="rId11" cstate="print">
                <a:lum bright="8000" contrast="50000"/>
                <a:grayscl/>
              </a:blip>
              <a:srcRect r="4651"/>
              <a:stretch>
                <a:fillRect/>
              </a:stretch>
            </p:blipFill>
            <p:spPr bwMode="auto">
              <a:xfrm>
                <a:off x="1988842" y="2595483"/>
                <a:ext cx="2779509" cy="279001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42" name="Picture 8"/>
              <p:cNvPicPr>
                <a:picLocks noChangeAspect="1" noChangeArrowheads="1"/>
              </p:cNvPicPr>
              <p:nvPr/>
            </p:nvPicPr>
            <p:blipFill>
              <a:blip r:embed="rId12" cstate="print">
                <a:lum bright="44000" contrast="8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1988841" y="1496607"/>
                <a:ext cx="2779507" cy="279000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43" name="Picture 10"/>
              <p:cNvPicPr>
                <a:picLocks noChangeAspect="1" noChangeArrowheads="1"/>
              </p:cNvPicPr>
              <p:nvPr/>
            </p:nvPicPr>
            <p:blipFill>
              <a:blip r:embed="rId13" cstate="print">
                <a:lum bright="26000" contrast="82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1988841" y="1854229"/>
                <a:ext cx="2779507" cy="279000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44" name="Picture 11"/>
              <p:cNvPicPr>
                <a:picLocks noChangeAspect="1" noChangeArrowheads="1"/>
              </p:cNvPicPr>
              <p:nvPr/>
            </p:nvPicPr>
            <p:blipFill rotWithShape="1">
              <a:blip r:embed="rId14" cstate="print">
                <a:lum bright="-2000" contrast="78000"/>
                <a:grayscl/>
              </a:blip>
              <a:srcRect t="65420"/>
              <a:stretch/>
            </p:blipFill>
            <p:spPr bwMode="auto">
              <a:xfrm>
                <a:off x="1988842" y="2219552"/>
                <a:ext cx="2779507" cy="23638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</p:pic>
        </p:grpSp>
        <p:sp>
          <p:nvSpPr>
            <p:cNvPr id="29" name="TextBox 28"/>
            <p:cNvSpPr txBox="1">
              <a:spLocks noChangeArrowheads="1"/>
            </p:cNvSpPr>
            <p:nvPr/>
          </p:nvSpPr>
          <p:spPr bwMode="auto">
            <a:xfrm>
              <a:off x="1772816" y="1187624"/>
              <a:ext cx="674197" cy="417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800">
                  <a:cs typeface="Times New Roman" pitchFamily="18" charset="0"/>
                </a:rPr>
                <a:t>CONT</a:t>
              </a:r>
            </a:p>
          </p:txBody>
        </p:sp>
        <p:sp>
          <p:nvSpPr>
            <p:cNvPr id="30" name="TextBox 29"/>
            <p:cNvSpPr txBox="1">
              <a:spLocks noChangeArrowheads="1"/>
            </p:cNvSpPr>
            <p:nvPr/>
          </p:nvSpPr>
          <p:spPr bwMode="auto">
            <a:xfrm>
              <a:off x="2348880" y="1187624"/>
              <a:ext cx="602451" cy="417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800">
                  <a:cs typeface="Times New Roman" pitchFamily="18" charset="0"/>
                </a:rPr>
                <a:t>0.1</a:t>
              </a:r>
            </a:p>
          </p:txBody>
        </p:sp>
        <p:sp>
          <p:nvSpPr>
            <p:cNvPr id="31" name="TextBox 51"/>
            <p:cNvSpPr txBox="1">
              <a:spLocks noChangeArrowheads="1"/>
            </p:cNvSpPr>
            <p:nvPr/>
          </p:nvSpPr>
          <p:spPr bwMode="auto">
            <a:xfrm>
              <a:off x="3392441" y="1187624"/>
              <a:ext cx="180575" cy="417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800">
                  <a:cs typeface="Times New Roman" pitchFamily="18" charset="0"/>
                </a:rPr>
                <a:t>1</a:t>
              </a:r>
            </a:p>
          </p:txBody>
        </p:sp>
        <p:sp>
          <p:nvSpPr>
            <p:cNvPr id="32" name="TextBox 52"/>
            <p:cNvSpPr txBox="1">
              <a:spLocks noChangeArrowheads="1"/>
            </p:cNvSpPr>
            <p:nvPr/>
          </p:nvSpPr>
          <p:spPr bwMode="auto">
            <a:xfrm>
              <a:off x="2852936" y="1187624"/>
              <a:ext cx="455341" cy="417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800">
                  <a:cs typeface="Times New Roman" pitchFamily="18" charset="0"/>
                </a:rPr>
                <a:t>0.5</a:t>
              </a:r>
            </a:p>
          </p:txBody>
        </p:sp>
        <p:sp>
          <p:nvSpPr>
            <p:cNvPr id="33" name="TextBox 53"/>
            <p:cNvSpPr txBox="1">
              <a:spLocks noChangeArrowheads="1"/>
            </p:cNvSpPr>
            <p:nvPr/>
          </p:nvSpPr>
          <p:spPr bwMode="auto">
            <a:xfrm>
              <a:off x="3859941" y="1187624"/>
              <a:ext cx="361147" cy="417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800">
                  <a:cs typeface="Times New Roman" pitchFamily="18" charset="0"/>
                </a:rPr>
                <a:t>2</a:t>
              </a:r>
            </a:p>
          </p:txBody>
        </p:sp>
        <p:sp>
          <p:nvSpPr>
            <p:cNvPr id="34" name="TextBox 54"/>
            <p:cNvSpPr txBox="1">
              <a:spLocks noChangeArrowheads="1"/>
            </p:cNvSpPr>
            <p:nvPr/>
          </p:nvSpPr>
          <p:spPr bwMode="auto">
            <a:xfrm>
              <a:off x="4223656" y="1187624"/>
              <a:ext cx="429480" cy="417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800">
                  <a:cs typeface="Times New Roman" pitchFamily="18" charset="0"/>
                </a:rPr>
                <a:t>10</a:t>
              </a:r>
            </a:p>
          </p:txBody>
        </p:sp>
        <p:sp>
          <p:nvSpPr>
            <p:cNvPr id="35" name="TextBox 55"/>
            <p:cNvSpPr txBox="1">
              <a:spLocks noChangeArrowheads="1"/>
            </p:cNvSpPr>
            <p:nvPr/>
          </p:nvSpPr>
          <p:spPr bwMode="auto">
            <a:xfrm>
              <a:off x="4529282" y="1187624"/>
              <a:ext cx="1549498" cy="417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800">
                  <a:cs typeface="Times New Roman" pitchFamily="18" charset="0"/>
                </a:rPr>
                <a:t>µM SAHA</a:t>
              </a:r>
            </a:p>
          </p:txBody>
        </p:sp>
        <p:sp>
          <p:nvSpPr>
            <p:cNvPr id="36" name="TextBox 18"/>
            <p:cNvSpPr txBox="1">
              <a:spLocks noChangeArrowheads="1"/>
            </p:cNvSpPr>
            <p:nvPr/>
          </p:nvSpPr>
          <p:spPr bwMode="auto">
            <a:xfrm>
              <a:off x="4529282" y="1466655"/>
              <a:ext cx="1700288" cy="655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800">
                  <a:cs typeface="Times New Roman" pitchFamily="18" charset="0"/>
                </a:rPr>
                <a:t>c-FLIP</a:t>
              </a:r>
              <a:r>
                <a:rPr lang="en-GB" sz="800" baseline="-25000">
                  <a:cs typeface="Times New Roman" pitchFamily="18" charset="0"/>
                </a:rPr>
                <a:t>L </a:t>
              </a:r>
              <a:r>
                <a:rPr lang="en-GB" sz="800">
                  <a:cs typeface="Times New Roman" pitchFamily="18" charset="0"/>
                </a:rPr>
                <a:t>   (55 kDa)		</a:t>
              </a:r>
            </a:p>
          </p:txBody>
        </p:sp>
        <p:sp>
          <p:nvSpPr>
            <p:cNvPr id="37" name="TextBox 19"/>
            <p:cNvSpPr txBox="1">
              <a:spLocks noChangeArrowheads="1"/>
            </p:cNvSpPr>
            <p:nvPr/>
          </p:nvSpPr>
          <p:spPr bwMode="auto">
            <a:xfrm>
              <a:off x="4529282" y="1745686"/>
              <a:ext cx="1634893" cy="417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800">
                  <a:cs typeface="Times New Roman" pitchFamily="18" charset="0"/>
                </a:rPr>
                <a:t>c-FLIP</a:t>
              </a:r>
              <a:r>
                <a:rPr lang="en-GB" sz="800" baseline="-25000">
                  <a:cs typeface="Times New Roman" pitchFamily="18" charset="0"/>
                </a:rPr>
                <a:t>S </a:t>
              </a:r>
              <a:r>
                <a:rPr lang="en-GB" sz="800">
                  <a:cs typeface="Times New Roman" pitchFamily="18" charset="0"/>
                </a:rPr>
                <a:t>   (28 kDa)</a:t>
              </a:r>
            </a:p>
          </p:txBody>
        </p:sp>
        <p:sp>
          <p:nvSpPr>
            <p:cNvPr id="38" name="TextBox 20"/>
            <p:cNvSpPr txBox="1">
              <a:spLocks noChangeArrowheads="1"/>
            </p:cNvSpPr>
            <p:nvPr/>
          </p:nvSpPr>
          <p:spPr bwMode="auto">
            <a:xfrm>
              <a:off x="4529282" y="2109991"/>
              <a:ext cx="1700288" cy="655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800" dirty="0">
                  <a:cs typeface="Times New Roman" pitchFamily="18" charset="0"/>
                </a:rPr>
                <a:t>Cleaved </a:t>
              </a:r>
            </a:p>
            <a:p>
              <a:r>
                <a:rPr lang="en-GB" sz="800" dirty="0">
                  <a:cs typeface="Times New Roman" pitchFamily="18" charset="0"/>
                </a:rPr>
                <a:t>PARP      (85 </a:t>
              </a:r>
              <a:r>
                <a:rPr lang="en-GB" sz="800" dirty="0" err="1">
                  <a:cs typeface="Times New Roman" pitchFamily="18" charset="0"/>
                </a:rPr>
                <a:t>kDa</a:t>
              </a:r>
              <a:r>
                <a:rPr lang="en-GB" sz="800" dirty="0">
                  <a:cs typeface="Times New Roman" pitchFamily="18" charset="0"/>
                </a:rPr>
                <a:t>) 	</a:t>
              </a:r>
            </a:p>
          </p:txBody>
        </p:sp>
        <p:sp>
          <p:nvSpPr>
            <p:cNvPr id="39" name="TextBox 21"/>
            <p:cNvSpPr txBox="1">
              <a:spLocks noChangeArrowheads="1"/>
            </p:cNvSpPr>
            <p:nvPr/>
          </p:nvSpPr>
          <p:spPr bwMode="auto">
            <a:xfrm>
              <a:off x="4529283" y="2626423"/>
              <a:ext cx="1542896" cy="417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800">
                  <a:cs typeface="Times New Roman" pitchFamily="18" charset="0"/>
                </a:rPr>
                <a:t>GAPDH  (36 kDa)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</Words>
  <Application>Microsoft Office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Project</vt:lpstr>
      <vt:lpstr>Slide 1</vt:lpstr>
    </vt:vector>
  </TitlesOfParts>
  <Company>School of Medicine, Dentistry &amp; Biomedical Science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School of Medicine, Dentistry and Biomedical Science</dc:creator>
  <cp:lastModifiedBy>School of Medicine, Dentistry and Biomedical Science</cp:lastModifiedBy>
  <cp:revision>1</cp:revision>
  <dcterms:created xsi:type="dcterms:W3CDTF">2012-05-08T13:26:40Z</dcterms:created>
  <dcterms:modified xsi:type="dcterms:W3CDTF">2012-05-08T13:27:08Z</dcterms:modified>
</cp:coreProperties>
</file>