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theme/themeOverride12.xml" ContentType="application/vnd.openxmlformats-officedocument.themeOverr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10.xml" ContentType="application/vnd.openxmlformats-officedocument.themeOverrid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15.xml" ContentType="application/vnd.openxmlformats-officedocument.themeOverr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9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ppt/slideLayouts/slideLayout7.xml" ContentType="application/vnd.openxmlformats-officedocument.presentationml.slideLayout+xml"/>
  <Override PartName="/ppt/theme/themeOverride8.xml" ContentType="application/vnd.openxmlformats-officedocument.themeOverride+xml"/>
  <Override PartName="/ppt/theme/themeOverride11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858000" cy="9144000" type="screen4x3"/>
  <p:notesSz cx="6669088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260" y="22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annick%2014%20avril\Annick\DATA%20ADU\Rose%20projects\Sequen&#231;age%20massif\papier\V9\donn&#233;es%20pour%20figure%20QPCR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D:\annick%2014%20avril\Annick\DATA%20ADU\Rose%20projects\Sequen&#231;age%20massif\papier\V9\donn&#233;es%20pour%20figure%20QPCR.xlsx" TargetMode="External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annick%2014%20avril\Annick\DATA%20ADU\Rose%20projects\Sequen&#231;age%20massif\papier\V9\donn&#233;es%20pour%20figure%20QPCR.xlsx" TargetMode="External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D:\annick%2014%20avril\Annick\DATA%20ADU\Rose%20projects\Sequen&#231;age%20massif\papier\V9\donn&#233;es%20pour%20figure%20QPCR.xlsx" TargetMode="External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file:///D:\annick%2014%20avril\Annick\DATA%20ADU\Rose%20projects\Sequen&#231;age%20massif\papier\V9\donn&#233;es%20pour%20figure%20QPCR.xlsx" TargetMode="External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file:///D:\annick%2014%20avril\Annick\DATA%20ADU\Rose%20projects\Sequen&#231;age%20massif\papier\V9\donn&#233;es%20pour%20figure%20QPCR.xlsx" TargetMode="External"/><Relationship Id="rId1" Type="http://schemas.openxmlformats.org/officeDocument/2006/relationships/themeOverride" Target="../theme/themeOverride14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file:///D:\annick%2014%20avril\Annick\DATA%20ADU\Rose%20projects\Sequen&#231;age%20massif\papier\V9\donn&#233;es%20pour%20figure%20QPCR.xlsx" TargetMode="External"/><Relationship Id="rId1" Type="http://schemas.openxmlformats.org/officeDocument/2006/relationships/themeOverride" Target="../theme/themeOverride15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D:\annick%2014%20avril\Annick\DATA%20ADU\Rose%20projects\Sequen&#231;age%20massif\papier\V9\donn&#233;es%20pour%20figure%20QPCR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D:\annick%2014%20avril\Annick\DATA%20ADU\Rose%20projects\Sequen&#231;age%20massif\papier\V9\donn&#233;es%20pour%20figure%20QPCR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D:\annick%2014%20avril\Annick\DATA%20ADU\Rose%20projects\Sequen&#231;age%20massif\papier\V9\donn&#233;es%20pour%20figure%20QPCR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D:\annick%2014%20avril\Annick\DATA%20ADU\Rose%20projects\Sequen&#231;age%20massif\papier\V9\donn&#233;es%20pour%20figure%20QPCR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D:\annick%2014%20avril\Annick\DATA%20ADU\Rose%20projects\Sequen&#231;age%20massif\papier\V9\donn&#233;es%20pour%20figure%20QPCR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D:\annick%2014%20avril\Annick\DATA%20ADU\Rose%20projects\Sequen&#231;age%20massif\papier\V9\donn&#233;es%20pour%20figure%20QPCR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D:\annick%2014%20avril\Annick\DATA%20ADU\Rose%20projects\Sequen&#231;age%20massif\papier\V9\donn&#233;es%20pour%20figure%20QPCR.xlsx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D:\annick%2014%20avril\Annick\DATA%20ADU\Rose%20projects\Sequen&#231;age%20massif\papier\V9\donn&#233;es%20pour%20figure%20QPCR.xlsx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FR" i="1" dirty="0" err="1"/>
              <a:t>RcPAAS</a:t>
            </a:r>
            <a:r>
              <a:rPr lang="fr-FR" dirty="0"/>
              <a:t> (RC001532) 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6804752522153002"/>
          <c:y val="0.30863279599607407"/>
          <c:w val="0.80753461951982608"/>
          <c:h val="0.40722029125730308"/>
        </c:manualLayout>
      </c:layout>
      <c:barChart>
        <c:barDir val="col"/>
        <c:grouping val="clustered"/>
        <c:ser>
          <c:idx val="2"/>
          <c:order val="0"/>
          <c:tx>
            <c:strRef>
              <c:f>Feuil1!$C$89</c:f>
              <c:strCache>
                <c:ptCount val="1"/>
                <c:pt idx="0">
                  <c:v>relative RPKM counts</c:v>
                </c:pt>
              </c:strCache>
            </c:strRef>
          </c:tx>
          <c:spPr>
            <a:solidFill>
              <a:sysClr val="window" lastClr="FFFFFF"/>
            </a:solidFill>
            <a:ln w="6350">
              <a:solidFill>
                <a:sysClr val="windowText" lastClr="000000"/>
              </a:solidFill>
            </a:ln>
          </c:spPr>
          <c:cat>
            <c:strRef>
              <c:f>Feuil1!$A$90:$A$102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Feuil1!$C$90:$C$103</c:f>
              <c:numCache>
                <c:formatCode>General</c:formatCode>
                <c:ptCount val="14"/>
                <c:pt idx="0">
                  <c:v>2.9057289087006805E-2</c:v>
                </c:pt>
                <c:pt idx="1">
                  <c:v>5.0602608552088514E-2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0.34200099058940114</c:v>
                </c:pt>
                <c:pt idx="9">
                  <c:v>0</c:v>
                </c:pt>
                <c:pt idx="10">
                  <c:v>1</c:v>
                </c:pt>
                <c:pt idx="11">
                  <c:v>0.464421330691762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ser>
          <c:idx val="3"/>
          <c:order val="1"/>
          <c:tx>
            <c:strRef>
              <c:f>Feuil1!$D$89</c:f>
              <c:strCache>
                <c:ptCount val="1"/>
                <c:pt idx="0">
                  <c:v>relative QPCR measure</c:v>
                </c:pt>
              </c:strCache>
            </c:strRef>
          </c:tx>
          <c:spPr>
            <a:solidFill>
              <a:sysClr val="windowText" lastClr="000000"/>
            </a:solidFill>
          </c:spPr>
          <c:cat>
            <c:strRef>
              <c:f>Feuil1!$A$90:$A$102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Feuil1!$D$90:$D$103</c:f>
              <c:numCache>
                <c:formatCode>General</c:formatCode>
                <c:ptCount val="14"/>
                <c:pt idx="0">
                  <c:v>1.9975794274803508E-3</c:v>
                </c:pt>
                <c:pt idx="1">
                  <c:v>3.7942246272980817E-3</c:v>
                </c:pt>
                <c:pt idx="2">
                  <c:v>1.3201603024369103E-4</c:v>
                </c:pt>
                <c:pt idx="3">
                  <c:v>1.5771641611818504E-4</c:v>
                </c:pt>
                <c:pt idx="4">
                  <c:v>5.0688181480982404E-3</c:v>
                </c:pt>
                <c:pt idx="5">
                  <c:v>2.4652932270894908E-3</c:v>
                </c:pt>
                <c:pt idx="6">
                  <c:v>3.5565435516637018E-3</c:v>
                </c:pt>
                <c:pt idx="7">
                  <c:v>2.7710054915213307E-4</c:v>
                </c:pt>
                <c:pt idx="8">
                  <c:v>0.11128588865035401</c:v>
                </c:pt>
                <c:pt idx="9">
                  <c:v>1.0281143817883302E-3</c:v>
                </c:pt>
                <c:pt idx="10">
                  <c:v>1</c:v>
                </c:pt>
                <c:pt idx="11">
                  <c:v>0.29983635626848404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dLbls/>
        <c:axId val="65701760"/>
        <c:axId val="65703296"/>
      </c:barChart>
      <c:catAx>
        <c:axId val="65701760"/>
        <c:scaling>
          <c:orientation val="minMax"/>
        </c:scaling>
        <c:axPos val="b"/>
        <c:majorTickMark val="none"/>
        <c:tickLblPos val="nextTo"/>
        <c:crossAx val="65703296"/>
        <c:crosses val="autoZero"/>
        <c:auto val="1"/>
        <c:lblAlgn val="ctr"/>
        <c:lblOffset val="100"/>
      </c:catAx>
      <c:valAx>
        <c:axId val="65703296"/>
        <c:scaling>
          <c:orientation val="minMax"/>
        </c:scaling>
        <c:axPos val="l"/>
        <c:numFmt formatCode="General" sourceLinked="1"/>
        <c:majorTickMark val="none"/>
        <c:tickLblPos val="nextTo"/>
        <c:crossAx val="6570176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800">
          <a:latin typeface="+mn-lt"/>
          <a:cs typeface="Arial" pitchFamily="34" charset="0"/>
        </a:defRPr>
      </a:pPr>
      <a:endParaRPr lang="fr-FR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FR" i="1" dirty="0"/>
              <a:t>RcPIP2</a:t>
            </a:r>
            <a:r>
              <a:rPr lang="fr-FR" dirty="0"/>
              <a:t> (RC003733) </a:t>
            </a:r>
          </a:p>
        </c:rich>
      </c:tx>
      <c:layout/>
    </c:title>
    <c:plotArea>
      <c:layout/>
      <c:barChart>
        <c:barDir val="col"/>
        <c:grouping val="clustered"/>
        <c:ser>
          <c:idx val="1"/>
          <c:order val="0"/>
          <c:tx>
            <c:strRef>
              <c:f>Feuil1!$AQ$89</c:f>
              <c:strCache>
                <c:ptCount val="1"/>
                <c:pt idx="0">
                  <c:v>relative RPKM counts</c:v>
                </c:pt>
              </c:strCache>
            </c:strRef>
          </c:tx>
          <c:spPr>
            <a:solidFill>
              <a:sysClr val="window" lastClr="FFFFFF"/>
            </a:solidFill>
            <a:ln w="6350">
              <a:solidFill>
                <a:sysClr val="windowText" lastClr="000000"/>
              </a:solidFill>
            </a:ln>
          </c:spPr>
          <c:cat>
            <c:strRef>
              <c:f>Feuil1!$AO$90:$AO$102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Feuil1!$AQ$90:$AQ$102</c:f>
              <c:numCache>
                <c:formatCode>General</c:formatCode>
                <c:ptCount val="13"/>
                <c:pt idx="0">
                  <c:v>7.6653726311488021E-2</c:v>
                </c:pt>
                <c:pt idx="1">
                  <c:v>0.18724779077488904</c:v>
                </c:pt>
                <c:pt idx="2">
                  <c:v>8.1659600551667919E-2</c:v>
                </c:pt>
                <c:pt idx="3">
                  <c:v>5.0730448996271098E-2</c:v>
                </c:pt>
                <c:pt idx="4">
                  <c:v>0.29299943811615697</c:v>
                </c:pt>
                <c:pt idx="5">
                  <c:v>0.18402206671093602</c:v>
                </c:pt>
                <c:pt idx="6">
                  <c:v>0.33021402666394206</c:v>
                </c:pt>
                <c:pt idx="7">
                  <c:v>0.4347065433927581</c:v>
                </c:pt>
                <c:pt idx="8">
                  <c:v>0.34460846912192905</c:v>
                </c:pt>
                <c:pt idx="9">
                  <c:v>0.16173826428972801</c:v>
                </c:pt>
                <c:pt idx="10">
                  <c:v>1</c:v>
                </c:pt>
                <c:pt idx="11">
                  <c:v>0.141081370996578</c:v>
                </c:pt>
                <c:pt idx="12">
                  <c:v>0.79499923379475912</c:v>
                </c:pt>
              </c:numCache>
            </c:numRef>
          </c:val>
        </c:ser>
        <c:ser>
          <c:idx val="2"/>
          <c:order val="1"/>
          <c:tx>
            <c:strRef>
              <c:f>Feuil1!$AR$89</c:f>
              <c:strCache>
                <c:ptCount val="1"/>
                <c:pt idx="0">
                  <c:v>relative QPCR measure</c:v>
                </c:pt>
              </c:strCache>
            </c:strRef>
          </c:tx>
          <c:spPr>
            <a:solidFill>
              <a:sysClr val="windowText" lastClr="000000"/>
            </a:solidFill>
          </c:spPr>
          <c:cat>
            <c:strRef>
              <c:f>Feuil1!$AO$90:$AO$102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Feuil1!$AR$90:$AR$102</c:f>
              <c:numCache>
                <c:formatCode>General</c:formatCode>
                <c:ptCount val="13"/>
                <c:pt idx="0">
                  <c:v>3.3623088421431302E-2</c:v>
                </c:pt>
                <c:pt idx="1">
                  <c:v>8.9361871630876208E-2</c:v>
                </c:pt>
                <c:pt idx="2">
                  <c:v>0.10836737885120501</c:v>
                </c:pt>
                <c:pt idx="3">
                  <c:v>5.1752056929953306E-2</c:v>
                </c:pt>
                <c:pt idx="4">
                  <c:v>0.16240888429699205</c:v>
                </c:pt>
                <c:pt idx="5">
                  <c:v>0.10166803189894699</c:v>
                </c:pt>
                <c:pt idx="6">
                  <c:v>0.13210598721884298</c:v>
                </c:pt>
                <c:pt idx="7">
                  <c:v>0.19646893501618903</c:v>
                </c:pt>
                <c:pt idx="8">
                  <c:v>0.14229475458709007</c:v>
                </c:pt>
                <c:pt idx="9">
                  <c:v>0.11180630147693602</c:v>
                </c:pt>
                <c:pt idx="10">
                  <c:v>1</c:v>
                </c:pt>
                <c:pt idx="11">
                  <c:v>0.12134990395152001</c:v>
                </c:pt>
                <c:pt idx="12">
                  <c:v>0.51183455707277004</c:v>
                </c:pt>
              </c:numCache>
            </c:numRef>
          </c:val>
        </c:ser>
        <c:dLbls/>
        <c:axId val="67542400"/>
        <c:axId val="67703936"/>
      </c:barChart>
      <c:catAx>
        <c:axId val="67542400"/>
        <c:scaling>
          <c:orientation val="minMax"/>
        </c:scaling>
        <c:axPos val="b"/>
        <c:majorTickMark val="none"/>
        <c:tickLblPos val="nextTo"/>
        <c:crossAx val="67703936"/>
        <c:crosses val="autoZero"/>
        <c:auto val="1"/>
        <c:lblAlgn val="ctr"/>
        <c:lblOffset val="100"/>
      </c:catAx>
      <c:valAx>
        <c:axId val="67703936"/>
        <c:scaling>
          <c:orientation val="minMax"/>
        </c:scaling>
        <c:axPos val="l"/>
        <c:numFmt formatCode="General" sourceLinked="1"/>
        <c:majorTickMark val="none"/>
        <c:tickLblPos val="nextTo"/>
        <c:crossAx val="6754240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800"/>
      </a:pPr>
      <a:endParaRPr lang="fr-FR"/>
    </a:p>
  </c:txPr>
  <c:externalData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FR" i="1" dirty="0"/>
              <a:t>RcCYC2 </a:t>
            </a:r>
            <a:r>
              <a:rPr lang="fr-FR" dirty="0"/>
              <a:t>(RC015367) </a:t>
            </a:r>
          </a:p>
        </c:rich>
      </c:tx>
      <c:layout/>
    </c:title>
    <c:plotArea>
      <c:layout/>
      <c:barChart>
        <c:barDir val="col"/>
        <c:grouping val="clustered"/>
        <c:ser>
          <c:idx val="1"/>
          <c:order val="0"/>
          <c:tx>
            <c:strRef>
              <c:f>Feuil1!$AU$89</c:f>
              <c:strCache>
                <c:ptCount val="1"/>
                <c:pt idx="0">
                  <c:v>relative RPKM counts</c:v>
                </c:pt>
              </c:strCache>
            </c:strRef>
          </c:tx>
          <c:spPr>
            <a:solidFill>
              <a:sysClr val="window" lastClr="FFFFFF"/>
            </a:solidFill>
            <a:ln w="6350">
              <a:solidFill>
                <a:sysClr val="windowText" lastClr="000000"/>
              </a:solidFill>
            </a:ln>
          </c:spPr>
          <c:cat>
            <c:strRef>
              <c:f>Feuil1!$AS$90:$AS$102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Feuil1!$AU$90:$AU$102</c:f>
              <c:numCache>
                <c:formatCode>General</c:formatCode>
                <c:ptCount val="13"/>
                <c:pt idx="0">
                  <c:v>0.21163743304274804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0.30217414137170506</c:v>
                </c:pt>
                <c:pt idx="5">
                  <c:v>0.31299233273815802</c:v>
                </c:pt>
                <c:pt idx="6">
                  <c:v>0.42548051675244314</c:v>
                </c:pt>
                <c:pt idx="7">
                  <c:v>1</c:v>
                </c:pt>
                <c:pt idx="8">
                  <c:v>0.12792773868291102</c:v>
                </c:pt>
                <c:pt idx="9">
                  <c:v>0.27990757273395706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ser>
          <c:idx val="2"/>
          <c:order val="1"/>
          <c:tx>
            <c:strRef>
              <c:f>Feuil1!$AV$89</c:f>
              <c:strCache>
                <c:ptCount val="1"/>
                <c:pt idx="0">
                  <c:v>relative QPCR measure</c:v>
                </c:pt>
              </c:strCache>
            </c:strRef>
          </c:tx>
          <c:spPr>
            <a:solidFill>
              <a:sysClr val="windowText" lastClr="000000"/>
            </a:solidFill>
          </c:spPr>
          <c:cat>
            <c:strRef>
              <c:f>Feuil1!$AS$90:$AS$102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Feuil1!$AV$90:$AV$102</c:f>
              <c:numCache>
                <c:formatCode>General</c:formatCode>
                <c:ptCount val="13"/>
                <c:pt idx="0">
                  <c:v>2.3804255459326802E-2</c:v>
                </c:pt>
                <c:pt idx="1">
                  <c:v>0</c:v>
                </c:pt>
                <c:pt idx="2">
                  <c:v>0</c:v>
                </c:pt>
                <c:pt idx="3">
                  <c:v>5.6078855379841704E-2</c:v>
                </c:pt>
                <c:pt idx="4">
                  <c:v>0.36992992079057507</c:v>
                </c:pt>
                <c:pt idx="5">
                  <c:v>0.29451071060155304</c:v>
                </c:pt>
                <c:pt idx="6">
                  <c:v>1</c:v>
                </c:pt>
                <c:pt idx="7">
                  <c:v>0.37668957763600308</c:v>
                </c:pt>
                <c:pt idx="8">
                  <c:v>0.44487426310360112</c:v>
                </c:pt>
                <c:pt idx="9">
                  <c:v>0.27328396194358007</c:v>
                </c:pt>
                <c:pt idx="10">
                  <c:v>4.3383585410290701E-3</c:v>
                </c:pt>
                <c:pt idx="11">
                  <c:v>8.4378837080026324E-3</c:v>
                </c:pt>
                <c:pt idx="12">
                  <c:v>0</c:v>
                </c:pt>
              </c:numCache>
            </c:numRef>
          </c:val>
        </c:ser>
        <c:dLbls/>
        <c:axId val="67745664"/>
        <c:axId val="67747200"/>
      </c:barChart>
      <c:catAx>
        <c:axId val="67745664"/>
        <c:scaling>
          <c:orientation val="minMax"/>
        </c:scaling>
        <c:axPos val="b"/>
        <c:majorTickMark val="none"/>
        <c:tickLblPos val="nextTo"/>
        <c:crossAx val="67747200"/>
        <c:crosses val="autoZero"/>
        <c:auto val="1"/>
        <c:lblAlgn val="ctr"/>
        <c:lblOffset val="100"/>
      </c:catAx>
      <c:valAx>
        <c:axId val="67747200"/>
        <c:scaling>
          <c:orientation val="minMax"/>
        </c:scaling>
        <c:axPos val="l"/>
        <c:numFmt formatCode="General" sourceLinked="1"/>
        <c:majorTickMark val="none"/>
        <c:tickLblPos val="nextTo"/>
        <c:crossAx val="6774566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800"/>
      </a:pPr>
      <a:endParaRPr lang="fr-FR"/>
    </a:p>
  </c:txPr>
  <c:externalData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FR" i="1" dirty="0"/>
              <a:t>RcCYC7</a:t>
            </a:r>
            <a:r>
              <a:rPr lang="fr-FR" dirty="0"/>
              <a:t> (RC024631) </a:t>
            </a:r>
          </a:p>
        </c:rich>
      </c:tx>
      <c:layout/>
    </c:title>
    <c:plotArea>
      <c:layout/>
      <c:barChart>
        <c:barDir val="col"/>
        <c:grouping val="clustered"/>
        <c:ser>
          <c:idx val="1"/>
          <c:order val="0"/>
          <c:tx>
            <c:strRef>
              <c:f>Feuil1!$AY$89</c:f>
              <c:strCache>
                <c:ptCount val="1"/>
                <c:pt idx="0">
                  <c:v>relative RPKM counts</c:v>
                </c:pt>
              </c:strCache>
            </c:strRef>
          </c:tx>
          <c:spPr>
            <a:solidFill>
              <a:sysClr val="window" lastClr="FFFFFF"/>
            </a:solidFill>
            <a:ln w="6350">
              <a:solidFill>
                <a:sysClr val="windowText" lastClr="000000"/>
              </a:solidFill>
            </a:ln>
          </c:spPr>
          <c:cat>
            <c:strRef>
              <c:f>Feuil1!$AW$90:$AW$102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Feuil1!$AY$90:$AY$102</c:f>
              <c:numCache>
                <c:formatCode>General</c:formatCode>
                <c:ptCount val="13"/>
                <c:pt idx="0">
                  <c:v>0.13868803902779003</c:v>
                </c:pt>
                <c:pt idx="1">
                  <c:v>6.0501785869849299E-2</c:v>
                </c:pt>
                <c:pt idx="2">
                  <c:v>0</c:v>
                </c:pt>
                <c:pt idx="3">
                  <c:v>0</c:v>
                </c:pt>
                <c:pt idx="4">
                  <c:v>0.56930046171269189</c:v>
                </c:pt>
                <c:pt idx="5">
                  <c:v>0.38457182681418206</c:v>
                </c:pt>
                <c:pt idx="6">
                  <c:v>0.76038853558672304</c:v>
                </c:pt>
                <c:pt idx="7">
                  <c:v>1</c:v>
                </c:pt>
                <c:pt idx="8">
                  <c:v>0.15715654673752102</c:v>
                </c:pt>
                <c:pt idx="9">
                  <c:v>0.38988587856085116</c:v>
                </c:pt>
                <c:pt idx="10">
                  <c:v>0.54094433313006507</c:v>
                </c:pt>
                <c:pt idx="11">
                  <c:v>5.9456398640996715E-2</c:v>
                </c:pt>
                <c:pt idx="12">
                  <c:v>0</c:v>
                </c:pt>
              </c:numCache>
            </c:numRef>
          </c:val>
        </c:ser>
        <c:ser>
          <c:idx val="2"/>
          <c:order val="1"/>
          <c:tx>
            <c:strRef>
              <c:f>Feuil1!$AZ$89</c:f>
              <c:strCache>
                <c:ptCount val="1"/>
                <c:pt idx="0">
                  <c:v>relative QPCR measure</c:v>
                </c:pt>
              </c:strCache>
            </c:strRef>
          </c:tx>
          <c:spPr>
            <a:solidFill>
              <a:sysClr val="windowText" lastClr="000000"/>
            </a:solidFill>
          </c:spPr>
          <c:cat>
            <c:strRef>
              <c:f>Feuil1!$AW$90:$AW$102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Feuil1!$AZ$90:$AZ$102</c:f>
              <c:numCache>
                <c:formatCode>General</c:formatCode>
                <c:ptCount val="13"/>
                <c:pt idx="0">
                  <c:v>0.11462897923114002</c:v>
                </c:pt>
                <c:pt idx="1">
                  <c:v>1.2171032495690904E-3</c:v>
                </c:pt>
                <c:pt idx="2">
                  <c:v>0</c:v>
                </c:pt>
                <c:pt idx="3">
                  <c:v>2.7309990049624706E-3</c:v>
                </c:pt>
                <c:pt idx="4">
                  <c:v>0.225735856670672</c:v>
                </c:pt>
                <c:pt idx="5">
                  <c:v>0.12677457110175697</c:v>
                </c:pt>
                <c:pt idx="6">
                  <c:v>0.54991615610996492</c:v>
                </c:pt>
                <c:pt idx="7">
                  <c:v>0.28782841133144915</c:v>
                </c:pt>
                <c:pt idx="8">
                  <c:v>0.22286161877507499</c:v>
                </c:pt>
                <c:pt idx="9">
                  <c:v>0.24147966040076502</c:v>
                </c:pt>
                <c:pt idx="10">
                  <c:v>1</c:v>
                </c:pt>
                <c:pt idx="11">
                  <c:v>0.39078145997023406</c:v>
                </c:pt>
                <c:pt idx="12">
                  <c:v>1.4389258419702307E-4</c:v>
                </c:pt>
              </c:numCache>
            </c:numRef>
          </c:val>
        </c:ser>
        <c:dLbls/>
        <c:axId val="67793280"/>
        <c:axId val="67794816"/>
      </c:barChart>
      <c:catAx>
        <c:axId val="67793280"/>
        <c:scaling>
          <c:orientation val="minMax"/>
        </c:scaling>
        <c:axPos val="b"/>
        <c:majorTickMark val="none"/>
        <c:tickLblPos val="nextTo"/>
        <c:crossAx val="67794816"/>
        <c:crosses val="autoZero"/>
        <c:auto val="1"/>
        <c:lblAlgn val="ctr"/>
        <c:lblOffset val="100"/>
      </c:catAx>
      <c:valAx>
        <c:axId val="67794816"/>
        <c:scaling>
          <c:orientation val="minMax"/>
        </c:scaling>
        <c:axPos val="l"/>
        <c:numFmt formatCode="General" sourceLinked="1"/>
        <c:majorTickMark val="none"/>
        <c:tickLblPos val="nextTo"/>
        <c:crossAx val="6779328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800"/>
      </a:pPr>
      <a:endParaRPr lang="fr-FR"/>
    </a:p>
  </c:txPr>
  <c:externalData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FR" i="1" dirty="0"/>
              <a:t>RcSAG12</a:t>
            </a:r>
            <a:r>
              <a:rPr lang="fr-FR" dirty="0"/>
              <a:t> (RC000046) </a:t>
            </a:r>
          </a:p>
        </c:rich>
      </c:tx>
      <c:layout/>
    </c:title>
    <c:plotArea>
      <c:layout/>
      <c:barChart>
        <c:barDir val="col"/>
        <c:grouping val="clustered"/>
        <c:ser>
          <c:idx val="1"/>
          <c:order val="0"/>
          <c:tx>
            <c:strRef>
              <c:f>Feuil1!$BC$89</c:f>
              <c:strCache>
                <c:ptCount val="1"/>
                <c:pt idx="0">
                  <c:v>relative RPKM counts</c:v>
                </c:pt>
              </c:strCache>
            </c:strRef>
          </c:tx>
          <c:spPr>
            <a:solidFill>
              <a:sysClr val="window" lastClr="FFFFFF"/>
            </a:solidFill>
            <a:ln w="6350">
              <a:solidFill>
                <a:sysClr val="windowText" lastClr="000000"/>
              </a:solidFill>
            </a:ln>
          </c:spPr>
          <c:cat>
            <c:strRef>
              <c:f>Feuil1!$BA$90:$BA$102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Feuil1!$BC$90:$BC$102</c:f>
              <c:numCache>
                <c:formatCode>General</c:formatCode>
                <c:ptCount val="13"/>
                <c:pt idx="0">
                  <c:v>0.19030236788092203</c:v>
                </c:pt>
                <c:pt idx="1">
                  <c:v>5.6539623208236717E-2</c:v>
                </c:pt>
                <c:pt idx="2">
                  <c:v>0.13754234318420705</c:v>
                </c:pt>
                <c:pt idx="3">
                  <c:v>0.19792622690940601</c:v>
                </c:pt>
                <c:pt idx="4">
                  <c:v>5.4962704623959108E-2</c:v>
                </c:pt>
                <c:pt idx="5">
                  <c:v>1.1328366178850902E-2</c:v>
                </c:pt>
                <c:pt idx="6">
                  <c:v>1.3998281242178001E-2</c:v>
                </c:pt>
                <c:pt idx="7">
                  <c:v>2.5731306422814505E-2</c:v>
                </c:pt>
                <c:pt idx="8">
                  <c:v>4.3619737347105725E-2</c:v>
                </c:pt>
                <c:pt idx="9">
                  <c:v>3.9752532247567918E-2</c:v>
                </c:pt>
                <c:pt idx="10">
                  <c:v>8.1457439885193592E-2</c:v>
                </c:pt>
                <c:pt idx="11">
                  <c:v>1</c:v>
                </c:pt>
                <c:pt idx="12">
                  <c:v>0.31967852553940712</c:v>
                </c:pt>
              </c:numCache>
            </c:numRef>
          </c:val>
        </c:ser>
        <c:ser>
          <c:idx val="2"/>
          <c:order val="1"/>
          <c:tx>
            <c:strRef>
              <c:f>Feuil1!$BD$89</c:f>
              <c:strCache>
                <c:ptCount val="1"/>
                <c:pt idx="0">
                  <c:v>relative QPCR measure</c:v>
                </c:pt>
              </c:strCache>
            </c:strRef>
          </c:tx>
          <c:spPr>
            <a:solidFill>
              <a:sysClr val="windowText" lastClr="000000"/>
            </a:solidFill>
          </c:spPr>
          <c:cat>
            <c:strRef>
              <c:f>Feuil1!$BA$90:$BA$102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Feuil1!$BD$90:$BD$102</c:f>
              <c:numCache>
                <c:formatCode>General</c:formatCode>
                <c:ptCount val="13"/>
                <c:pt idx="0">
                  <c:v>9.7870875629460188E-2</c:v>
                </c:pt>
                <c:pt idx="1">
                  <c:v>0.10253308795493903</c:v>
                </c:pt>
                <c:pt idx="2">
                  <c:v>0.45472430042011097</c:v>
                </c:pt>
                <c:pt idx="3">
                  <c:v>0.30522101185544909</c:v>
                </c:pt>
                <c:pt idx="4">
                  <c:v>4.0237439148042016E-2</c:v>
                </c:pt>
                <c:pt idx="5">
                  <c:v>1.5925789396330901E-2</c:v>
                </c:pt>
                <c:pt idx="6">
                  <c:v>1.1032530410992905E-2</c:v>
                </c:pt>
                <c:pt idx="7">
                  <c:v>2.0505036647025611E-2</c:v>
                </c:pt>
                <c:pt idx="8">
                  <c:v>3.14744254204887E-2</c:v>
                </c:pt>
                <c:pt idx="9">
                  <c:v>2.5817667575401899E-2</c:v>
                </c:pt>
                <c:pt idx="10">
                  <c:v>0.14540671226190302</c:v>
                </c:pt>
                <c:pt idx="11">
                  <c:v>1</c:v>
                </c:pt>
                <c:pt idx="12">
                  <c:v>0.23520036721772103</c:v>
                </c:pt>
              </c:numCache>
            </c:numRef>
          </c:val>
        </c:ser>
        <c:dLbls/>
        <c:axId val="67783296"/>
        <c:axId val="67916160"/>
      </c:barChart>
      <c:catAx>
        <c:axId val="67783296"/>
        <c:scaling>
          <c:orientation val="minMax"/>
        </c:scaling>
        <c:axPos val="b"/>
        <c:majorTickMark val="none"/>
        <c:tickLblPos val="nextTo"/>
        <c:crossAx val="67916160"/>
        <c:crosses val="autoZero"/>
        <c:auto val="1"/>
        <c:lblAlgn val="ctr"/>
        <c:lblOffset val="100"/>
      </c:catAx>
      <c:valAx>
        <c:axId val="67916160"/>
        <c:scaling>
          <c:orientation val="minMax"/>
        </c:scaling>
        <c:axPos val="l"/>
        <c:numFmt formatCode="General" sourceLinked="1"/>
        <c:majorTickMark val="none"/>
        <c:tickLblPos val="nextTo"/>
        <c:crossAx val="6778329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800"/>
      </a:pPr>
      <a:endParaRPr lang="fr-FR"/>
    </a:p>
  </c:txPr>
  <c:externalData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FR" i="1" dirty="0" err="1"/>
              <a:t>RcGAPDH</a:t>
            </a:r>
            <a:r>
              <a:rPr lang="fr-FR" dirty="0"/>
              <a:t> (RC030013) </a:t>
            </a:r>
          </a:p>
        </c:rich>
      </c:tx>
      <c:layout>
        <c:manualLayout>
          <c:xMode val="edge"/>
          <c:yMode val="edge"/>
          <c:x val="0.30511811023622104"/>
          <c:y val="2.7777777777777807E-2"/>
        </c:manualLayout>
      </c:layout>
    </c:title>
    <c:plotArea>
      <c:layout/>
      <c:barChart>
        <c:barDir val="col"/>
        <c:grouping val="clustered"/>
        <c:ser>
          <c:idx val="1"/>
          <c:order val="0"/>
          <c:tx>
            <c:strRef>
              <c:f>Feuil1!$BG$89</c:f>
              <c:strCache>
                <c:ptCount val="1"/>
                <c:pt idx="0">
                  <c:v>relative RPKM counts</c:v>
                </c:pt>
              </c:strCache>
            </c:strRef>
          </c:tx>
          <c:spPr>
            <a:solidFill>
              <a:sysClr val="window" lastClr="FFFFFF"/>
            </a:solidFill>
            <a:ln w="6350">
              <a:solidFill>
                <a:sysClr val="windowText" lastClr="000000"/>
              </a:solidFill>
            </a:ln>
          </c:spPr>
          <c:cat>
            <c:strRef>
              <c:f>Feuil1!$BE$90:$BE$101</c:f>
              <c:strCache>
                <c:ptCount val="12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</c:strCache>
            </c:strRef>
          </c:cat>
          <c:val>
            <c:numRef>
              <c:f>Feuil1!$BG$90:$BG$101</c:f>
              <c:numCache>
                <c:formatCode>General</c:formatCode>
                <c:ptCount val="12"/>
                <c:pt idx="0">
                  <c:v>0</c:v>
                </c:pt>
                <c:pt idx="1">
                  <c:v>0.54390772250097308</c:v>
                </c:pt>
                <c:pt idx="2">
                  <c:v>0.14939549351058104</c:v>
                </c:pt>
                <c:pt idx="3">
                  <c:v>0.11897576419618201</c:v>
                </c:pt>
                <c:pt idx="4">
                  <c:v>0.21564125826220604</c:v>
                </c:pt>
                <c:pt idx="5">
                  <c:v>0.13745348169817304</c:v>
                </c:pt>
                <c:pt idx="6">
                  <c:v>0.42465423709985112</c:v>
                </c:pt>
                <c:pt idx="7">
                  <c:v>0.28964470200514703</c:v>
                </c:pt>
                <c:pt idx="8">
                  <c:v>0.18781359352724405</c:v>
                </c:pt>
                <c:pt idx="9">
                  <c:v>9.2221954786987845E-2</c:v>
                </c:pt>
                <c:pt idx="10">
                  <c:v>2.7698061505989503E-2</c:v>
                </c:pt>
                <c:pt idx="11">
                  <c:v>3.5400196256318205E-2</c:v>
                </c:pt>
              </c:numCache>
            </c:numRef>
          </c:val>
        </c:ser>
        <c:ser>
          <c:idx val="2"/>
          <c:order val="1"/>
          <c:tx>
            <c:strRef>
              <c:f>Feuil1!$BH$89</c:f>
              <c:strCache>
                <c:ptCount val="1"/>
                <c:pt idx="0">
                  <c:v>relative QPCR measure</c:v>
                </c:pt>
              </c:strCache>
            </c:strRef>
          </c:tx>
          <c:spPr>
            <a:solidFill>
              <a:sysClr val="windowText" lastClr="000000"/>
            </a:solidFill>
          </c:spPr>
          <c:cat>
            <c:strRef>
              <c:f>Feuil1!$BE$90:$BE$101</c:f>
              <c:strCache>
                <c:ptCount val="12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</c:strCache>
            </c:strRef>
          </c:cat>
          <c:val>
            <c:numRef>
              <c:f>Feuil1!$BH$90:$BH$101</c:f>
              <c:numCache>
                <c:formatCode>General</c:formatCode>
                <c:ptCount val="12"/>
                <c:pt idx="0">
                  <c:v>2.0641202546663718E-5</c:v>
                </c:pt>
                <c:pt idx="1">
                  <c:v>0.27068397349128803</c:v>
                </c:pt>
                <c:pt idx="2">
                  <c:v>2.9734079458986699E-2</c:v>
                </c:pt>
                <c:pt idx="3">
                  <c:v>0.11097992457870699</c:v>
                </c:pt>
                <c:pt idx="4">
                  <c:v>7.8560172856631846E-2</c:v>
                </c:pt>
                <c:pt idx="5">
                  <c:v>2.3223057456101199E-3</c:v>
                </c:pt>
                <c:pt idx="6">
                  <c:v>0.15069202125256301</c:v>
                </c:pt>
                <c:pt idx="7">
                  <c:v>4.2651827468522321E-2</c:v>
                </c:pt>
                <c:pt idx="8">
                  <c:v>8.8745116445542727E-2</c:v>
                </c:pt>
                <c:pt idx="9">
                  <c:v>1.7633055967176809E-2</c:v>
                </c:pt>
                <c:pt idx="10">
                  <c:v>5.5654135588545109E-2</c:v>
                </c:pt>
                <c:pt idx="11">
                  <c:v>4.0075522667600005E-2</c:v>
                </c:pt>
              </c:numCache>
            </c:numRef>
          </c:val>
        </c:ser>
        <c:dLbls/>
        <c:axId val="67839104"/>
        <c:axId val="67840640"/>
      </c:barChart>
      <c:catAx>
        <c:axId val="67839104"/>
        <c:scaling>
          <c:orientation val="minMax"/>
        </c:scaling>
        <c:axPos val="b"/>
        <c:majorTickMark val="none"/>
        <c:tickLblPos val="nextTo"/>
        <c:crossAx val="67840640"/>
        <c:crosses val="autoZero"/>
        <c:auto val="1"/>
        <c:lblAlgn val="ctr"/>
        <c:lblOffset val="100"/>
      </c:catAx>
      <c:valAx>
        <c:axId val="67840640"/>
        <c:scaling>
          <c:orientation val="minMax"/>
        </c:scaling>
        <c:axPos val="l"/>
        <c:numFmt formatCode="General" sourceLinked="1"/>
        <c:majorTickMark val="none"/>
        <c:tickLblPos val="nextTo"/>
        <c:crossAx val="6783910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800"/>
      </a:pPr>
      <a:endParaRPr lang="fr-FR"/>
    </a:p>
  </c:txPr>
  <c:externalData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FR" i="1" dirty="0"/>
              <a:t>RcOOMT1</a:t>
            </a:r>
            <a:r>
              <a:rPr lang="fr-FR" dirty="0"/>
              <a:t> (RC000093) </a:t>
            </a:r>
          </a:p>
        </c:rich>
      </c:tx>
      <c:layout/>
    </c:title>
    <c:plotArea>
      <c:layout/>
      <c:barChart>
        <c:barDir val="col"/>
        <c:grouping val="clustered"/>
        <c:ser>
          <c:idx val="1"/>
          <c:order val="0"/>
          <c:tx>
            <c:strRef>
              <c:f>Feuil1!$G$89</c:f>
              <c:strCache>
                <c:ptCount val="1"/>
                <c:pt idx="0">
                  <c:v>relative RPKM counts</c:v>
                </c:pt>
              </c:strCache>
            </c:strRef>
          </c:tx>
          <c:spPr>
            <a:ln w="6350">
              <a:solidFill>
                <a:sysClr val="windowText" lastClr="000000"/>
              </a:solidFill>
            </a:ln>
          </c:spPr>
          <c:dPt>
            <c:idx val="10"/>
            <c:spPr>
              <a:solidFill>
                <a:sysClr val="window" lastClr="FFFFFF"/>
              </a:solidFill>
              <a:ln w="6350">
                <a:solidFill>
                  <a:sysClr val="windowText" lastClr="000000"/>
                </a:solidFill>
              </a:ln>
            </c:spPr>
          </c:dPt>
          <c:dPt>
            <c:idx val="11"/>
            <c:spPr>
              <a:solidFill>
                <a:sysClr val="window" lastClr="FFFFFF"/>
              </a:solidFill>
              <a:ln w="6350">
                <a:solidFill>
                  <a:sysClr val="windowText" lastClr="000000"/>
                </a:solidFill>
              </a:ln>
            </c:spPr>
          </c:dPt>
          <c:cat>
            <c:strRef>
              <c:f>Feuil1!$E$90:$E$102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Feuil1!$G$90:$G$102</c:f>
              <c:numCache>
                <c:formatCode>General</c:formatCode>
                <c:ptCount val="13"/>
                <c:pt idx="0">
                  <c:v>1.0996249729005404E-2</c:v>
                </c:pt>
                <c:pt idx="1">
                  <c:v>0</c:v>
                </c:pt>
                <c:pt idx="2">
                  <c:v>7.207720672988741E-4</c:v>
                </c:pt>
                <c:pt idx="3">
                  <c:v>6.7932583409931435E-5</c:v>
                </c:pt>
                <c:pt idx="4">
                  <c:v>1.4199626640559602E-4</c:v>
                </c:pt>
                <c:pt idx="5">
                  <c:v>2.2047434110299003E-4</c:v>
                </c:pt>
                <c:pt idx="6">
                  <c:v>3.6296109547544612E-5</c:v>
                </c:pt>
                <c:pt idx="7">
                  <c:v>3.2372205812675016E-5</c:v>
                </c:pt>
                <c:pt idx="8">
                  <c:v>9.8185881205776378E-3</c:v>
                </c:pt>
                <c:pt idx="9">
                  <c:v>4.8190442743868217E-4</c:v>
                </c:pt>
                <c:pt idx="10">
                  <c:v>1</c:v>
                </c:pt>
                <c:pt idx="11">
                  <c:v>0.14756305958545904</c:v>
                </c:pt>
                <c:pt idx="12">
                  <c:v>1.3454084930934404E-3</c:v>
                </c:pt>
              </c:numCache>
            </c:numRef>
          </c:val>
        </c:ser>
        <c:ser>
          <c:idx val="2"/>
          <c:order val="1"/>
          <c:tx>
            <c:strRef>
              <c:f>Feuil1!$H$89</c:f>
              <c:strCache>
                <c:ptCount val="1"/>
                <c:pt idx="0">
                  <c:v>relative QPCR measure</c:v>
                </c:pt>
              </c:strCache>
            </c:strRef>
          </c:tx>
          <c:spPr>
            <a:solidFill>
              <a:sysClr val="windowText" lastClr="000000"/>
            </a:solidFill>
          </c:spPr>
          <c:cat>
            <c:strRef>
              <c:f>Feuil1!$E$90:$E$102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Feuil1!$H$90:$H$102</c:f>
              <c:numCache>
                <c:formatCode>General</c:formatCode>
                <c:ptCount val="13"/>
                <c:pt idx="0">
                  <c:v>7.3236705815493599E-4</c:v>
                </c:pt>
                <c:pt idx="1">
                  <c:v>1.9086564694274207E-5</c:v>
                </c:pt>
                <c:pt idx="2">
                  <c:v>2.9986603777236909E-4</c:v>
                </c:pt>
                <c:pt idx="3">
                  <c:v>5.5811411613700919E-5</c:v>
                </c:pt>
                <c:pt idx="4">
                  <c:v>1.5057496639808804E-4</c:v>
                </c:pt>
                <c:pt idx="5">
                  <c:v>2.2113744263640306E-4</c:v>
                </c:pt>
                <c:pt idx="6">
                  <c:v>2.8659844253059709E-5</c:v>
                </c:pt>
                <c:pt idx="7">
                  <c:v>1.4282389565168597E-4</c:v>
                </c:pt>
                <c:pt idx="8">
                  <c:v>2.1217448167204006E-3</c:v>
                </c:pt>
                <c:pt idx="9">
                  <c:v>1.1562240610206603E-3</c:v>
                </c:pt>
                <c:pt idx="10">
                  <c:v>1</c:v>
                </c:pt>
                <c:pt idx="11">
                  <c:v>0.12524502975602803</c:v>
                </c:pt>
                <c:pt idx="12">
                  <c:v>1.5285948521893207E-4</c:v>
                </c:pt>
              </c:numCache>
            </c:numRef>
          </c:val>
        </c:ser>
        <c:dLbls/>
        <c:axId val="67965312"/>
        <c:axId val="67966848"/>
      </c:barChart>
      <c:catAx>
        <c:axId val="67965312"/>
        <c:scaling>
          <c:orientation val="minMax"/>
        </c:scaling>
        <c:axPos val="b"/>
        <c:majorTickMark val="none"/>
        <c:tickLblPos val="nextTo"/>
        <c:crossAx val="67966848"/>
        <c:crosses val="autoZero"/>
        <c:auto val="1"/>
        <c:lblAlgn val="ctr"/>
        <c:lblOffset val="100"/>
      </c:catAx>
      <c:valAx>
        <c:axId val="67966848"/>
        <c:scaling>
          <c:orientation val="minMax"/>
        </c:scaling>
        <c:axPos val="l"/>
        <c:numFmt formatCode="General" sourceLinked="1"/>
        <c:majorTickMark val="none"/>
        <c:tickLblPos val="nextTo"/>
        <c:crossAx val="6796531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800"/>
      </a:pPr>
      <a:endParaRPr lang="fr-FR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FR" i="1" dirty="0"/>
              <a:t>RcOOMT2</a:t>
            </a:r>
            <a:r>
              <a:rPr lang="fr-FR" dirty="0"/>
              <a:t> (RC000095) </a:t>
            </a:r>
          </a:p>
        </c:rich>
      </c:tx>
      <c:layout/>
    </c:title>
    <c:plotArea>
      <c:layout/>
      <c:barChart>
        <c:barDir val="col"/>
        <c:grouping val="clustered"/>
        <c:ser>
          <c:idx val="1"/>
          <c:order val="0"/>
          <c:tx>
            <c:strRef>
              <c:f>Feuil1!$K$89</c:f>
              <c:strCache>
                <c:ptCount val="1"/>
                <c:pt idx="0">
                  <c:v>relative RPKM counts</c:v>
                </c:pt>
              </c:strCache>
            </c:strRef>
          </c:tx>
          <c:spPr>
            <a:solidFill>
              <a:sysClr val="window" lastClr="FFFFFF"/>
            </a:solidFill>
            <a:ln w="6350">
              <a:solidFill>
                <a:sysClr val="windowText" lastClr="000000"/>
              </a:solidFill>
            </a:ln>
          </c:spPr>
          <c:cat>
            <c:strRef>
              <c:f>Feuil1!$I$90:$I$102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Feuil1!$K$90:$K$102</c:f>
              <c:numCache>
                <c:formatCode>General</c:formatCode>
                <c:ptCount val="13"/>
                <c:pt idx="0">
                  <c:v>1.4749456828199602E-2</c:v>
                </c:pt>
                <c:pt idx="1">
                  <c:v>0</c:v>
                </c:pt>
                <c:pt idx="2">
                  <c:v>3.4207181638434814E-4</c:v>
                </c:pt>
                <c:pt idx="3">
                  <c:v>5.9065816742142116E-5</c:v>
                </c:pt>
                <c:pt idx="4">
                  <c:v>2.4688661530348609E-4</c:v>
                </c:pt>
                <c:pt idx="5">
                  <c:v>2.5581022790481609E-4</c:v>
                </c:pt>
                <c:pt idx="6">
                  <c:v>6.3315156076109108E-5</c:v>
                </c:pt>
                <c:pt idx="7">
                  <c:v>0</c:v>
                </c:pt>
                <c:pt idx="8">
                  <c:v>1.00284408281622E-2</c:v>
                </c:pt>
                <c:pt idx="9">
                  <c:v>7.6063174078010328E-5</c:v>
                </c:pt>
                <c:pt idx="10">
                  <c:v>1</c:v>
                </c:pt>
                <c:pt idx="11">
                  <c:v>0.14810094900495299</c:v>
                </c:pt>
                <c:pt idx="12">
                  <c:v>1.6716900939826398E-3</c:v>
                </c:pt>
              </c:numCache>
            </c:numRef>
          </c:val>
        </c:ser>
        <c:ser>
          <c:idx val="2"/>
          <c:order val="1"/>
          <c:tx>
            <c:strRef>
              <c:f>Feuil1!$L$89</c:f>
              <c:strCache>
                <c:ptCount val="1"/>
                <c:pt idx="0">
                  <c:v>relative QPCR measure</c:v>
                </c:pt>
              </c:strCache>
            </c:strRef>
          </c:tx>
          <c:spPr>
            <a:solidFill>
              <a:sysClr val="windowText" lastClr="000000"/>
            </a:solidFill>
          </c:spPr>
          <c:cat>
            <c:strRef>
              <c:f>Feuil1!$I$90:$I$102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Feuil1!$L$90:$L$102</c:f>
              <c:numCache>
                <c:formatCode>General</c:formatCode>
                <c:ptCount val="13"/>
                <c:pt idx="0">
                  <c:v>4.5422523990569716E-3</c:v>
                </c:pt>
                <c:pt idx="1">
                  <c:v>1.3459838143571802E-5</c:v>
                </c:pt>
                <c:pt idx="2">
                  <c:v>1.06004827292078E-3</c:v>
                </c:pt>
                <c:pt idx="3">
                  <c:v>4.7440881886454311E-5</c:v>
                </c:pt>
                <c:pt idx="4">
                  <c:v>9.7677893891858828E-5</c:v>
                </c:pt>
                <c:pt idx="5">
                  <c:v>1.9371692898046102E-4</c:v>
                </c:pt>
                <c:pt idx="6">
                  <c:v>4.2419514142715119E-5</c:v>
                </c:pt>
                <c:pt idx="7">
                  <c:v>1.5160505235055E-4</c:v>
                </c:pt>
                <c:pt idx="8">
                  <c:v>4.4483287485400516E-3</c:v>
                </c:pt>
                <c:pt idx="9">
                  <c:v>1.0211804894674399E-3</c:v>
                </c:pt>
                <c:pt idx="10">
                  <c:v>1</c:v>
                </c:pt>
                <c:pt idx="11">
                  <c:v>0.127020114772359</c:v>
                </c:pt>
                <c:pt idx="12">
                  <c:v>7.98413834914699E-5</c:v>
                </c:pt>
              </c:numCache>
            </c:numRef>
          </c:val>
        </c:ser>
        <c:dLbls/>
        <c:axId val="67314048"/>
        <c:axId val="67315584"/>
      </c:barChart>
      <c:catAx>
        <c:axId val="67314048"/>
        <c:scaling>
          <c:orientation val="minMax"/>
        </c:scaling>
        <c:axPos val="b"/>
        <c:majorTickMark val="none"/>
        <c:tickLblPos val="nextTo"/>
        <c:crossAx val="67315584"/>
        <c:crosses val="autoZero"/>
        <c:auto val="1"/>
        <c:lblAlgn val="ctr"/>
        <c:lblOffset val="100"/>
      </c:catAx>
      <c:valAx>
        <c:axId val="67315584"/>
        <c:scaling>
          <c:orientation val="minMax"/>
        </c:scaling>
        <c:axPos val="l"/>
        <c:numFmt formatCode="General" sourceLinked="1"/>
        <c:majorTickMark val="none"/>
        <c:tickLblPos val="nextTo"/>
        <c:crossAx val="6731404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800"/>
      </a:pPr>
      <a:endParaRPr lang="fr-FR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FR" i="1" dirty="0" err="1"/>
              <a:t>RcCHS</a:t>
            </a:r>
            <a:r>
              <a:rPr lang="fr-FR" i="1" dirty="0"/>
              <a:t> </a:t>
            </a:r>
            <a:r>
              <a:rPr lang="fr-FR" dirty="0"/>
              <a:t>(RC009706) </a:t>
            </a:r>
          </a:p>
        </c:rich>
      </c:tx>
      <c:layout/>
    </c:title>
    <c:plotArea>
      <c:layout/>
      <c:barChart>
        <c:barDir val="col"/>
        <c:grouping val="clustered"/>
        <c:ser>
          <c:idx val="1"/>
          <c:order val="0"/>
          <c:tx>
            <c:strRef>
              <c:f>Feuil1!$O$89</c:f>
              <c:strCache>
                <c:ptCount val="1"/>
                <c:pt idx="0">
                  <c:v>relative RPKM counts</c:v>
                </c:pt>
              </c:strCache>
            </c:strRef>
          </c:tx>
          <c:spPr>
            <a:solidFill>
              <a:sysClr val="window" lastClr="FFFFFF"/>
            </a:solidFill>
            <a:ln w="6350">
              <a:solidFill>
                <a:sysClr val="windowText" lastClr="000000"/>
              </a:solidFill>
            </a:ln>
          </c:spPr>
          <c:cat>
            <c:strRef>
              <c:f>Feuil1!$M$90:$M$102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Feuil1!$O$90:$O$102</c:f>
              <c:numCache>
                <c:formatCode>General</c:formatCode>
                <c:ptCount val="13"/>
                <c:pt idx="0">
                  <c:v>0.98298501941927108</c:v>
                </c:pt>
                <c:pt idx="1">
                  <c:v>6.527032858640032E-2</c:v>
                </c:pt>
                <c:pt idx="2">
                  <c:v>8.2300721287220241E-3</c:v>
                </c:pt>
                <c:pt idx="3">
                  <c:v>0.50020035756118708</c:v>
                </c:pt>
                <c:pt idx="4">
                  <c:v>0.57271438259046903</c:v>
                </c:pt>
                <c:pt idx="5">
                  <c:v>0.35040996239442812</c:v>
                </c:pt>
                <c:pt idx="6">
                  <c:v>0.17548239935885601</c:v>
                </c:pt>
                <c:pt idx="7">
                  <c:v>0.30885888662844613</c:v>
                </c:pt>
                <c:pt idx="8">
                  <c:v>0.31462301954256805</c:v>
                </c:pt>
                <c:pt idx="9">
                  <c:v>0.76157450218852218</c:v>
                </c:pt>
                <c:pt idx="10">
                  <c:v>0.44584180999938305</c:v>
                </c:pt>
                <c:pt idx="11">
                  <c:v>1</c:v>
                </c:pt>
                <c:pt idx="12">
                  <c:v>0.94067874976881805</c:v>
                </c:pt>
              </c:numCache>
            </c:numRef>
          </c:val>
        </c:ser>
        <c:ser>
          <c:idx val="2"/>
          <c:order val="1"/>
          <c:tx>
            <c:strRef>
              <c:f>Feuil1!$P$89</c:f>
              <c:strCache>
                <c:ptCount val="1"/>
                <c:pt idx="0">
                  <c:v>relative QPCR measure</c:v>
                </c:pt>
              </c:strCache>
            </c:strRef>
          </c:tx>
          <c:spPr>
            <a:solidFill>
              <a:sysClr val="windowText" lastClr="000000"/>
            </a:solidFill>
          </c:spPr>
          <c:cat>
            <c:strRef>
              <c:f>Feuil1!$M$90:$M$102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Feuil1!$P$90:$P$102</c:f>
              <c:numCache>
                <c:formatCode>General</c:formatCode>
                <c:ptCount val="13"/>
                <c:pt idx="0">
                  <c:v>0.4082727763356771</c:v>
                </c:pt>
                <c:pt idx="1">
                  <c:v>8.5510429810058103E-2</c:v>
                </c:pt>
                <c:pt idx="2">
                  <c:v>9.8591202322963617E-3</c:v>
                </c:pt>
                <c:pt idx="3">
                  <c:v>0.48733083617768908</c:v>
                </c:pt>
                <c:pt idx="4">
                  <c:v>0.33294206595632808</c:v>
                </c:pt>
                <c:pt idx="5">
                  <c:v>0.19514625953534503</c:v>
                </c:pt>
                <c:pt idx="6">
                  <c:v>7.5005342011017023E-2</c:v>
                </c:pt>
                <c:pt idx="7">
                  <c:v>0.14583492559053701</c:v>
                </c:pt>
                <c:pt idx="8">
                  <c:v>0.15422194747227705</c:v>
                </c:pt>
                <c:pt idx="9">
                  <c:v>0.52020043611477118</c:v>
                </c:pt>
                <c:pt idx="10">
                  <c:v>0.37628796848848206</c:v>
                </c:pt>
                <c:pt idx="11">
                  <c:v>1</c:v>
                </c:pt>
                <c:pt idx="12">
                  <c:v>0.64801691349344015</c:v>
                </c:pt>
              </c:numCache>
            </c:numRef>
          </c:val>
        </c:ser>
        <c:dLbls/>
        <c:axId val="67369600"/>
        <c:axId val="67408256"/>
      </c:barChart>
      <c:catAx>
        <c:axId val="67369600"/>
        <c:scaling>
          <c:orientation val="minMax"/>
        </c:scaling>
        <c:axPos val="b"/>
        <c:majorTickMark val="none"/>
        <c:tickLblPos val="nextTo"/>
        <c:crossAx val="67408256"/>
        <c:crosses val="autoZero"/>
        <c:auto val="1"/>
        <c:lblAlgn val="ctr"/>
        <c:lblOffset val="100"/>
      </c:catAx>
      <c:valAx>
        <c:axId val="67408256"/>
        <c:scaling>
          <c:orientation val="minMax"/>
        </c:scaling>
        <c:axPos val="l"/>
        <c:numFmt formatCode="General" sourceLinked="1"/>
        <c:majorTickMark val="none"/>
        <c:tickLblPos val="nextTo"/>
        <c:crossAx val="6736960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800"/>
      </a:pPr>
      <a:endParaRPr lang="fr-FR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FR" i="1" dirty="0"/>
              <a:t>RcCCD4</a:t>
            </a:r>
            <a:r>
              <a:rPr lang="fr-FR" dirty="0"/>
              <a:t> (RC002390) </a:t>
            </a:r>
          </a:p>
        </c:rich>
      </c:tx>
      <c:layout/>
    </c:title>
    <c:plotArea>
      <c:layout/>
      <c:barChart>
        <c:barDir val="col"/>
        <c:grouping val="clustered"/>
        <c:ser>
          <c:idx val="1"/>
          <c:order val="0"/>
          <c:tx>
            <c:strRef>
              <c:f>Feuil1!$S$89</c:f>
              <c:strCache>
                <c:ptCount val="1"/>
                <c:pt idx="0">
                  <c:v>relative RPKM counts</c:v>
                </c:pt>
              </c:strCache>
            </c:strRef>
          </c:tx>
          <c:spPr>
            <a:solidFill>
              <a:sysClr val="window" lastClr="FFFFFF"/>
            </a:solidFill>
            <a:ln w="6350">
              <a:solidFill>
                <a:sysClr val="windowText" lastClr="000000"/>
              </a:solidFill>
            </a:ln>
          </c:spPr>
          <c:cat>
            <c:strRef>
              <c:f>Feuil1!$Q$90:$Q$102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Feuil1!$S$90:$S$102</c:f>
              <c:numCache>
                <c:formatCode>General</c:formatCode>
                <c:ptCount val="13"/>
                <c:pt idx="0">
                  <c:v>0</c:v>
                </c:pt>
                <c:pt idx="1">
                  <c:v>4.3313320577950822E-2</c:v>
                </c:pt>
                <c:pt idx="2">
                  <c:v>0</c:v>
                </c:pt>
                <c:pt idx="3">
                  <c:v>6.3666952563172109E-3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2.81388137494227E-2</c:v>
                </c:pt>
                <c:pt idx="9">
                  <c:v>1.6428053044797809E-2</c:v>
                </c:pt>
                <c:pt idx="10">
                  <c:v>0.61314904004750415</c:v>
                </c:pt>
                <c:pt idx="11">
                  <c:v>1</c:v>
                </c:pt>
                <c:pt idx="12">
                  <c:v>1.8011479844296404E-2</c:v>
                </c:pt>
              </c:numCache>
            </c:numRef>
          </c:val>
        </c:ser>
        <c:ser>
          <c:idx val="2"/>
          <c:order val="1"/>
          <c:tx>
            <c:strRef>
              <c:f>Feuil1!$T$89</c:f>
              <c:strCache>
                <c:ptCount val="1"/>
                <c:pt idx="0">
                  <c:v>relative QPCR measure</c:v>
                </c:pt>
              </c:strCache>
            </c:strRef>
          </c:tx>
          <c:spPr>
            <a:solidFill>
              <a:sysClr val="windowText" lastClr="000000"/>
            </a:solidFill>
          </c:spPr>
          <c:cat>
            <c:strRef>
              <c:f>Feuil1!$Q$90:$Q$102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Feuil1!$T$90:$T$102</c:f>
              <c:numCache>
                <c:formatCode>General</c:formatCode>
                <c:ptCount val="13"/>
                <c:pt idx="0">
                  <c:v>3.5920628911289007E-6</c:v>
                </c:pt>
                <c:pt idx="1">
                  <c:v>4.3744172422574404E-2</c:v>
                </c:pt>
                <c:pt idx="2">
                  <c:v>8.5461985462600022E-3</c:v>
                </c:pt>
                <c:pt idx="3">
                  <c:v>2.2954183757164502E-3</c:v>
                </c:pt>
                <c:pt idx="4">
                  <c:v>4.1895956242673513E-3</c:v>
                </c:pt>
                <c:pt idx="5">
                  <c:v>4.3627215924796322E-3</c:v>
                </c:pt>
                <c:pt idx="6">
                  <c:v>3.1524201888763902E-3</c:v>
                </c:pt>
                <c:pt idx="7">
                  <c:v>2.217340209266741E-3</c:v>
                </c:pt>
                <c:pt idx="8">
                  <c:v>1.2066221406699901E-2</c:v>
                </c:pt>
                <c:pt idx="9">
                  <c:v>1.1906234487592501E-2</c:v>
                </c:pt>
                <c:pt idx="10">
                  <c:v>0.90186857171313994</c:v>
                </c:pt>
                <c:pt idx="11">
                  <c:v>1</c:v>
                </c:pt>
                <c:pt idx="12">
                  <c:v>1.9849528413650497E-2</c:v>
                </c:pt>
              </c:numCache>
            </c:numRef>
          </c:val>
        </c:ser>
        <c:dLbls/>
        <c:axId val="67327104"/>
        <c:axId val="67328640"/>
      </c:barChart>
      <c:catAx>
        <c:axId val="67327104"/>
        <c:scaling>
          <c:orientation val="minMax"/>
        </c:scaling>
        <c:axPos val="b"/>
        <c:majorTickMark val="none"/>
        <c:tickLblPos val="nextTo"/>
        <c:crossAx val="67328640"/>
        <c:crosses val="autoZero"/>
        <c:auto val="1"/>
        <c:lblAlgn val="ctr"/>
        <c:lblOffset val="100"/>
      </c:catAx>
      <c:valAx>
        <c:axId val="67328640"/>
        <c:scaling>
          <c:orientation val="minMax"/>
        </c:scaling>
        <c:axPos val="l"/>
        <c:numFmt formatCode="General" sourceLinked="1"/>
        <c:majorTickMark val="none"/>
        <c:tickLblPos val="nextTo"/>
        <c:crossAx val="6732710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800"/>
      </a:pPr>
      <a:endParaRPr lang="fr-FR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FR" i="1" dirty="0" err="1"/>
              <a:t>RcGDS</a:t>
            </a:r>
            <a:r>
              <a:rPr lang="fr-FR" dirty="0"/>
              <a:t> (RC000029) </a:t>
            </a:r>
          </a:p>
        </c:rich>
      </c:tx>
      <c:layout>
        <c:manualLayout>
          <c:xMode val="edge"/>
          <c:yMode val="edge"/>
          <c:x val="0.23085499075622504"/>
          <c:y val="3.0280102872874498E-2"/>
        </c:manualLayout>
      </c:layout>
    </c:title>
    <c:plotArea>
      <c:layout/>
      <c:barChart>
        <c:barDir val="col"/>
        <c:grouping val="clustered"/>
        <c:ser>
          <c:idx val="1"/>
          <c:order val="0"/>
          <c:tx>
            <c:strRef>
              <c:f>Feuil1!$W$89</c:f>
              <c:strCache>
                <c:ptCount val="1"/>
                <c:pt idx="0">
                  <c:v>relative RPKM counts</c:v>
                </c:pt>
              </c:strCache>
            </c:strRef>
          </c:tx>
          <c:spPr>
            <a:solidFill>
              <a:sysClr val="window" lastClr="FFFFFF"/>
            </a:solidFill>
            <a:ln w="6350">
              <a:solidFill>
                <a:sysClr val="windowText" lastClr="000000"/>
              </a:solidFill>
            </a:ln>
          </c:spPr>
          <c:cat>
            <c:strRef>
              <c:f>Feuil1!$U$90:$U$102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Feuil1!$W$90:$W$102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2.7725694199690802E-4</c:v>
                </c:pt>
                <c:pt idx="5">
                  <c:v>4.2998322360537406E-4</c:v>
                </c:pt>
                <c:pt idx="6">
                  <c:v>4.2528395340203705E-4</c:v>
                </c:pt>
                <c:pt idx="7">
                  <c:v>0</c:v>
                </c:pt>
                <c:pt idx="8">
                  <c:v>8.0709965742320321E-3</c:v>
                </c:pt>
                <c:pt idx="9">
                  <c:v>2.5611022608189001E-4</c:v>
                </c:pt>
                <c:pt idx="10">
                  <c:v>1</c:v>
                </c:pt>
                <c:pt idx="11">
                  <c:v>0.37830299954417212</c:v>
                </c:pt>
                <c:pt idx="12">
                  <c:v>5.6156278929882198E-4</c:v>
                </c:pt>
              </c:numCache>
            </c:numRef>
          </c:val>
        </c:ser>
        <c:ser>
          <c:idx val="2"/>
          <c:order val="1"/>
          <c:tx>
            <c:strRef>
              <c:f>Feuil1!$X$89</c:f>
              <c:strCache>
                <c:ptCount val="1"/>
                <c:pt idx="0">
                  <c:v>relative QPCR measure</c:v>
                </c:pt>
              </c:strCache>
            </c:strRef>
          </c:tx>
          <c:spPr>
            <a:solidFill>
              <a:sysClr val="windowText" lastClr="000000"/>
            </a:solidFill>
          </c:spPr>
          <c:cat>
            <c:strRef>
              <c:f>Feuil1!$U$90:$U$102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Feuil1!$X$90:$X$102</c:f>
              <c:numCache>
                <c:formatCode>General</c:formatCode>
                <c:ptCount val="13"/>
                <c:pt idx="0" formatCode="0.00E+00">
                  <c:v>1.3079535956834704E-7</c:v>
                </c:pt>
                <c:pt idx="1">
                  <c:v>1.4679378213840603E-4</c:v>
                </c:pt>
                <c:pt idx="2">
                  <c:v>2.5731504621378108E-3</c:v>
                </c:pt>
                <c:pt idx="3">
                  <c:v>2.0641810139871913E-5</c:v>
                </c:pt>
                <c:pt idx="4">
                  <c:v>2.1706678911511003E-4</c:v>
                </c:pt>
                <c:pt idx="5">
                  <c:v>2.8507459754498118E-4</c:v>
                </c:pt>
                <c:pt idx="6">
                  <c:v>6.9828176689273004E-5</c:v>
                </c:pt>
                <c:pt idx="7">
                  <c:v>1.90328244974596E-4</c:v>
                </c:pt>
                <c:pt idx="8">
                  <c:v>7.6194461402010706E-3</c:v>
                </c:pt>
                <c:pt idx="9">
                  <c:v>8.6360677821949205E-4</c:v>
                </c:pt>
                <c:pt idx="10">
                  <c:v>1</c:v>
                </c:pt>
                <c:pt idx="11">
                  <c:v>0.39943492077801507</c:v>
                </c:pt>
                <c:pt idx="12">
                  <c:v>8.1642222708361114E-5</c:v>
                </c:pt>
              </c:numCache>
            </c:numRef>
          </c:val>
        </c:ser>
        <c:dLbls/>
        <c:axId val="66825600"/>
        <c:axId val="67437696"/>
      </c:barChart>
      <c:catAx>
        <c:axId val="66825600"/>
        <c:scaling>
          <c:orientation val="minMax"/>
        </c:scaling>
        <c:axPos val="b"/>
        <c:majorTickMark val="none"/>
        <c:tickLblPos val="nextTo"/>
        <c:crossAx val="67437696"/>
        <c:crosses val="autoZero"/>
        <c:auto val="1"/>
        <c:lblAlgn val="ctr"/>
        <c:lblOffset val="100"/>
      </c:catAx>
      <c:valAx>
        <c:axId val="67437696"/>
        <c:scaling>
          <c:orientation val="minMax"/>
        </c:scaling>
        <c:axPos val="l"/>
        <c:numFmt formatCode="General" sourceLinked="1"/>
        <c:majorTickMark val="none"/>
        <c:tickLblPos val="nextTo"/>
        <c:crossAx val="6682560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800"/>
      </a:pPr>
      <a:endParaRPr lang="fr-FR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FR" i="1" dirty="0" err="1"/>
              <a:t>RcDFR</a:t>
            </a:r>
            <a:r>
              <a:rPr lang="fr-FR" dirty="0"/>
              <a:t> (RC000643) </a:t>
            </a:r>
          </a:p>
        </c:rich>
      </c:tx>
      <c:layout/>
    </c:title>
    <c:plotArea>
      <c:layout/>
      <c:barChart>
        <c:barDir val="col"/>
        <c:grouping val="clustered"/>
        <c:ser>
          <c:idx val="1"/>
          <c:order val="0"/>
          <c:tx>
            <c:strRef>
              <c:f>Feuil1!$AA$89</c:f>
              <c:strCache>
                <c:ptCount val="1"/>
                <c:pt idx="0">
                  <c:v>relative RPKM counts</c:v>
                </c:pt>
              </c:strCache>
            </c:strRef>
          </c:tx>
          <c:spPr>
            <a:solidFill>
              <a:sysClr val="window" lastClr="FFFFFF"/>
            </a:solidFill>
            <a:ln w="6350">
              <a:solidFill>
                <a:sysClr val="windowText" lastClr="000000"/>
              </a:solidFill>
            </a:ln>
          </c:spPr>
          <c:cat>
            <c:strRef>
              <c:f>Feuil1!$Y$90:$Y$102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Feuil1!$AA$90:$AA$102</c:f>
              <c:numCache>
                <c:formatCode>General</c:formatCode>
                <c:ptCount val="13"/>
                <c:pt idx="0">
                  <c:v>1</c:v>
                </c:pt>
                <c:pt idx="1">
                  <c:v>2.8006082769108202E-2</c:v>
                </c:pt>
                <c:pt idx="2">
                  <c:v>3.1771606502769806E-2</c:v>
                </c:pt>
                <c:pt idx="3">
                  <c:v>0.32417900720518505</c:v>
                </c:pt>
                <c:pt idx="4">
                  <c:v>0.39954379231688308</c:v>
                </c:pt>
                <c:pt idx="5">
                  <c:v>0.3765523733661611</c:v>
                </c:pt>
                <c:pt idx="6">
                  <c:v>8.803722075382904E-2</c:v>
                </c:pt>
                <c:pt idx="7">
                  <c:v>0.22202107245012501</c:v>
                </c:pt>
                <c:pt idx="8">
                  <c:v>0.14138817480719804</c:v>
                </c:pt>
                <c:pt idx="9">
                  <c:v>0.39749809913465517</c:v>
                </c:pt>
                <c:pt idx="10">
                  <c:v>0.30269017705202905</c:v>
                </c:pt>
                <c:pt idx="11">
                  <c:v>0.4718671928744701</c:v>
                </c:pt>
                <c:pt idx="12">
                  <c:v>0.15972699952931005</c:v>
                </c:pt>
              </c:numCache>
            </c:numRef>
          </c:val>
        </c:ser>
        <c:ser>
          <c:idx val="2"/>
          <c:order val="1"/>
          <c:tx>
            <c:strRef>
              <c:f>Feuil1!$AB$89</c:f>
              <c:strCache>
                <c:ptCount val="1"/>
                <c:pt idx="0">
                  <c:v>relative QPCR measure</c:v>
                </c:pt>
              </c:strCache>
            </c:strRef>
          </c:tx>
          <c:spPr>
            <a:solidFill>
              <a:sysClr val="windowText" lastClr="000000"/>
            </a:solidFill>
          </c:spPr>
          <c:cat>
            <c:strRef>
              <c:f>Feuil1!$Y$90:$Y$102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Feuil1!$AB$90:$AB$102</c:f>
              <c:numCache>
                <c:formatCode>General</c:formatCode>
                <c:ptCount val="13"/>
                <c:pt idx="0">
                  <c:v>0.75044328783865</c:v>
                </c:pt>
                <c:pt idx="1">
                  <c:v>0.17036546819308501</c:v>
                </c:pt>
                <c:pt idx="2">
                  <c:v>2.7580068176113505E-2</c:v>
                </c:pt>
                <c:pt idx="3">
                  <c:v>0.66401986898872711</c:v>
                </c:pt>
                <c:pt idx="4">
                  <c:v>0.41329111942483798</c:v>
                </c:pt>
                <c:pt idx="5">
                  <c:v>0.33177466079440615</c:v>
                </c:pt>
                <c:pt idx="6">
                  <c:v>7.5697810921205019E-2</c:v>
                </c:pt>
                <c:pt idx="7">
                  <c:v>0.17752638239192506</c:v>
                </c:pt>
                <c:pt idx="8">
                  <c:v>0.14863258903413801</c:v>
                </c:pt>
                <c:pt idx="9">
                  <c:v>0.45494351100695302</c:v>
                </c:pt>
                <c:pt idx="10">
                  <c:v>0.60301077078309806</c:v>
                </c:pt>
                <c:pt idx="11">
                  <c:v>1</c:v>
                </c:pt>
                <c:pt idx="12">
                  <c:v>0.29356041061103799</c:v>
                </c:pt>
              </c:numCache>
            </c:numRef>
          </c:val>
        </c:ser>
        <c:dLbls/>
        <c:axId val="67475328"/>
        <c:axId val="67476864"/>
      </c:barChart>
      <c:catAx>
        <c:axId val="67475328"/>
        <c:scaling>
          <c:orientation val="minMax"/>
        </c:scaling>
        <c:axPos val="b"/>
        <c:majorTickMark val="none"/>
        <c:tickLblPos val="nextTo"/>
        <c:crossAx val="67476864"/>
        <c:crosses val="autoZero"/>
        <c:auto val="1"/>
        <c:lblAlgn val="ctr"/>
        <c:lblOffset val="100"/>
      </c:catAx>
      <c:valAx>
        <c:axId val="67476864"/>
        <c:scaling>
          <c:orientation val="minMax"/>
        </c:scaling>
        <c:axPos val="l"/>
        <c:numFmt formatCode="General" sourceLinked="1"/>
        <c:majorTickMark val="none"/>
        <c:tickLblPos val="nextTo"/>
        <c:crossAx val="6747532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800"/>
      </a:pPr>
      <a:endParaRPr lang="fr-FR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FR" i="1" dirty="0" err="1"/>
              <a:t>RcANS</a:t>
            </a:r>
            <a:r>
              <a:rPr lang="fr-FR" dirty="0"/>
              <a:t> (RC000516) </a:t>
            </a:r>
          </a:p>
        </c:rich>
      </c:tx>
      <c:layout>
        <c:manualLayout>
          <c:xMode val="edge"/>
          <c:yMode val="edge"/>
          <c:x val="0.24902304959212507"/>
          <c:y val="6.0560205745748913E-2"/>
        </c:manualLayout>
      </c:layout>
    </c:title>
    <c:plotArea>
      <c:layout>
        <c:manualLayout>
          <c:layoutTarget val="inner"/>
          <c:xMode val="edge"/>
          <c:yMode val="edge"/>
          <c:x val="8.7252405949256526E-2"/>
          <c:y val="0.36217546246697802"/>
          <c:w val="0.89052537182852098"/>
          <c:h val="0.42312032883714867"/>
        </c:manualLayout>
      </c:layout>
      <c:barChart>
        <c:barDir val="col"/>
        <c:grouping val="clustered"/>
        <c:ser>
          <c:idx val="1"/>
          <c:order val="0"/>
          <c:tx>
            <c:strRef>
              <c:f>Feuil1!$AE$89</c:f>
              <c:strCache>
                <c:ptCount val="1"/>
                <c:pt idx="0">
                  <c:v>relative RPKM counts</c:v>
                </c:pt>
              </c:strCache>
            </c:strRef>
          </c:tx>
          <c:spPr>
            <a:solidFill>
              <a:sysClr val="window" lastClr="FFFFFF"/>
            </a:solidFill>
            <a:ln w="6350">
              <a:solidFill>
                <a:sysClr val="windowText" lastClr="000000"/>
              </a:solidFill>
            </a:ln>
          </c:spPr>
          <c:cat>
            <c:strRef>
              <c:f>Feuil1!$AC$90:$AC$102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Feuil1!$AE$90:$AE$102</c:f>
              <c:numCache>
                <c:formatCode>General</c:formatCode>
                <c:ptCount val="13"/>
                <c:pt idx="0">
                  <c:v>0.13222546956200804</c:v>
                </c:pt>
                <c:pt idx="1">
                  <c:v>1.2089413783128703E-2</c:v>
                </c:pt>
                <c:pt idx="2">
                  <c:v>0</c:v>
                </c:pt>
                <c:pt idx="3">
                  <c:v>4.5534796963681901E-2</c:v>
                </c:pt>
                <c:pt idx="4">
                  <c:v>0.14758161850518201</c:v>
                </c:pt>
                <c:pt idx="5">
                  <c:v>9.7358682533191007E-2</c:v>
                </c:pt>
                <c:pt idx="6">
                  <c:v>5.0656838199355618E-2</c:v>
                </c:pt>
                <c:pt idx="7">
                  <c:v>8.1862886896152703E-2</c:v>
                </c:pt>
                <c:pt idx="8">
                  <c:v>5.4437273697545308E-2</c:v>
                </c:pt>
                <c:pt idx="9">
                  <c:v>0.19097184124165897</c:v>
                </c:pt>
                <c:pt idx="10">
                  <c:v>1</c:v>
                </c:pt>
                <c:pt idx="11">
                  <c:v>0.17158588770410901</c:v>
                </c:pt>
                <c:pt idx="12">
                  <c:v>5.360936829820543E-2</c:v>
                </c:pt>
              </c:numCache>
            </c:numRef>
          </c:val>
        </c:ser>
        <c:ser>
          <c:idx val="2"/>
          <c:order val="1"/>
          <c:tx>
            <c:strRef>
              <c:f>Feuil1!$AF$89</c:f>
              <c:strCache>
                <c:ptCount val="1"/>
                <c:pt idx="0">
                  <c:v>relative QPCR measure</c:v>
                </c:pt>
              </c:strCache>
            </c:strRef>
          </c:tx>
          <c:spPr>
            <a:solidFill>
              <a:sysClr val="windowText" lastClr="000000"/>
            </a:solidFill>
          </c:spPr>
          <c:cat>
            <c:strRef>
              <c:f>Feuil1!$AC$90:$AC$102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Feuil1!$AF$90:$AF$102</c:f>
              <c:numCache>
                <c:formatCode>General</c:formatCode>
                <c:ptCount val="13"/>
                <c:pt idx="0">
                  <c:v>5.2823873834274407E-2</c:v>
                </c:pt>
                <c:pt idx="1">
                  <c:v>1.0062979962438903E-2</c:v>
                </c:pt>
                <c:pt idx="2">
                  <c:v>1.0267462649843403E-3</c:v>
                </c:pt>
                <c:pt idx="3">
                  <c:v>5.2203510560285507E-2</c:v>
                </c:pt>
                <c:pt idx="4">
                  <c:v>7.3532326108287013E-2</c:v>
                </c:pt>
                <c:pt idx="5">
                  <c:v>4.164136695923501E-2</c:v>
                </c:pt>
                <c:pt idx="6">
                  <c:v>1.8816322505931297E-2</c:v>
                </c:pt>
                <c:pt idx="7">
                  <c:v>4.2841143466346918E-2</c:v>
                </c:pt>
                <c:pt idx="8">
                  <c:v>2.8247729530375198E-2</c:v>
                </c:pt>
                <c:pt idx="9">
                  <c:v>0.10957962443335202</c:v>
                </c:pt>
                <c:pt idx="10">
                  <c:v>1</c:v>
                </c:pt>
                <c:pt idx="11">
                  <c:v>0.15271513519278906</c:v>
                </c:pt>
                <c:pt idx="12">
                  <c:v>4.4740305236631507E-2</c:v>
                </c:pt>
              </c:numCache>
            </c:numRef>
          </c:val>
        </c:ser>
        <c:dLbls/>
        <c:axId val="67600768"/>
        <c:axId val="67602304"/>
      </c:barChart>
      <c:catAx>
        <c:axId val="67600768"/>
        <c:scaling>
          <c:orientation val="minMax"/>
        </c:scaling>
        <c:axPos val="b"/>
        <c:majorTickMark val="none"/>
        <c:tickLblPos val="nextTo"/>
        <c:crossAx val="67602304"/>
        <c:crosses val="autoZero"/>
        <c:auto val="1"/>
        <c:lblAlgn val="ctr"/>
        <c:lblOffset val="100"/>
      </c:catAx>
      <c:valAx>
        <c:axId val="67602304"/>
        <c:scaling>
          <c:orientation val="minMax"/>
        </c:scaling>
        <c:axPos val="l"/>
        <c:numFmt formatCode="General" sourceLinked="1"/>
        <c:majorTickMark val="none"/>
        <c:tickLblPos val="nextTo"/>
        <c:crossAx val="6760076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800"/>
      </a:pPr>
      <a:endParaRPr lang="fr-FR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FR" i="1" dirty="0"/>
              <a:t>RcCLV1</a:t>
            </a:r>
            <a:r>
              <a:rPr lang="fr-FR" dirty="0"/>
              <a:t> (RC015603) </a:t>
            </a:r>
          </a:p>
        </c:rich>
      </c:tx>
      <c:layout/>
    </c:title>
    <c:plotArea>
      <c:layout/>
      <c:barChart>
        <c:barDir val="col"/>
        <c:grouping val="clustered"/>
        <c:ser>
          <c:idx val="1"/>
          <c:order val="0"/>
          <c:tx>
            <c:strRef>
              <c:f>Feuil1!$AI$89</c:f>
              <c:strCache>
                <c:ptCount val="1"/>
                <c:pt idx="0">
                  <c:v>relative RPKM counts</c:v>
                </c:pt>
              </c:strCache>
            </c:strRef>
          </c:tx>
          <c:spPr>
            <a:solidFill>
              <a:sysClr val="window" lastClr="FFFFFF"/>
            </a:solidFill>
            <a:ln w="6350">
              <a:solidFill>
                <a:sysClr val="windowText" lastClr="000000"/>
              </a:solidFill>
            </a:ln>
          </c:spPr>
          <c:cat>
            <c:strRef>
              <c:f>Feuil1!$AG$90:$AG$102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Feuil1!$AI$90:$AI$102</c:f>
              <c:numCache>
                <c:formatCode>General</c:formatCode>
                <c:ptCount val="13"/>
                <c:pt idx="0">
                  <c:v>3.2861747851002897E-2</c:v>
                </c:pt>
                <c:pt idx="1">
                  <c:v>0.17183022922636101</c:v>
                </c:pt>
                <c:pt idx="2">
                  <c:v>0</c:v>
                </c:pt>
                <c:pt idx="3">
                  <c:v>0.13449140401146106</c:v>
                </c:pt>
                <c:pt idx="4">
                  <c:v>9.3750000000000111E-2</c:v>
                </c:pt>
                <c:pt idx="5">
                  <c:v>7.2797277936962931E-2</c:v>
                </c:pt>
                <c:pt idx="6">
                  <c:v>3.5995702005730698E-2</c:v>
                </c:pt>
                <c:pt idx="7">
                  <c:v>9.6257163323782313E-2</c:v>
                </c:pt>
                <c:pt idx="8">
                  <c:v>8.9272922636103133E-2</c:v>
                </c:pt>
                <c:pt idx="9">
                  <c:v>0.13028295128939801</c:v>
                </c:pt>
                <c:pt idx="10">
                  <c:v>2.1310888252149003E-2</c:v>
                </c:pt>
                <c:pt idx="11">
                  <c:v>3.751790830945561E-2</c:v>
                </c:pt>
                <c:pt idx="12">
                  <c:v>1</c:v>
                </c:pt>
              </c:numCache>
            </c:numRef>
          </c:val>
        </c:ser>
        <c:ser>
          <c:idx val="2"/>
          <c:order val="1"/>
          <c:tx>
            <c:strRef>
              <c:f>Feuil1!$AJ$89</c:f>
              <c:strCache>
                <c:ptCount val="1"/>
                <c:pt idx="0">
                  <c:v>relative QPCR measure</c:v>
                </c:pt>
              </c:strCache>
            </c:strRef>
          </c:tx>
          <c:spPr>
            <a:solidFill>
              <a:sysClr val="windowText" lastClr="000000"/>
            </a:solidFill>
          </c:spPr>
          <c:cat>
            <c:strRef>
              <c:f>Feuil1!$AG$90:$AG$102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Feuil1!$AJ$90:$AJ$102</c:f>
              <c:numCache>
                <c:formatCode>General</c:formatCode>
                <c:ptCount val="13"/>
                <c:pt idx="0">
                  <c:v>4.854021140970171E-2</c:v>
                </c:pt>
                <c:pt idx="1">
                  <c:v>1.7190441973434206E-2</c:v>
                </c:pt>
                <c:pt idx="2">
                  <c:v>3.3586211187476199E-2</c:v>
                </c:pt>
                <c:pt idx="3">
                  <c:v>0.21390553536774004</c:v>
                </c:pt>
                <c:pt idx="4">
                  <c:v>9.7029108144391196E-2</c:v>
                </c:pt>
                <c:pt idx="5">
                  <c:v>0.10337767657291601</c:v>
                </c:pt>
                <c:pt idx="6">
                  <c:v>9.202848870833541E-2</c:v>
                </c:pt>
                <c:pt idx="7">
                  <c:v>0.14746921653758605</c:v>
                </c:pt>
                <c:pt idx="8">
                  <c:v>0.14409724948659206</c:v>
                </c:pt>
                <c:pt idx="9">
                  <c:v>0.105859380250535</c:v>
                </c:pt>
                <c:pt idx="10">
                  <c:v>8.5099365839884311E-2</c:v>
                </c:pt>
                <c:pt idx="11">
                  <c:v>7.3721225882341826E-2</c:v>
                </c:pt>
                <c:pt idx="12">
                  <c:v>1</c:v>
                </c:pt>
              </c:numCache>
            </c:numRef>
          </c:val>
        </c:ser>
        <c:dLbls/>
        <c:axId val="67648128"/>
        <c:axId val="67654016"/>
      </c:barChart>
      <c:catAx>
        <c:axId val="67648128"/>
        <c:scaling>
          <c:orientation val="minMax"/>
        </c:scaling>
        <c:axPos val="b"/>
        <c:majorTickMark val="none"/>
        <c:tickLblPos val="nextTo"/>
        <c:crossAx val="67654016"/>
        <c:crosses val="autoZero"/>
        <c:auto val="1"/>
        <c:lblAlgn val="ctr"/>
        <c:lblOffset val="100"/>
      </c:catAx>
      <c:valAx>
        <c:axId val="67654016"/>
        <c:scaling>
          <c:orientation val="minMax"/>
        </c:scaling>
        <c:axPos val="l"/>
        <c:numFmt formatCode="General" sourceLinked="1"/>
        <c:majorTickMark val="none"/>
        <c:tickLblPos val="nextTo"/>
        <c:crossAx val="6764812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800"/>
      </a:pPr>
      <a:endParaRPr lang="fr-FR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fr-FR" i="1" dirty="0" err="1"/>
              <a:t>RcICK</a:t>
            </a:r>
            <a:r>
              <a:rPr lang="fr-FR" dirty="0"/>
              <a:t> (RC047800) </a:t>
            </a:r>
          </a:p>
        </c:rich>
      </c:tx>
      <c:layout/>
    </c:title>
    <c:plotArea>
      <c:layout/>
      <c:barChart>
        <c:barDir val="col"/>
        <c:grouping val="clustered"/>
        <c:ser>
          <c:idx val="1"/>
          <c:order val="0"/>
          <c:tx>
            <c:strRef>
              <c:f>Feuil1!$AM$89</c:f>
              <c:strCache>
                <c:ptCount val="1"/>
                <c:pt idx="0">
                  <c:v>relative RPKM counts</c:v>
                </c:pt>
              </c:strCache>
            </c:strRef>
          </c:tx>
          <c:spPr>
            <a:solidFill>
              <a:sysClr val="window" lastClr="FFFFFF"/>
            </a:solidFill>
            <a:ln w="6350">
              <a:solidFill>
                <a:sysClr val="windowText" lastClr="000000"/>
              </a:solidFill>
            </a:ln>
          </c:spPr>
          <c:cat>
            <c:strRef>
              <c:f>Feuil1!$AK$90:$AK$102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Feuil1!$AM$90:$AM$102</c:f>
              <c:numCache>
                <c:formatCode>General</c:formatCode>
                <c:ptCount val="13"/>
                <c:pt idx="0">
                  <c:v>0.50380981408107417</c:v>
                </c:pt>
                <c:pt idx="1">
                  <c:v>0.65925022858884619</c:v>
                </c:pt>
                <c:pt idx="2">
                  <c:v>0.49832368180432912</c:v>
                </c:pt>
                <c:pt idx="3">
                  <c:v>0.38707711063700107</c:v>
                </c:pt>
                <c:pt idx="4">
                  <c:v>0.89942090825967702</c:v>
                </c:pt>
                <c:pt idx="5">
                  <c:v>0.83846388296250995</c:v>
                </c:pt>
                <c:pt idx="6">
                  <c:v>0.27613532459615991</c:v>
                </c:pt>
                <c:pt idx="7">
                  <c:v>0.24626638220054903</c:v>
                </c:pt>
                <c:pt idx="8">
                  <c:v>0.79945138677232486</c:v>
                </c:pt>
                <c:pt idx="9">
                  <c:v>1</c:v>
                </c:pt>
                <c:pt idx="10">
                  <c:v>0.98262724779030797</c:v>
                </c:pt>
                <c:pt idx="11">
                  <c:v>0</c:v>
                </c:pt>
                <c:pt idx="12">
                  <c:v>0.18287107589149604</c:v>
                </c:pt>
              </c:numCache>
            </c:numRef>
          </c:val>
        </c:ser>
        <c:ser>
          <c:idx val="2"/>
          <c:order val="1"/>
          <c:tx>
            <c:strRef>
              <c:f>Feuil1!$AN$89</c:f>
              <c:strCache>
                <c:ptCount val="1"/>
                <c:pt idx="0">
                  <c:v>relative QPCR measure</c:v>
                </c:pt>
              </c:strCache>
            </c:strRef>
          </c:tx>
          <c:spPr>
            <a:solidFill>
              <a:sysClr val="windowText" lastClr="000000"/>
            </a:solidFill>
          </c:spPr>
          <c:cat>
            <c:strRef>
              <c:f>Feuil1!$AK$90:$AK$102</c:f>
              <c:strCache>
                <c:ptCount val="13"/>
                <c:pt idx="0">
                  <c:v>RAC</c:v>
                </c:pt>
                <c:pt idx="1">
                  <c:v>FTN</c:v>
                </c:pt>
                <c:pt idx="2">
                  <c:v>FTB</c:v>
                </c:pt>
                <c:pt idx="3">
                  <c:v>FTS</c:v>
                </c:pt>
                <c:pt idx="4">
                  <c:v>NDB</c:v>
                </c:pt>
                <c:pt idx="5">
                  <c:v>DBO</c:v>
                </c:pt>
                <c:pt idx="6">
                  <c:v>IFL</c:v>
                </c:pt>
                <c:pt idx="7">
                  <c:v>IMO</c:v>
                </c:pt>
                <c:pt idx="8">
                  <c:v>BFL</c:v>
                </c:pt>
                <c:pt idx="9">
                  <c:v>DET</c:v>
                </c:pt>
                <c:pt idx="10">
                  <c:v>OFT</c:v>
                </c:pt>
                <c:pt idx="11">
                  <c:v>SEN</c:v>
                </c:pt>
                <c:pt idx="12">
                  <c:v>CYN</c:v>
                </c:pt>
              </c:strCache>
            </c:strRef>
          </c:cat>
          <c:val>
            <c:numRef>
              <c:f>Feuil1!$AN$90:$AN$102</c:f>
              <c:numCache>
                <c:formatCode>General</c:formatCode>
                <c:ptCount val="13"/>
                <c:pt idx="0">
                  <c:v>5.6715231753305208E-2</c:v>
                </c:pt>
                <c:pt idx="1">
                  <c:v>0.36394859166247412</c:v>
                </c:pt>
                <c:pt idx="2">
                  <c:v>0.35146421977664211</c:v>
                </c:pt>
                <c:pt idx="3">
                  <c:v>0.47662196724760214</c:v>
                </c:pt>
                <c:pt idx="4">
                  <c:v>6.5581970896343392E-2</c:v>
                </c:pt>
                <c:pt idx="5">
                  <c:v>1.1053952991773704E-2</c:v>
                </c:pt>
                <c:pt idx="6">
                  <c:v>0.38040063575510508</c:v>
                </c:pt>
                <c:pt idx="7">
                  <c:v>1.5537350254537202E-2</c:v>
                </c:pt>
                <c:pt idx="8">
                  <c:v>1</c:v>
                </c:pt>
                <c:pt idx="9">
                  <c:v>0.30637610958685912</c:v>
                </c:pt>
                <c:pt idx="10">
                  <c:v>0.91643834533363089</c:v>
                </c:pt>
                <c:pt idx="11">
                  <c:v>6.3399508183113504E-2</c:v>
                </c:pt>
                <c:pt idx="12">
                  <c:v>0.31590214138058809</c:v>
                </c:pt>
              </c:numCache>
            </c:numRef>
          </c:val>
        </c:ser>
        <c:dLbls/>
        <c:axId val="67511424"/>
        <c:axId val="67512960"/>
      </c:barChart>
      <c:catAx>
        <c:axId val="67511424"/>
        <c:scaling>
          <c:orientation val="minMax"/>
        </c:scaling>
        <c:axPos val="b"/>
        <c:majorTickMark val="none"/>
        <c:tickLblPos val="nextTo"/>
        <c:crossAx val="67512960"/>
        <c:crosses val="autoZero"/>
        <c:auto val="1"/>
        <c:lblAlgn val="ctr"/>
        <c:lblOffset val="100"/>
      </c:catAx>
      <c:valAx>
        <c:axId val="67512960"/>
        <c:scaling>
          <c:orientation val="minMax"/>
        </c:scaling>
        <c:axPos val="l"/>
        <c:numFmt formatCode="General" sourceLinked="1"/>
        <c:majorTickMark val="none"/>
        <c:tickLblPos val="nextTo"/>
        <c:crossAx val="6751142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800"/>
      </a:pPr>
      <a:endParaRPr lang="fr-FR"/>
    </a:p>
  </c:txPr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9160-B859-4FFF-A4FB-D3A90E5275E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BD3-E239-485C-ABE6-11276D12C7D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9160-B859-4FFF-A4FB-D3A90E5275E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BD3-E239-485C-ABE6-11276D12C7D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9160-B859-4FFF-A4FB-D3A90E5275E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BD3-E239-485C-ABE6-11276D12C7D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9160-B859-4FFF-A4FB-D3A90E5275E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BD3-E239-485C-ABE6-11276D12C7D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9160-B859-4FFF-A4FB-D3A90E5275E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BD3-E239-485C-ABE6-11276D12C7D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9160-B859-4FFF-A4FB-D3A90E5275E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BD3-E239-485C-ABE6-11276D12C7D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9160-B859-4FFF-A4FB-D3A90E5275E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BD3-E239-485C-ABE6-11276D12C7D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9160-B859-4FFF-A4FB-D3A90E5275E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BD3-E239-485C-ABE6-11276D12C7D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9160-B859-4FFF-A4FB-D3A90E5275E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BD3-E239-485C-ABE6-11276D12C7D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9160-B859-4FFF-A4FB-D3A90E5275E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BD3-E239-485C-ABE6-11276D12C7D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9160-B859-4FFF-A4FB-D3A90E5275E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80BD3-E239-485C-ABE6-11276D12C7D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A9160-B859-4FFF-A4FB-D3A90E5275E6}" type="datetimeFigureOut">
              <a:rPr lang="en-US" smtClean="0"/>
              <a:pPr/>
              <a:t>10/18/2012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80BD3-E239-485C-ABE6-11276D12C7D8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chart" Target="../charts/chart12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12" Type="http://schemas.openxmlformats.org/officeDocument/2006/relationships/chart" Target="../charts/chart11.xml"/><Relationship Id="rId2" Type="http://schemas.openxmlformats.org/officeDocument/2006/relationships/chart" Target="../charts/chart1.xml"/><Relationship Id="rId16" Type="http://schemas.openxmlformats.org/officeDocument/2006/relationships/chart" Target="../charts/chart1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5" Type="http://schemas.openxmlformats.org/officeDocument/2006/relationships/chart" Target="../charts/chart4.xml"/><Relationship Id="rId15" Type="http://schemas.openxmlformats.org/officeDocument/2006/relationships/chart" Target="../charts/chart1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Relationship Id="rId14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ZoneTexte 17"/>
          <p:cNvSpPr txBox="1"/>
          <p:nvPr/>
        </p:nvSpPr>
        <p:spPr>
          <a:xfrm>
            <a:off x="0" y="8042069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S2 : Expression analyses of fifteen selected transcripts </a:t>
            </a:r>
            <a:r>
              <a:rPr lang="en-US" sz="1200" b="1" i="1" dirty="0"/>
              <a:t>in </a:t>
            </a:r>
            <a:r>
              <a:rPr lang="en-US" sz="1200" b="1" i="1" dirty="0" err="1"/>
              <a:t>silico</a:t>
            </a:r>
            <a:r>
              <a:rPr lang="en-US" sz="1200" b="1" dirty="0"/>
              <a:t> (RPKM values) and using Real time quantitative RT-PCR (</a:t>
            </a:r>
            <a:r>
              <a:rPr lang="en-US" sz="1200" b="1" dirty="0" err="1"/>
              <a:t>qPCR</a:t>
            </a:r>
            <a:r>
              <a:rPr lang="en-US" sz="1200" b="1" dirty="0"/>
              <a:t>).</a:t>
            </a:r>
            <a:endParaRPr lang="en-US" sz="1200" dirty="0"/>
          </a:p>
          <a:p>
            <a:r>
              <a:rPr lang="en-US" sz="1200" dirty="0"/>
              <a:t>Relative </a:t>
            </a:r>
            <a:r>
              <a:rPr lang="en-US" sz="1200" dirty="0" err="1"/>
              <a:t>qPCR</a:t>
            </a:r>
            <a:r>
              <a:rPr lang="en-US" sz="1200" dirty="0"/>
              <a:t> and RPKM values were scaled with maximum expression value set to 1.  White histograms: relative RPKM counts; black histograms: </a:t>
            </a:r>
            <a:r>
              <a:rPr lang="en-US" sz="1200" dirty="0" err="1"/>
              <a:t>qPCR</a:t>
            </a:r>
            <a:r>
              <a:rPr lang="en-US" sz="1200" dirty="0"/>
              <a:t> relative expression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graphicFrame>
        <p:nvGraphicFramePr>
          <p:cNvPr id="3" name="Graphique 2"/>
          <p:cNvGraphicFramePr/>
          <p:nvPr/>
        </p:nvGraphicFramePr>
        <p:xfrm>
          <a:off x="196167" y="159654"/>
          <a:ext cx="2088349" cy="125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/>
          <p:nvPr/>
        </p:nvGraphicFramePr>
        <p:xfrm>
          <a:off x="196167" y="4685220"/>
          <a:ext cx="2108737" cy="125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phique 5"/>
          <p:cNvGraphicFramePr/>
          <p:nvPr/>
        </p:nvGraphicFramePr>
        <p:xfrm>
          <a:off x="2365316" y="1668176"/>
          <a:ext cx="2097087" cy="125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Graphique 6"/>
          <p:cNvGraphicFramePr/>
          <p:nvPr/>
        </p:nvGraphicFramePr>
        <p:xfrm>
          <a:off x="2365316" y="159654"/>
          <a:ext cx="2097087" cy="125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Graphique 7"/>
          <p:cNvGraphicFramePr/>
          <p:nvPr/>
        </p:nvGraphicFramePr>
        <p:xfrm>
          <a:off x="2369685" y="3176698"/>
          <a:ext cx="2097087" cy="125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Graphique 8"/>
          <p:cNvGraphicFramePr/>
          <p:nvPr/>
        </p:nvGraphicFramePr>
        <p:xfrm>
          <a:off x="196167" y="1668176"/>
          <a:ext cx="2097087" cy="125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" name="Graphique 9"/>
          <p:cNvGraphicFramePr/>
          <p:nvPr/>
        </p:nvGraphicFramePr>
        <p:xfrm>
          <a:off x="2313598" y="4685220"/>
          <a:ext cx="2097087" cy="125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1" name="Graphique 10"/>
          <p:cNvGraphicFramePr/>
          <p:nvPr/>
        </p:nvGraphicFramePr>
        <p:xfrm>
          <a:off x="4543203" y="1668176"/>
          <a:ext cx="2097087" cy="125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2" name="Graphique 11"/>
          <p:cNvGraphicFramePr/>
          <p:nvPr/>
        </p:nvGraphicFramePr>
        <p:xfrm>
          <a:off x="196167" y="6193742"/>
          <a:ext cx="2097087" cy="125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3" name="Graphique 12"/>
          <p:cNvGraphicFramePr/>
          <p:nvPr/>
        </p:nvGraphicFramePr>
        <p:xfrm>
          <a:off x="4543203" y="4685220"/>
          <a:ext cx="2097087" cy="125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4" name="Graphique 13"/>
          <p:cNvGraphicFramePr/>
          <p:nvPr/>
        </p:nvGraphicFramePr>
        <p:xfrm>
          <a:off x="4543203" y="3176698"/>
          <a:ext cx="2097087" cy="125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5" name="Graphique 14"/>
          <p:cNvGraphicFramePr/>
          <p:nvPr/>
        </p:nvGraphicFramePr>
        <p:xfrm>
          <a:off x="4543203" y="159654"/>
          <a:ext cx="2097087" cy="125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16" name="Graphique 15"/>
          <p:cNvGraphicFramePr/>
          <p:nvPr/>
        </p:nvGraphicFramePr>
        <p:xfrm>
          <a:off x="2369685" y="6193742"/>
          <a:ext cx="2097087" cy="125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17" name="Graphique 16"/>
          <p:cNvGraphicFramePr/>
          <p:nvPr/>
        </p:nvGraphicFramePr>
        <p:xfrm>
          <a:off x="4543203" y="6208030"/>
          <a:ext cx="2097087" cy="125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24" name="Graphique 23"/>
          <p:cNvGraphicFramePr/>
          <p:nvPr/>
        </p:nvGraphicFramePr>
        <p:xfrm>
          <a:off x="172866" y="3176698"/>
          <a:ext cx="2120388" cy="125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19" name="ZoneTexte 18"/>
          <p:cNvSpPr txBox="1"/>
          <p:nvPr/>
        </p:nvSpPr>
        <p:spPr>
          <a:xfrm>
            <a:off x="776611" y="7313328"/>
            <a:ext cx="10707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Tissue samples </a:t>
            </a:r>
          </a:p>
        </p:txBody>
      </p:sp>
      <p:sp>
        <p:nvSpPr>
          <p:cNvPr id="21" name="ZoneTexte 20"/>
          <p:cNvSpPr txBox="1"/>
          <p:nvPr/>
        </p:nvSpPr>
        <p:spPr>
          <a:xfrm rot="5400000">
            <a:off x="-306005" y="784407"/>
            <a:ext cx="10799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Relative expression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22" name="ZoneTexte 21"/>
          <p:cNvSpPr txBox="1"/>
          <p:nvPr/>
        </p:nvSpPr>
        <p:spPr>
          <a:xfrm rot="5400000">
            <a:off x="-324277" y="2287445"/>
            <a:ext cx="10799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Relative expression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23" name="ZoneTexte 22"/>
          <p:cNvSpPr txBox="1"/>
          <p:nvPr/>
        </p:nvSpPr>
        <p:spPr>
          <a:xfrm rot="5400000">
            <a:off x="-324277" y="3799613"/>
            <a:ext cx="10799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Relative expression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25" name="ZoneTexte 24"/>
          <p:cNvSpPr txBox="1"/>
          <p:nvPr/>
        </p:nvSpPr>
        <p:spPr>
          <a:xfrm rot="5400000">
            <a:off x="-324277" y="5348329"/>
            <a:ext cx="10799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Relative expression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27" name="ZoneTexte 26"/>
          <p:cNvSpPr txBox="1"/>
          <p:nvPr/>
        </p:nvSpPr>
        <p:spPr>
          <a:xfrm rot="5400000">
            <a:off x="-318053" y="6761654"/>
            <a:ext cx="10799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Relative expression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2911566" y="7313328"/>
            <a:ext cx="10707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Tissue samples 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5192756" y="7313328"/>
            <a:ext cx="10707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Tissue samples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129</Words>
  <Application>Microsoft Office PowerPoint</Application>
  <PresentationFormat>Affichage à l'écran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Bendahmane M</dc:creator>
  <cp:lastModifiedBy>adubois</cp:lastModifiedBy>
  <cp:revision>20</cp:revision>
  <dcterms:created xsi:type="dcterms:W3CDTF">2012-02-09T14:50:15Z</dcterms:created>
  <dcterms:modified xsi:type="dcterms:W3CDTF">2012-10-18T09:06:12Z</dcterms:modified>
</cp:coreProperties>
</file>