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1134" y="-2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E61B-FC86-4047-96F0-C5530BB3824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170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B495-00D0-4BD6-85B3-86F2438661F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191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9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9AD4-4D9C-4BD6-85B7-64E3455B74F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749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C93BD-58A8-4BF2-930A-91E11A03949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366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635E8-C8DD-47F6-B1CE-31253C81029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015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3561-DF96-4FA1-8223-FDFB06CFE4F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5136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AB6A3-37FE-41C2-95D7-95837A7E907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627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1409C-B916-4997-A891-DEAE9031F38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335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984EE-E230-4610-97C8-37DFF667AEC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40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3D1B4-C56E-444B-B1F1-BF06759756A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405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C298-776C-4342-98CA-387DCF9BDAF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903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C8E2-A340-4F7D-9632-59F75FA9E7D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4"/>
          <p:cNvSpPr txBox="1">
            <a:spLocks noChangeArrowheads="1"/>
          </p:cNvSpPr>
          <p:nvPr/>
        </p:nvSpPr>
        <p:spPr bwMode="auto">
          <a:xfrm>
            <a:off x="5347957" y="8749969"/>
            <a:ext cx="1516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latinLnBrk="1" hangingPunct="1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altLang="ko-KR" sz="1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en-US" altLang="ko-KR" sz="1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Hori et al.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2450" y="615288"/>
            <a:ext cx="5753100" cy="7156089"/>
            <a:chOff x="541932" y="519752"/>
            <a:chExt cx="5753100" cy="7156089"/>
          </a:xfrm>
        </p:grpSpPr>
        <p:grpSp>
          <p:nvGrpSpPr>
            <p:cNvPr id="2" name="Group 1"/>
            <p:cNvGrpSpPr/>
            <p:nvPr/>
          </p:nvGrpSpPr>
          <p:grpSpPr>
            <a:xfrm>
              <a:off x="1280449" y="519752"/>
              <a:ext cx="4297103" cy="3809560"/>
              <a:chOff x="1338097" y="-54592"/>
              <a:chExt cx="4297103" cy="3809560"/>
            </a:xfrm>
          </p:grpSpPr>
          <p:sp>
            <p:nvSpPr>
              <p:cNvPr id="6" name="テキスト ボックス 165"/>
              <p:cNvSpPr txBox="1">
                <a:spLocks noChangeArrowheads="1"/>
              </p:cNvSpPr>
              <p:nvPr/>
            </p:nvSpPr>
            <p:spPr bwMode="auto">
              <a:xfrm>
                <a:off x="1714602" y="2034331"/>
                <a:ext cx="3704044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kumimoji="1" lang="en-US" altLang="ja-JP" sz="1100"/>
                  <a:t>5-20% ePAGEL (Anti-phospho (T514) CRMP2 antibody)</a:t>
                </a:r>
                <a:endParaRPr kumimoji="1" lang="ja-JP" altLang="en-US" sz="1100"/>
              </a:p>
            </p:txBody>
          </p:sp>
          <p:sp>
            <p:nvSpPr>
              <p:cNvPr id="7" name="テキスト ボックス 165"/>
              <p:cNvSpPr txBox="1">
                <a:spLocks noChangeArrowheads="1"/>
              </p:cNvSpPr>
              <p:nvPr/>
            </p:nvSpPr>
            <p:spPr bwMode="auto">
              <a:xfrm>
                <a:off x="1725021" y="3493482"/>
                <a:ext cx="3704044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kumimoji="1" lang="en-US" altLang="ja-JP" sz="1100"/>
                  <a:t>5-20% ePAGEL (Anti-phospho (S522) CRMP2 antibody)</a:t>
                </a:r>
                <a:endParaRPr kumimoji="1" lang="ja-JP" altLang="en-US" sz="1100"/>
              </a:p>
            </p:txBody>
          </p:sp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100000"/>
                        </a14:imgEffect>
                        <a14:imgEffect>
                          <a14:brightnessContrast bright="21000" contrast="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1318" y="1207256"/>
                <a:ext cx="3450321" cy="8135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15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5305567" y="1236102"/>
                <a:ext cx="325506" cy="261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75</a:t>
                </a:r>
              </a:p>
            </p:txBody>
          </p:sp>
          <p:sp>
            <p:nvSpPr>
              <p:cNvPr id="10" name="Text Box 15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5305567" y="1828148"/>
                <a:ext cx="325506" cy="261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latin typeface="Times New Roman" pitchFamily="18" charset="0"/>
                    <a:cs typeface="Times New Roman" pitchFamily="18" charset="0"/>
                  </a:rPr>
                  <a:t>50</a:t>
                </a:r>
              </a:p>
            </p:txBody>
          </p:sp>
          <p:sp>
            <p:nvSpPr>
              <p:cNvPr id="11" name="Line 16"/>
              <p:cNvSpPr>
                <a:spLocks noChangeAspect="1" noChangeShapeType="1"/>
              </p:cNvSpPr>
              <p:nvPr/>
            </p:nvSpPr>
            <p:spPr bwMode="auto">
              <a:xfrm rot="10800000">
                <a:off x="5244486" y="1363217"/>
                <a:ext cx="5081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Line 16"/>
              <p:cNvSpPr>
                <a:spLocks noChangeAspect="1" noChangeShapeType="1"/>
              </p:cNvSpPr>
              <p:nvPr/>
            </p:nvSpPr>
            <p:spPr bwMode="auto">
              <a:xfrm rot="10800000">
                <a:off x="5244486" y="1964581"/>
                <a:ext cx="5081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テキスト ボックス 157"/>
              <p:cNvSpPr txBox="1">
                <a:spLocks noChangeArrowheads="1"/>
              </p:cNvSpPr>
              <p:nvPr/>
            </p:nvSpPr>
            <p:spPr bwMode="auto">
              <a:xfrm>
                <a:off x="1344718" y="1167967"/>
                <a:ext cx="423604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kumimoji="1" lang="en-US" altLang="ja-JP" sz="1100"/>
                  <a:t>~70</a:t>
                </a:r>
                <a:endParaRPr kumimoji="1" lang="ja-JP" altLang="en-US" sz="110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1725929" y="1344692"/>
                <a:ext cx="173037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1722754" y="1481217"/>
                <a:ext cx="173037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テキスト ボックス 36"/>
              <p:cNvSpPr txBox="1">
                <a:spLocks noChangeArrowheads="1"/>
              </p:cNvSpPr>
              <p:nvPr/>
            </p:nvSpPr>
            <p:spPr bwMode="auto">
              <a:xfrm>
                <a:off x="1344718" y="1384078"/>
                <a:ext cx="423514" cy="261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kumimoji="1" lang="en-US" altLang="ja-JP" sz="1100"/>
                  <a:t>~65</a:t>
                </a:r>
                <a:endParaRPr kumimoji="1" lang="ja-JP" altLang="en-US" sz="1100"/>
              </a:p>
            </p:txBody>
          </p:sp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100000"/>
                        </a14:imgEffect>
                        <a14:imgEffect>
                          <a14:brightnessContrast bright="21000" contrast="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5954" y="2675280"/>
                <a:ext cx="3446348" cy="81262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 Box 15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5309694" y="2648776"/>
                <a:ext cx="325506" cy="261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75</a:t>
                </a:r>
              </a:p>
            </p:txBody>
          </p:sp>
          <p:sp>
            <p:nvSpPr>
              <p:cNvPr id="19" name="Text Box 15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5309694" y="3264664"/>
                <a:ext cx="325506" cy="261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ja-JP" sz="1100" b="1">
                    <a:latin typeface="Times New Roman" pitchFamily="18" charset="0"/>
                    <a:cs typeface="Times New Roman" pitchFamily="18" charset="0"/>
                  </a:rPr>
                  <a:t>50</a:t>
                </a:r>
              </a:p>
            </p:txBody>
          </p:sp>
          <p:sp>
            <p:nvSpPr>
              <p:cNvPr id="20" name="Line 16"/>
              <p:cNvSpPr>
                <a:spLocks noChangeAspect="1" noChangeShapeType="1"/>
              </p:cNvSpPr>
              <p:nvPr/>
            </p:nvSpPr>
            <p:spPr bwMode="auto">
              <a:xfrm rot="10800000">
                <a:off x="5248613" y="2775892"/>
                <a:ext cx="5081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1" name="Line 16"/>
              <p:cNvSpPr>
                <a:spLocks noChangeAspect="1" noChangeShapeType="1"/>
              </p:cNvSpPr>
              <p:nvPr/>
            </p:nvSpPr>
            <p:spPr bwMode="auto">
              <a:xfrm rot="10800000">
                <a:off x="5248613" y="3401097"/>
                <a:ext cx="5081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" name="テキスト ボックス 157"/>
              <p:cNvSpPr txBox="1">
                <a:spLocks noChangeArrowheads="1"/>
              </p:cNvSpPr>
              <p:nvPr/>
            </p:nvSpPr>
            <p:spPr bwMode="auto">
              <a:xfrm>
                <a:off x="1338097" y="2848949"/>
                <a:ext cx="423604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kumimoji="1" lang="en-US" altLang="ja-JP" sz="1100"/>
                  <a:t>~70</a:t>
                </a:r>
                <a:endParaRPr kumimoji="1" lang="ja-JP" altLang="en-US" sz="1100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1719579" y="3024718"/>
                <a:ext cx="173037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129"/>
              <p:cNvSpPr txBox="1">
                <a:spLocks noChangeArrowheads="1"/>
              </p:cNvSpPr>
              <p:nvPr/>
            </p:nvSpPr>
            <p:spPr bwMode="auto">
              <a:xfrm>
                <a:off x="1380140" y="-54592"/>
                <a:ext cx="369887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kumimoji="1" lang="en-US" altLang="ja-JP" sz="2000" b="1" dirty="0" smtClean="0"/>
                  <a:t>A</a:t>
                </a:r>
                <a:endParaRPr kumimoji="1" lang="ja-JP" altLang="en-US" sz="2000" b="1" dirty="0"/>
              </a:p>
            </p:txBody>
          </p:sp>
          <p:sp>
            <p:nvSpPr>
              <p:cNvPr id="25" name="テキスト ボックス 129"/>
              <p:cNvSpPr txBox="1">
                <a:spLocks noChangeArrowheads="1"/>
              </p:cNvSpPr>
              <p:nvPr/>
            </p:nvSpPr>
            <p:spPr bwMode="auto">
              <a:xfrm>
                <a:off x="1380140" y="2256556"/>
                <a:ext cx="369887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kumimoji="1" lang="en-US" altLang="ja-JP" sz="2000" b="1" dirty="0" smtClean="0"/>
                  <a:t>B</a:t>
                </a:r>
                <a:endParaRPr kumimoji="1" lang="ja-JP" altLang="en-US" sz="2000" b="1" dirty="0"/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6082" y="103496"/>
                <a:ext cx="3616381" cy="10860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541932" y="4505742"/>
              <a:ext cx="5753100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 smtClean="0"/>
                <a:t>Western </a:t>
              </a:r>
              <a:r>
                <a:rPr lang="en-GB" sz="1600" b="1" dirty="0"/>
                <a:t>blot analysis of the </a:t>
              </a:r>
              <a:r>
                <a:rPr lang="en-GB" sz="1600" b="1" dirty="0" smtClean="0"/>
                <a:t>anti-phosphorylated CRMP2 proteins </a:t>
              </a:r>
              <a:r>
                <a:rPr lang="en-GB" sz="1600" b="1" dirty="0"/>
                <a:t>cross-reacting </a:t>
              </a:r>
              <a:r>
                <a:rPr lang="en-GB" sz="1600" b="1" dirty="0" smtClean="0"/>
                <a:t>proteins</a:t>
              </a:r>
            </a:p>
            <a:p>
              <a:pPr algn="just"/>
              <a:r>
                <a:rPr lang="en-US" sz="1200" dirty="0" smtClean="0"/>
                <a:t>Cross-reacting </a:t>
              </a:r>
              <a:r>
                <a:rPr lang="en-US" sz="1200" dirty="0"/>
                <a:t>proteins with </a:t>
              </a:r>
              <a:r>
                <a:rPr lang="en-US" sz="1200" dirty="0" smtClean="0"/>
                <a:t>two </a:t>
              </a:r>
              <a:r>
                <a:rPr lang="en-US" sz="1200" dirty="0"/>
                <a:t>anti-phosphorylated CRMP2 protein antibodies </a:t>
              </a:r>
              <a:r>
                <a:rPr lang="en-US" sz="1200" b="1" dirty="0" smtClean="0"/>
                <a:t>(A </a:t>
              </a:r>
              <a:r>
                <a:rPr lang="en-US" sz="1200" dirty="0"/>
                <a:t>and</a:t>
              </a:r>
              <a:r>
                <a:rPr lang="en-US" sz="1200" b="1" dirty="0"/>
                <a:t> </a:t>
              </a:r>
              <a:r>
                <a:rPr lang="en-US" sz="1200" b="1" dirty="0" smtClean="0"/>
                <a:t>B)</a:t>
              </a:r>
              <a:r>
                <a:rPr lang="en-US" sz="1200" dirty="0" smtClean="0"/>
                <a:t>. </a:t>
              </a:r>
              <a:r>
                <a:rPr lang="en-US" sz="1200" dirty="0"/>
                <a:t>Lanes 1, 2 and 5, 6 are hemispheres dissected out at 6 h after control and ischemia treatments respectively. The symbol – (minus) indicates without PACAP38, i.e., 1 mL of 0.9% saline, whereas + (plus) indicates with 1 </a:t>
              </a:r>
              <a:r>
                <a:rPr lang="en-US" sz="1200" dirty="0" err="1"/>
                <a:t>pmol</a:t>
              </a:r>
              <a:r>
                <a:rPr lang="en-US" sz="1200" dirty="0"/>
                <a:t> (1 mL) of PACAP38 injection. Total protein extraction, separation, Western blotting, and image analyses procedures are detailed in Methods. </a:t>
              </a:r>
              <a:r>
                <a:rPr lang="en-US" sz="1200" dirty="0" smtClean="0"/>
                <a:t>Two individual membranes </a:t>
              </a:r>
              <a:r>
                <a:rPr lang="en-US" sz="1200" dirty="0"/>
                <a:t>was incubated with rabbit anti-phosphorylated CRMP2 antibodies [5 </a:t>
              </a:r>
              <a:r>
                <a:rPr lang="en-US" sz="1200" dirty="0">
                  <a:latin typeface="Symbol" pitchFamily="18" charset="2"/>
                </a:rPr>
                <a:t>m</a:t>
              </a:r>
              <a:r>
                <a:rPr lang="en-US" sz="1200" dirty="0"/>
                <a:t>L of </a:t>
              </a:r>
              <a:r>
                <a:rPr lang="en-US" sz="1200" dirty="0" err="1"/>
                <a:t>Rb</a:t>
              </a:r>
              <a:r>
                <a:rPr lang="en-US" sz="1200" dirty="0"/>
                <a:t> </a:t>
              </a:r>
              <a:r>
                <a:rPr lang="en-US" sz="1200" dirty="0" err="1"/>
                <a:t>pAb</a:t>
              </a:r>
              <a:r>
                <a:rPr lang="en-US" sz="1200" dirty="0"/>
                <a:t> to CRMP2, </a:t>
              </a:r>
              <a:r>
                <a:rPr lang="en-US" sz="1200" dirty="0" err="1" smtClean="0"/>
                <a:t>phospho</a:t>
              </a:r>
              <a:r>
                <a:rPr lang="en-US" sz="1200" dirty="0" smtClean="0"/>
                <a:t> </a:t>
              </a:r>
              <a:r>
                <a:rPr lang="en-US" sz="1200" dirty="0"/>
                <a:t>T514 (100 mg, 0.7 mg/mL; Cat. no. ab85934, </a:t>
              </a:r>
              <a:r>
                <a:rPr lang="en-US" sz="1200" dirty="0" err="1"/>
                <a:t>Abcam</a:t>
              </a:r>
              <a:r>
                <a:rPr lang="en-US" sz="1200" dirty="0"/>
                <a:t>), and 5 </a:t>
              </a:r>
              <a:r>
                <a:rPr lang="en-US" sz="1200" dirty="0">
                  <a:latin typeface="Symbol" pitchFamily="18" charset="2"/>
                </a:rPr>
                <a:t>m</a:t>
              </a:r>
              <a:r>
                <a:rPr lang="en-US" sz="1200" dirty="0"/>
                <a:t>L of CRMP2, Ser522 (100 mL; Cat. no. CP2191, ECM Biosciences) in 25 mL </a:t>
              </a:r>
              <a:r>
                <a:rPr lang="en-US" sz="1200" dirty="0" smtClean="0"/>
                <a:t>primary antibody solution (PAS</a:t>
              </a:r>
              <a:r>
                <a:rPr lang="en-US" sz="1200" dirty="0"/>
                <a:t>)]. For direct visualization of </a:t>
              </a:r>
              <a:r>
                <a:rPr lang="en-US" sz="1200" dirty="0" err="1"/>
                <a:t>WesternC</a:t>
              </a:r>
              <a:r>
                <a:rPr lang="en-US" sz="1200" dirty="0"/>
                <a:t> protein standards on blot, 2 mL of Precision Protein </a:t>
              </a:r>
              <a:r>
                <a:rPr lang="en-US" sz="1200" dirty="0" err="1"/>
                <a:t>StrepTactin</a:t>
              </a:r>
              <a:r>
                <a:rPr lang="en-US" sz="1200" dirty="0"/>
                <a:t>-HRP Conjugate (Cat. no. 161-0380/0381; Bio-Rad) was added in the SAS</a:t>
              </a:r>
              <a:r>
                <a:rPr lang="en-US" sz="1200" dirty="0" smtClean="0"/>
                <a:t>.</a:t>
              </a:r>
              <a:r>
                <a:rPr lang="en-US" sz="1200" dirty="0" smtClean="0"/>
                <a:t> </a:t>
              </a:r>
              <a:r>
                <a:rPr lang="en-US" sz="1200" dirty="0" smtClean="0"/>
                <a:t>Total </a:t>
              </a:r>
              <a:r>
                <a:rPr lang="en-US" sz="1200" dirty="0"/>
                <a:t>protein in Sham (control) and PMCAO (ischemic) hemispheres were stained with Flamingo stain as shown in </a:t>
              </a:r>
              <a:r>
                <a:rPr lang="en-US" sz="1200" b="1" dirty="0"/>
                <a:t>Supplementary Figure 4</a:t>
              </a:r>
              <a:r>
                <a:rPr lang="en-US" sz="1200" dirty="0"/>
                <a:t>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4868</TotalTime>
  <Words>262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gkagrawal123</dc:creator>
  <cp:lastModifiedBy>Me</cp:lastModifiedBy>
  <cp:revision>102</cp:revision>
  <dcterms:created xsi:type="dcterms:W3CDTF">2010-12-09T03:35:38Z</dcterms:created>
  <dcterms:modified xsi:type="dcterms:W3CDTF">2012-09-22T06:45:44Z</dcterms:modified>
</cp:coreProperties>
</file>