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D5F66-2507-4356-AABF-7B54AF2D3A6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6E767-BBFF-4489-AB03-4B51EB762F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Schematic diagram of </a:t>
            </a:r>
            <a:r>
              <a:rPr lang="en-GB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flavonoid</a:t>
            </a:r>
            <a:r>
              <a:rPr lang="en-GB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biosynthetic pathways and miRNA profiles targeting </a:t>
            </a:r>
            <a:r>
              <a:rPr lang="en-GB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flavonoid</a:t>
            </a:r>
            <a:r>
              <a:rPr lang="en-GB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biosynthetic genes. </a:t>
            </a:r>
            <a:r>
              <a:rPr lang="en-GB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GB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represent enrichment genes in specific </a:t>
            </a:r>
            <a:r>
              <a:rPr lang="en-GB" altLang="ko-K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Rosa </a:t>
            </a:r>
            <a:r>
              <a:rPr lang="en-GB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measured by applying </a:t>
            </a:r>
            <a:r>
              <a:rPr lang="en-GB" altLang="ko-K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Audic’s</a:t>
            </a:r>
            <a:r>
              <a:rPr lang="en-GB" altLang="ko-K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 (p value &lt; 0.001).* miRNA cleavage were experimentally validated (Figure 5).</a:t>
            </a:r>
            <a:endParaRPr lang="ko-KR" altLang="ko-K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6E767-BBFF-4489-AB03-4B51EB762FB2}" type="slidenum">
              <a:rPr lang="ko-KR" altLang="en-US" smtClean="0"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A20BC-00C5-4CC1-B2C2-E63C4973D8AB}" type="datetimeFigureOut">
              <a:rPr lang="ko-KR" altLang="en-US" smtClean="0"/>
              <a:t>2012-08-22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BD00F-4ED5-44AC-BE83-E3E59B1F248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3"/>
          <p:cNvGrpSpPr/>
          <p:nvPr/>
        </p:nvGrpSpPr>
        <p:grpSpPr>
          <a:xfrm>
            <a:off x="7255346" y="5640576"/>
            <a:ext cx="2012089" cy="452720"/>
            <a:chOff x="7255346" y="5877272"/>
            <a:chExt cx="2012089" cy="452720"/>
          </a:xfrm>
        </p:grpSpPr>
        <p:grpSp>
          <p:nvGrpSpPr>
            <p:cNvPr id="3" name="그룹 96"/>
            <p:cNvGrpSpPr/>
            <p:nvPr/>
          </p:nvGrpSpPr>
          <p:grpSpPr>
            <a:xfrm>
              <a:off x="7380312" y="5877272"/>
              <a:ext cx="1440160" cy="216024"/>
              <a:chOff x="5796136" y="2636912"/>
              <a:chExt cx="1440160" cy="216024"/>
            </a:xfrm>
          </p:grpSpPr>
          <p:sp>
            <p:nvSpPr>
              <p:cNvPr id="92" name="직사각형 91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직사각형 92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직사각형 93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직사각형 94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rgbClr val="FF0066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직사각형 95"/>
              <p:cNvSpPr/>
              <p:nvPr/>
            </p:nvSpPr>
            <p:spPr>
              <a:xfrm>
                <a:off x="6948264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7255346" y="6083771"/>
              <a:ext cx="20120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0     50  100  500 1000 &gt;1000</a:t>
              </a:r>
              <a:endParaRPr lang="ko-KR" altLang="en-US" sz="1000" dirty="0"/>
            </a:p>
          </p:txBody>
        </p:sp>
      </p:grpSp>
      <p:grpSp>
        <p:nvGrpSpPr>
          <p:cNvPr id="4" name="그룹 105"/>
          <p:cNvGrpSpPr/>
          <p:nvPr/>
        </p:nvGrpSpPr>
        <p:grpSpPr>
          <a:xfrm>
            <a:off x="6872064" y="4527590"/>
            <a:ext cx="1948408" cy="276999"/>
            <a:chOff x="6872064" y="5373216"/>
            <a:chExt cx="1948408" cy="276999"/>
          </a:xfrm>
        </p:grpSpPr>
        <p:grpSp>
          <p:nvGrpSpPr>
            <p:cNvPr id="6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00" name="직사각형 99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직사각형 100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2" name="직사각형 101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3" name="직사각형 102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5" name="TextBox 104"/>
            <p:cNvSpPr txBox="1"/>
            <p:nvPr/>
          </p:nvSpPr>
          <p:spPr>
            <a:xfrm>
              <a:off x="6872064" y="5373216"/>
              <a:ext cx="4860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ANS</a:t>
              </a:r>
              <a:endParaRPr lang="ko-KR" altLang="en-US" sz="1200" dirty="0"/>
            </a:p>
          </p:txBody>
        </p:sp>
      </p:grpSp>
      <p:grpSp>
        <p:nvGrpSpPr>
          <p:cNvPr id="8" name="그룹 106"/>
          <p:cNvGrpSpPr/>
          <p:nvPr/>
        </p:nvGrpSpPr>
        <p:grpSpPr>
          <a:xfrm>
            <a:off x="6876256" y="4809467"/>
            <a:ext cx="1948408" cy="276999"/>
            <a:chOff x="6872064" y="5373216"/>
            <a:chExt cx="1948408" cy="276999"/>
          </a:xfrm>
        </p:grpSpPr>
        <p:grpSp>
          <p:nvGrpSpPr>
            <p:cNvPr id="14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10" name="직사각형 109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직사각형 110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직사각형 111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직사각형 112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6872064" y="5373216"/>
              <a:ext cx="466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DFR</a:t>
              </a:r>
              <a:endParaRPr lang="ko-KR" altLang="en-US" sz="1200" dirty="0"/>
            </a:p>
          </p:txBody>
        </p:sp>
      </p:grpSp>
      <p:grpSp>
        <p:nvGrpSpPr>
          <p:cNvPr id="15" name="그룹 113"/>
          <p:cNvGrpSpPr/>
          <p:nvPr/>
        </p:nvGrpSpPr>
        <p:grpSpPr>
          <a:xfrm>
            <a:off x="6876256" y="4245713"/>
            <a:ext cx="1948408" cy="276999"/>
            <a:chOff x="6872064" y="5373216"/>
            <a:chExt cx="1948408" cy="276999"/>
          </a:xfrm>
        </p:grpSpPr>
        <p:grpSp>
          <p:nvGrpSpPr>
            <p:cNvPr id="16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17" name="직사각형 116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직사각형 117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6" name="TextBox 115"/>
            <p:cNvSpPr txBox="1"/>
            <p:nvPr/>
          </p:nvSpPr>
          <p:spPr>
            <a:xfrm>
              <a:off x="6872064" y="5373216"/>
              <a:ext cx="457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CYP</a:t>
              </a:r>
              <a:endParaRPr lang="ko-KR" altLang="en-US" sz="1200" dirty="0"/>
            </a:p>
          </p:txBody>
        </p:sp>
      </p:grpSp>
      <p:grpSp>
        <p:nvGrpSpPr>
          <p:cNvPr id="17" name="그룹 120"/>
          <p:cNvGrpSpPr/>
          <p:nvPr/>
        </p:nvGrpSpPr>
        <p:grpSpPr>
          <a:xfrm>
            <a:off x="6876256" y="5091344"/>
            <a:ext cx="1948408" cy="276999"/>
            <a:chOff x="6872064" y="5373216"/>
            <a:chExt cx="1948408" cy="276999"/>
          </a:xfrm>
        </p:grpSpPr>
        <p:grpSp>
          <p:nvGrpSpPr>
            <p:cNvPr id="19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24" name="직사각형 123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직사각형 124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직사각형 125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직사각형 126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3" name="TextBox 122"/>
            <p:cNvSpPr txBox="1"/>
            <p:nvPr/>
          </p:nvSpPr>
          <p:spPr>
            <a:xfrm>
              <a:off x="6872064" y="5373216"/>
              <a:ext cx="4787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SPL*</a:t>
              </a:r>
              <a:endParaRPr lang="ko-KR" altLang="en-US" sz="1200" dirty="0"/>
            </a:p>
          </p:txBody>
        </p:sp>
      </p:grpSp>
      <p:grpSp>
        <p:nvGrpSpPr>
          <p:cNvPr id="20" name="그룹 127"/>
          <p:cNvGrpSpPr/>
          <p:nvPr/>
        </p:nvGrpSpPr>
        <p:grpSpPr>
          <a:xfrm>
            <a:off x="6876256" y="3963836"/>
            <a:ext cx="1948408" cy="276999"/>
            <a:chOff x="6872064" y="5373216"/>
            <a:chExt cx="1948408" cy="276999"/>
          </a:xfrm>
        </p:grpSpPr>
        <p:grpSp>
          <p:nvGrpSpPr>
            <p:cNvPr id="21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31" name="직사각형 130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직사각형 131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직사각형 132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0" name="TextBox 129"/>
            <p:cNvSpPr txBox="1"/>
            <p:nvPr/>
          </p:nvSpPr>
          <p:spPr>
            <a:xfrm>
              <a:off x="6872064" y="5373216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MYB*</a:t>
              </a:r>
              <a:endParaRPr lang="ko-KR" altLang="en-US" sz="1200" dirty="0"/>
            </a:p>
          </p:txBody>
        </p:sp>
      </p:grpSp>
      <p:grpSp>
        <p:nvGrpSpPr>
          <p:cNvPr id="25" name="그룹 176"/>
          <p:cNvGrpSpPr/>
          <p:nvPr/>
        </p:nvGrpSpPr>
        <p:grpSpPr>
          <a:xfrm>
            <a:off x="107504" y="620921"/>
            <a:ext cx="6966948" cy="5976431"/>
            <a:chOff x="-522740" y="323364"/>
            <a:chExt cx="6966948" cy="5976431"/>
          </a:xfrm>
        </p:grpSpPr>
        <p:grpSp>
          <p:nvGrpSpPr>
            <p:cNvPr id="27" name="그룹 90"/>
            <p:cNvGrpSpPr/>
            <p:nvPr/>
          </p:nvGrpSpPr>
          <p:grpSpPr>
            <a:xfrm>
              <a:off x="-522740" y="323364"/>
              <a:ext cx="6966948" cy="5976431"/>
              <a:chOff x="-522740" y="323364"/>
              <a:chExt cx="6966948" cy="5976431"/>
            </a:xfrm>
          </p:grpSpPr>
          <p:grpSp>
            <p:nvGrpSpPr>
              <p:cNvPr id="34" name="그룹 68"/>
              <p:cNvGrpSpPr/>
              <p:nvPr/>
            </p:nvGrpSpPr>
            <p:grpSpPr>
              <a:xfrm>
                <a:off x="1023943" y="323364"/>
                <a:ext cx="5050198" cy="5671211"/>
                <a:chOff x="1023943" y="323364"/>
                <a:chExt cx="5050198" cy="5671211"/>
              </a:xfrm>
            </p:grpSpPr>
            <p:grpSp>
              <p:nvGrpSpPr>
                <p:cNvPr id="47" name="그룹 59"/>
                <p:cNvGrpSpPr/>
                <p:nvPr/>
              </p:nvGrpSpPr>
              <p:grpSpPr>
                <a:xfrm>
                  <a:off x="1023943" y="323364"/>
                  <a:ext cx="5050198" cy="5671211"/>
                  <a:chOff x="1023943" y="323364"/>
                  <a:chExt cx="5050198" cy="5671211"/>
                </a:xfrm>
              </p:grpSpPr>
              <p:grpSp>
                <p:nvGrpSpPr>
                  <p:cNvPr id="48" name="그룹 50"/>
                  <p:cNvGrpSpPr/>
                  <p:nvPr/>
                </p:nvGrpSpPr>
                <p:grpSpPr>
                  <a:xfrm>
                    <a:off x="1869819" y="323364"/>
                    <a:ext cx="3358446" cy="3537684"/>
                    <a:chOff x="1475656" y="323364"/>
                    <a:chExt cx="3358446" cy="3537684"/>
                  </a:xfrm>
                </p:grpSpPr>
                <p:grpSp>
                  <p:nvGrpSpPr>
                    <p:cNvPr id="49" name="그룹 26"/>
                    <p:cNvGrpSpPr/>
                    <p:nvPr/>
                  </p:nvGrpSpPr>
                  <p:grpSpPr>
                    <a:xfrm>
                      <a:off x="1475656" y="323364"/>
                      <a:ext cx="3358446" cy="2097524"/>
                      <a:chOff x="1475656" y="323364"/>
                      <a:chExt cx="3358446" cy="2097524"/>
                    </a:xfrm>
                  </p:grpSpPr>
                  <p:grpSp>
                    <p:nvGrpSpPr>
                      <p:cNvPr id="50" name="그룹 19"/>
                      <p:cNvGrpSpPr/>
                      <p:nvPr/>
                    </p:nvGrpSpPr>
                    <p:grpSpPr>
                      <a:xfrm>
                        <a:off x="1475656" y="980728"/>
                        <a:ext cx="1439818" cy="1315889"/>
                        <a:chOff x="1475656" y="980728"/>
                        <a:chExt cx="1439818" cy="1315889"/>
                      </a:xfrm>
                    </p:grpSpPr>
                    <p:sp>
                      <p:nvSpPr>
                        <p:cNvPr id="12" name="TextBox 11"/>
                        <p:cNvSpPr txBox="1"/>
                        <p:nvPr/>
                      </p:nvSpPr>
                      <p:spPr>
                        <a:xfrm>
                          <a:off x="1648139" y="980728"/>
                          <a:ext cx="1094852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smtClean="0"/>
                            <a:t>Krebs cycle</a:t>
                          </a:r>
                          <a:endParaRPr lang="ko-KR" altLang="en-US" sz="1400" dirty="0"/>
                        </a:p>
                      </p:txBody>
                    </p:sp>
                    <p:sp>
                      <p:nvSpPr>
                        <p:cNvPr id="13" name="TextBox 12"/>
                        <p:cNvSpPr txBox="1"/>
                        <p:nvPr/>
                      </p:nvSpPr>
                      <p:spPr>
                        <a:xfrm>
                          <a:off x="1475656" y="1988840"/>
                          <a:ext cx="1439818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smtClean="0"/>
                            <a:t>3x </a:t>
                          </a:r>
                          <a:r>
                            <a:rPr lang="en-US" altLang="ko-KR" sz="1400" dirty="0" err="1" smtClean="0"/>
                            <a:t>malony-CoA</a:t>
                          </a:r>
                          <a:endParaRPr lang="ko-KR" altLang="en-US" sz="1400" dirty="0"/>
                        </a:p>
                      </p:txBody>
                    </p:sp>
                    <p:cxnSp>
                      <p:nvCxnSpPr>
                        <p:cNvPr id="18" name="직선 화살표 연결선 17"/>
                        <p:cNvCxnSpPr/>
                        <p:nvPr/>
                      </p:nvCxnSpPr>
                      <p:spPr>
                        <a:xfrm>
                          <a:off x="2195565" y="1340768"/>
                          <a:ext cx="0" cy="576064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51" name="그룹 24"/>
                      <p:cNvGrpSpPr/>
                      <p:nvPr/>
                    </p:nvGrpSpPr>
                    <p:grpSpPr>
                      <a:xfrm>
                        <a:off x="3203848" y="323364"/>
                        <a:ext cx="1630254" cy="1973253"/>
                        <a:chOff x="3667572" y="314072"/>
                        <a:chExt cx="1630254" cy="1973253"/>
                      </a:xfrm>
                    </p:grpSpPr>
                    <p:sp>
                      <p:nvSpPr>
                        <p:cNvPr id="5" name="TextBox 4"/>
                        <p:cNvSpPr txBox="1"/>
                        <p:nvPr/>
                      </p:nvSpPr>
                      <p:spPr>
                        <a:xfrm>
                          <a:off x="3667572" y="314072"/>
                          <a:ext cx="1630254" cy="738664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altLang="ko-KR" sz="1400" dirty="0" smtClean="0"/>
                            <a:t>General </a:t>
                          </a:r>
                        </a:p>
                        <a:p>
                          <a:pPr algn="ctr"/>
                          <a:r>
                            <a:rPr lang="en-US" altLang="ko-KR" sz="1400" dirty="0" err="1" smtClean="0"/>
                            <a:t>phenylpropanoid</a:t>
                          </a:r>
                          <a:r>
                            <a:rPr lang="en-US" altLang="ko-KR" sz="140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US" altLang="ko-KR" sz="1400" dirty="0" smtClean="0"/>
                            <a:t>pathway</a:t>
                          </a:r>
                          <a:endParaRPr lang="ko-KR" altLang="en-US" sz="1400" dirty="0"/>
                        </a:p>
                      </p:txBody>
                    </p:sp>
                    <p:cxnSp>
                      <p:nvCxnSpPr>
                        <p:cNvPr id="7" name="직선 화살표 연결선 6"/>
                        <p:cNvCxnSpPr/>
                        <p:nvPr/>
                      </p:nvCxnSpPr>
                      <p:spPr>
                        <a:xfrm>
                          <a:off x="4482699" y="1052736"/>
                          <a:ext cx="0" cy="288032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" name="직선 화살표 연결선 8"/>
                        <p:cNvCxnSpPr/>
                        <p:nvPr/>
                      </p:nvCxnSpPr>
                      <p:spPr>
                        <a:xfrm>
                          <a:off x="4482699" y="1340768"/>
                          <a:ext cx="0" cy="288032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" name="직선 화살표 연결선 9"/>
                        <p:cNvCxnSpPr/>
                        <p:nvPr/>
                      </p:nvCxnSpPr>
                      <p:spPr>
                        <a:xfrm>
                          <a:off x="4482699" y="1628800"/>
                          <a:ext cx="0" cy="288032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1" name="TextBox 10"/>
                        <p:cNvSpPr txBox="1"/>
                        <p:nvPr/>
                      </p:nvSpPr>
                      <p:spPr>
                        <a:xfrm>
                          <a:off x="3671900" y="1979548"/>
                          <a:ext cx="1621598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smtClean="0"/>
                            <a:t>4-coumaroyl-CoA</a:t>
                          </a:r>
                          <a:endParaRPr lang="ko-KR" altLang="en-US" sz="1400" dirty="0"/>
                        </a:p>
                      </p:txBody>
                    </p:sp>
                    <p:sp>
                      <p:nvSpPr>
                        <p:cNvPr id="22" name="TextBox 21"/>
                        <p:cNvSpPr txBox="1"/>
                        <p:nvPr/>
                      </p:nvSpPr>
                      <p:spPr>
                        <a:xfrm>
                          <a:off x="4598618" y="1018828"/>
                          <a:ext cx="477438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smtClean="0"/>
                            <a:t>PAL</a:t>
                          </a:r>
                          <a:endParaRPr lang="ko-KR" altLang="en-US" sz="1400" dirty="0"/>
                        </a:p>
                      </p:txBody>
                    </p:sp>
                    <p:sp>
                      <p:nvSpPr>
                        <p:cNvPr id="23" name="TextBox 22"/>
                        <p:cNvSpPr txBox="1"/>
                        <p:nvPr/>
                      </p:nvSpPr>
                      <p:spPr>
                        <a:xfrm>
                          <a:off x="4598618" y="1292448"/>
                          <a:ext cx="527709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smtClean="0"/>
                            <a:t>C4H</a:t>
                          </a:r>
                          <a:endParaRPr lang="ko-KR" altLang="en-US" sz="1400" dirty="0"/>
                        </a:p>
                      </p:txBody>
                    </p:sp>
                    <p:sp>
                      <p:nvSpPr>
                        <p:cNvPr id="24" name="TextBox 23"/>
                        <p:cNvSpPr txBox="1"/>
                        <p:nvPr/>
                      </p:nvSpPr>
                      <p:spPr>
                        <a:xfrm>
                          <a:off x="4598618" y="1619275"/>
                          <a:ext cx="484428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smtClean="0"/>
                            <a:t>4</a:t>
                          </a:r>
                          <a:r>
                            <a:rPr lang="en-US" altLang="ko-KR" sz="1400" dirty="0" smtClean="0"/>
                            <a:t>CL</a:t>
                          </a:r>
                          <a:endParaRPr lang="ko-KR" altLang="en-US" sz="1400" dirty="0"/>
                        </a:p>
                      </p:txBody>
                    </p:sp>
                  </p:grpSp>
                  <p:sp>
                    <p:nvSpPr>
                      <p:cNvPr id="26" name="왼쪽 대괄호 25"/>
                      <p:cNvSpPr/>
                      <p:nvPr/>
                    </p:nvSpPr>
                    <p:spPr>
                      <a:xfrm rot="16200000">
                        <a:off x="3077834" y="1430778"/>
                        <a:ext cx="108012" cy="1872208"/>
                      </a:xfrm>
                      <a:prstGeom prst="leftBracket">
                        <a:avLst/>
                      </a:prstGeom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ko-KR" altLang="en-US"/>
                      </a:p>
                    </p:txBody>
                  </p:sp>
                </p:grpSp>
                <p:grpSp>
                  <p:nvGrpSpPr>
                    <p:cNvPr id="52" name="그룹 49"/>
                    <p:cNvGrpSpPr/>
                    <p:nvPr/>
                  </p:nvGrpSpPr>
                  <p:grpSpPr>
                    <a:xfrm>
                      <a:off x="2220970" y="2420888"/>
                      <a:ext cx="1867819" cy="1440160"/>
                      <a:chOff x="2200125" y="2420888"/>
                      <a:chExt cx="1867819" cy="1440160"/>
                    </a:xfrm>
                  </p:grpSpPr>
                  <p:grpSp>
                    <p:nvGrpSpPr>
                      <p:cNvPr id="54" name="그룹 33"/>
                      <p:cNvGrpSpPr/>
                      <p:nvPr/>
                    </p:nvGrpSpPr>
                    <p:grpSpPr>
                      <a:xfrm>
                        <a:off x="2200125" y="2420888"/>
                        <a:ext cx="1867819" cy="1440160"/>
                        <a:chOff x="2200125" y="2420888"/>
                        <a:chExt cx="1867819" cy="1440160"/>
                      </a:xfrm>
                    </p:grpSpPr>
                    <p:cxnSp>
                      <p:nvCxnSpPr>
                        <p:cNvPr id="28" name="직선 화살표 연결선 27"/>
                        <p:cNvCxnSpPr/>
                        <p:nvPr/>
                      </p:nvCxnSpPr>
                      <p:spPr>
                        <a:xfrm>
                          <a:off x="3134034" y="2420888"/>
                          <a:ext cx="0" cy="288032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2200125" y="2639467"/>
                          <a:ext cx="1867819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err="1" smtClean="0"/>
                            <a:t>Naringenin</a:t>
                          </a:r>
                          <a:r>
                            <a:rPr lang="en-US" altLang="ko-KR" sz="1400" dirty="0" smtClean="0"/>
                            <a:t> </a:t>
                          </a:r>
                          <a:r>
                            <a:rPr lang="en-US" altLang="ko-KR" sz="1400" dirty="0" err="1" smtClean="0"/>
                            <a:t>chalcone</a:t>
                          </a:r>
                          <a:endParaRPr lang="ko-KR" altLang="en-US" sz="1400" dirty="0"/>
                        </a:p>
                      </p:txBody>
                    </p:sp>
                    <p:sp>
                      <p:nvSpPr>
                        <p:cNvPr id="30" name="TextBox 29"/>
                        <p:cNvSpPr txBox="1"/>
                        <p:nvPr/>
                      </p:nvSpPr>
                      <p:spPr>
                        <a:xfrm>
                          <a:off x="2591257" y="3096370"/>
                          <a:ext cx="1085554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err="1" smtClean="0"/>
                            <a:t>Naringenin</a:t>
                          </a:r>
                          <a:endParaRPr lang="ko-KR" altLang="en-US" sz="1400" dirty="0"/>
                        </a:p>
                      </p:txBody>
                    </p:sp>
                    <p:sp>
                      <p:nvSpPr>
                        <p:cNvPr id="31" name="TextBox 30"/>
                        <p:cNvSpPr txBox="1"/>
                        <p:nvPr/>
                      </p:nvSpPr>
                      <p:spPr>
                        <a:xfrm>
                          <a:off x="2361323" y="3553271"/>
                          <a:ext cx="1545423" cy="30777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en-US" altLang="ko-KR" sz="1400" dirty="0" err="1" smtClean="0"/>
                            <a:t>Dihydroflavonols</a:t>
                          </a:r>
                          <a:endParaRPr lang="ko-KR" altLang="en-US" sz="1400" dirty="0"/>
                        </a:p>
                      </p:txBody>
                    </p:sp>
                    <p:cxnSp>
                      <p:nvCxnSpPr>
                        <p:cNvPr id="32" name="직선 화살표 연결선 31"/>
                        <p:cNvCxnSpPr/>
                        <p:nvPr/>
                      </p:nvCxnSpPr>
                      <p:spPr>
                        <a:xfrm>
                          <a:off x="3134034" y="2877791"/>
                          <a:ext cx="0" cy="288032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33" name="직선 화살표 연결선 32"/>
                        <p:cNvCxnSpPr/>
                        <p:nvPr/>
                      </p:nvCxnSpPr>
                      <p:spPr>
                        <a:xfrm>
                          <a:off x="3134034" y="3334694"/>
                          <a:ext cx="0" cy="288032"/>
                        </a:xfrm>
                        <a:prstGeom prst="straightConnector1">
                          <a:avLst/>
                        </a:prstGeom>
                        <a:ln>
                          <a:tailEnd type="arrow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35" name="TextBox 34"/>
                      <p:cNvSpPr txBox="1"/>
                      <p:nvPr/>
                    </p:nvSpPr>
                    <p:spPr>
                      <a:xfrm>
                        <a:off x="3361581" y="2420888"/>
                        <a:ext cx="526106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ko-KR" sz="1400" dirty="0" smtClean="0">
                            <a:solidFill>
                              <a:srgbClr val="FF0000"/>
                            </a:solidFill>
                          </a:rPr>
                          <a:t>CHS</a:t>
                        </a:r>
                        <a:endParaRPr lang="ko-KR" altLang="en-US" sz="14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36" name="TextBox 35"/>
                      <p:cNvSpPr txBox="1"/>
                      <p:nvPr/>
                    </p:nvSpPr>
                    <p:spPr>
                      <a:xfrm>
                        <a:off x="3347864" y="2905199"/>
                        <a:ext cx="476412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ko-KR" sz="1400" dirty="0" smtClean="0"/>
                          <a:t>CHI</a:t>
                        </a:r>
                        <a:endParaRPr lang="ko-KR" altLang="en-US" sz="1400" dirty="0"/>
                      </a:p>
                    </p:txBody>
                  </p:sp>
                  <p:sp>
                    <p:nvSpPr>
                      <p:cNvPr id="37" name="TextBox 36"/>
                      <p:cNvSpPr txBox="1"/>
                      <p:nvPr/>
                    </p:nvSpPr>
                    <p:spPr>
                      <a:xfrm>
                        <a:off x="3347864" y="3337247"/>
                        <a:ext cx="503664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ko-KR" sz="1400" dirty="0" smtClean="0"/>
                          <a:t>F3H</a:t>
                        </a:r>
                        <a:endParaRPr lang="ko-KR" altLang="en-US" sz="1400" dirty="0"/>
                      </a:p>
                    </p:txBody>
                  </p:sp>
                </p:grpSp>
              </p:grpSp>
              <p:grpSp>
                <p:nvGrpSpPr>
                  <p:cNvPr id="56" name="그룹 48"/>
                  <p:cNvGrpSpPr/>
                  <p:nvPr/>
                </p:nvGrpSpPr>
                <p:grpSpPr>
                  <a:xfrm>
                    <a:off x="1023943" y="4653136"/>
                    <a:ext cx="5050198" cy="1341439"/>
                    <a:chOff x="1023943" y="4653136"/>
                    <a:chExt cx="5050198" cy="1341439"/>
                  </a:xfrm>
                </p:grpSpPr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2843496" y="5471355"/>
                      <a:ext cx="1424557" cy="52322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 dirty="0" err="1" smtClean="0"/>
                        <a:t>Pelargonidin</a:t>
                      </a:r>
                      <a:endParaRPr lang="en-US" altLang="ko-KR" sz="1400" dirty="0" smtClean="0"/>
                    </a:p>
                    <a:p>
                      <a:pPr algn="ctr"/>
                      <a:r>
                        <a:rPr lang="en-US" altLang="ko-KR" sz="1400" dirty="0" smtClean="0"/>
                        <a:t>(orange to red)</a:t>
                      </a:r>
                      <a:endParaRPr lang="ko-KR" altLang="en-US" dirty="0"/>
                    </a:p>
                  </p:txBody>
                </p:sp>
                <p:grpSp>
                  <p:nvGrpSpPr>
                    <p:cNvPr id="57" name="그룹 46"/>
                    <p:cNvGrpSpPr/>
                    <p:nvPr/>
                  </p:nvGrpSpPr>
                  <p:grpSpPr>
                    <a:xfrm>
                      <a:off x="1023943" y="4653136"/>
                      <a:ext cx="1587614" cy="1341439"/>
                      <a:chOff x="1023943" y="4653136"/>
                      <a:chExt cx="1587614" cy="1341439"/>
                    </a:xfrm>
                  </p:grpSpPr>
                  <p:sp>
                    <p:nvSpPr>
                      <p:cNvPr id="38" name="TextBox 37"/>
                      <p:cNvSpPr txBox="1"/>
                      <p:nvPr/>
                    </p:nvSpPr>
                    <p:spPr>
                      <a:xfrm>
                        <a:off x="1023943" y="4653136"/>
                        <a:ext cx="1587614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ko-KR" sz="1400" dirty="0" err="1" smtClean="0"/>
                          <a:t>D</a:t>
                        </a:r>
                        <a:r>
                          <a:rPr lang="en-US" altLang="ko-KR" sz="1400" dirty="0" err="1" smtClean="0"/>
                          <a:t>ihydroquercetin</a:t>
                        </a:r>
                        <a:endParaRPr lang="ko-KR" altLang="en-US" dirty="0"/>
                      </a:p>
                    </p:txBody>
                  </p:sp>
                  <p:sp>
                    <p:nvSpPr>
                      <p:cNvPr id="40" name="TextBox 39"/>
                      <p:cNvSpPr txBox="1"/>
                      <p:nvPr/>
                    </p:nvSpPr>
                    <p:spPr>
                      <a:xfrm>
                        <a:off x="1034138" y="5471355"/>
                        <a:ext cx="1567224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ko-KR" sz="1400" dirty="0" err="1" smtClean="0"/>
                          <a:t>Cyanidin</a:t>
                        </a:r>
                        <a:endParaRPr lang="en-US" altLang="ko-KR" sz="1400" dirty="0" smtClean="0"/>
                      </a:p>
                      <a:p>
                        <a:pPr algn="ctr"/>
                        <a:r>
                          <a:rPr lang="en-US" altLang="ko-KR" sz="1400" dirty="0" smtClean="0"/>
                          <a:t>(red to magenta)</a:t>
                        </a:r>
                        <a:endParaRPr lang="ko-KR" altLang="en-US" dirty="0"/>
                      </a:p>
                    </p:txBody>
                  </p:sp>
                  <p:cxnSp>
                    <p:nvCxnSpPr>
                      <p:cNvPr id="43" name="직선 화살표 연결선 42"/>
                      <p:cNvCxnSpPr/>
                      <p:nvPr/>
                    </p:nvCxnSpPr>
                    <p:spPr>
                      <a:xfrm>
                        <a:off x="1817750" y="4941168"/>
                        <a:ext cx="0" cy="288032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직선 화살표 연결선 43"/>
                      <p:cNvCxnSpPr/>
                      <p:nvPr/>
                    </p:nvCxnSpPr>
                    <p:spPr>
                      <a:xfrm>
                        <a:off x="1817750" y="5229200"/>
                        <a:ext cx="0" cy="288032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그룹 47"/>
                    <p:cNvGrpSpPr/>
                    <p:nvPr/>
                  </p:nvGrpSpPr>
                  <p:grpSpPr>
                    <a:xfrm>
                      <a:off x="4499992" y="4653136"/>
                      <a:ext cx="1574149" cy="1341439"/>
                      <a:chOff x="4499992" y="4653136"/>
                      <a:chExt cx="1574149" cy="1341439"/>
                    </a:xfrm>
                  </p:grpSpPr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>
                        <a:off x="4499992" y="4653136"/>
                        <a:ext cx="1574149" cy="3077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altLang="ko-KR" sz="1400" dirty="0" err="1" smtClean="0"/>
                          <a:t>Dihydromyricetin</a:t>
                        </a:r>
                        <a:endParaRPr lang="ko-KR" altLang="en-US" dirty="0"/>
                      </a:p>
                    </p:txBody>
                  </p:sp>
                  <p:sp>
                    <p:nvSpPr>
                      <p:cNvPr id="42" name="TextBox 41"/>
                      <p:cNvSpPr txBox="1"/>
                      <p:nvPr/>
                    </p:nvSpPr>
                    <p:spPr>
                      <a:xfrm>
                        <a:off x="4729061" y="5471355"/>
                        <a:ext cx="1116011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ko-KR" sz="1400" dirty="0" err="1" smtClean="0"/>
                          <a:t>Delphinidin</a:t>
                        </a:r>
                        <a:endParaRPr lang="en-US" altLang="ko-KR" sz="1400" dirty="0" smtClean="0"/>
                      </a:p>
                      <a:p>
                        <a:pPr algn="ctr"/>
                        <a:r>
                          <a:rPr lang="en-US" altLang="ko-KR" sz="1400" dirty="0" smtClean="0"/>
                          <a:t>(violet)</a:t>
                        </a:r>
                        <a:endParaRPr lang="ko-KR" altLang="en-US" dirty="0"/>
                      </a:p>
                    </p:txBody>
                  </p:sp>
                  <p:cxnSp>
                    <p:nvCxnSpPr>
                      <p:cNvPr id="45" name="직선 화살표 연결선 44"/>
                      <p:cNvCxnSpPr/>
                      <p:nvPr/>
                    </p:nvCxnSpPr>
                    <p:spPr>
                      <a:xfrm>
                        <a:off x="5287066" y="4941168"/>
                        <a:ext cx="0" cy="288032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직선 화살표 연결선 45"/>
                      <p:cNvCxnSpPr/>
                      <p:nvPr/>
                    </p:nvCxnSpPr>
                    <p:spPr>
                      <a:xfrm>
                        <a:off x="5287066" y="5229200"/>
                        <a:ext cx="0" cy="288032"/>
                      </a:xfrm>
                      <a:prstGeom prst="straightConnector1">
                        <a:avLst/>
                      </a:prstGeom>
                      <a:ln>
                        <a:tailEnd type="arrow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53" name="직선 화살표 연결선 52"/>
                  <p:cNvCxnSpPr/>
                  <p:nvPr/>
                </p:nvCxnSpPr>
                <p:spPr>
                  <a:xfrm flipH="1">
                    <a:off x="1979712" y="4005064"/>
                    <a:ext cx="1296144" cy="576064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직선 화살표 연결선 54"/>
                  <p:cNvCxnSpPr/>
                  <p:nvPr/>
                </p:nvCxnSpPr>
                <p:spPr>
                  <a:xfrm>
                    <a:off x="3851920" y="4005064"/>
                    <a:ext cx="1224136" cy="64807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직선 화살표 연결선 57"/>
                  <p:cNvCxnSpPr/>
                  <p:nvPr/>
                </p:nvCxnSpPr>
                <p:spPr>
                  <a:xfrm>
                    <a:off x="3563888" y="4100314"/>
                    <a:ext cx="0" cy="64807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직선 화살표 연결선 58"/>
                  <p:cNvCxnSpPr/>
                  <p:nvPr/>
                </p:nvCxnSpPr>
                <p:spPr>
                  <a:xfrm>
                    <a:off x="3563888" y="4816202"/>
                    <a:ext cx="0" cy="648072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4708393" y="4921423"/>
                  <a:ext cx="51167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/>
                    <a:t>DFR</a:t>
                  </a:r>
                  <a:endParaRPr lang="ko-KR" altLang="en-US" sz="1400" dirty="0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1250107" y="4941168"/>
                  <a:ext cx="51167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/>
                    <a:t>DFR</a:t>
                  </a:r>
                  <a:endParaRPr lang="ko-KR" altLang="en-US" sz="1400" dirty="0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042684" y="4297734"/>
                  <a:ext cx="51167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/>
                    <a:t>DFR</a:t>
                  </a:r>
                  <a:endParaRPr lang="ko-KR" altLang="en-US" sz="1400" dirty="0"/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1252009" y="5209455"/>
                  <a:ext cx="5389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/>
                    <a:t>ANS</a:t>
                  </a:r>
                  <a:endParaRPr lang="ko-KR" altLang="en-US" sz="1400" dirty="0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3010100" y="4931643"/>
                  <a:ext cx="5389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/>
                    <a:t>ANS</a:t>
                  </a:r>
                  <a:endParaRPr lang="ko-KR" altLang="en-US" sz="1400" dirty="0"/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4709717" y="5219675"/>
                  <a:ext cx="5389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/>
                    <a:t>ANS</a:t>
                  </a:r>
                  <a:endParaRPr lang="ko-KR" altLang="en-US" sz="1400" dirty="0"/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1547664" y="4057327"/>
                  <a:ext cx="103425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>
                      <a:solidFill>
                        <a:srgbClr val="FF0000"/>
                      </a:solidFill>
                    </a:rPr>
                    <a:t>F3’H (CYP)</a:t>
                  </a:r>
                  <a:endParaRPr lang="ko-KR" altLang="en-US" sz="1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4564377" y="4043164"/>
                  <a:ext cx="117532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sz="1400" dirty="0" smtClean="0">
                      <a:solidFill>
                        <a:srgbClr val="FF0000"/>
                      </a:solidFill>
                    </a:rPr>
                    <a:t>F3’5’H (CYP)</a:t>
                  </a:r>
                  <a:endParaRPr lang="ko-KR" altLang="en-US" sz="14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70" name="왼쪽 대괄호 69"/>
              <p:cNvSpPr/>
              <p:nvPr/>
            </p:nvSpPr>
            <p:spPr>
              <a:xfrm>
                <a:off x="2411760" y="2780928"/>
                <a:ext cx="216024" cy="1080120"/>
              </a:xfrm>
              <a:prstGeom prst="leftBracket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사각형 70"/>
              <p:cNvSpPr/>
              <p:nvPr/>
            </p:nvSpPr>
            <p:spPr>
              <a:xfrm>
                <a:off x="1043608" y="5502374"/>
                <a:ext cx="4968552" cy="73493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4538092" y="5992018"/>
                <a:ext cx="15039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 err="1" smtClean="0"/>
                  <a:t>Anthocyanidins</a:t>
                </a:r>
                <a:endParaRPr lang="ko-KR" altLang="en-US" sz="1400" b="1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971600" y="3140968"/>
                <a:ext cx="10454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>
                    <a:solidFill>
                      <a:srgbClr val="FF0000"/>
                    </a:solidFill>
                  </a:rPr>
                  <a:t>R2R3-MYB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7" name="직선 화살표 연결선 76"/>
              <p:cNvCxnSpPr/>
              <p:nvPr/>
            </p:nvCxnSpPr>
            <p:spPr>
              <a:xfrm>
                <a:off x="2051720" y="3284984"/>
                <a:ext cx="288032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9" name="왼쪽 대괄호 78"/>
              <p:cNvSpPr/>
              <p:nvPr/>
            </p:nvSpPr>
            <p:spPr>
              <a:xfrm>
                <a:off x="827584" y="3933056"/>
                <a:ext cx="144016" cy="1944216"/>
              </a:xfrm>
              <a:prstGeom prst="leftBracket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-522740" y="4509120"/>
                <a:ext cx="104547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400" dirty="0" smtClean="0">
                    <a:solidFill>
                      <a:srgbClr val="FF0000"/>
                    </a:solidFill>
                  </a:rPr>
                  <a:t>R2R3-MYB</a:t>
                </a:r>
              </a:p>
              <a:p>
                <a:pPr algn="ctr"/>
                <a:r>
                  <a:rPr lang="en-US" altLang="ko-KR" sz="1400" dirty="0" smtClean="0">
                    <a:solidFill>
                      <a:srgbClr val="FF0000"/>
                    </a:solidFill>
                  </a:rPr>
                  <a:t>SPL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81" name="직선 화살표 연결선 80"/>
              <p:cNvCxnSpPr/>
              <p:nvPr/>
            </p:nvCxnSpPr>
            <p:spPr>
              <a:xfrm>
                <a:off x="467544" y="4797152"/>
                <a:ext cx="288032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9" name="그룹 88"/>
              <p:cNvGrpSpPr/>
              <p:nvPr/>
            </p:nvGrpSpPr>
            <p:grpSpPr>
              <a:xfrm>
                <a:off x="5076056" y="1340768"/>
                <a:ext cx="225549" cy="144016"/>
                <a:chOff x="5652120" y="1484784"/>
                <a:chExt cx="225549" cy="144016"/>
              </a:xfrm>
            </p:grpSpPr>
            <p:cxnSp>
              <p:nvCxnSpPr>
                <p:cNvPr id="83" name="직선 연결선 82"/>
                <p:cNvCxnSpPr/>
                <p:nvPr/>
              </p:nvCxnSpPr>
              <p:spPr>
                <a:xfrm>
                  <a:off x="5661645" y="1556792"/>
                  <a:ext cx="216024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직선 연결선 86"/>
                <p:cNvCxnSpPr/>
                <p:nvPr/>
              </p:nvCxnSpPr>
              <p:spPr>
                <a:xfrm>
                  <a:off x="5652120" y="1484784"/>
                  <a:ext cx="0" cy="14401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TextBox 89"/>
              <p:cNvSpPr txBox="1"/>
              <p:nvPr/>
            </p:nvSpPr>
            <p:spPr>
              <a:xfrm>
                <a:off x="5398729" y="1268760"/>
                <a:ext cx="10454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dirty="0" smtClean="0">
                    <a:solidFill>
                      <a:srgbClr val="FF0000"/>
                    </a:solidFill>
                  </a:rPr>
                  <a:t>R2R3-MYB</a:t>
                </a:r>
                <a:endParaRPr lang="ko-KR" altLang="en-US" sz="14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4982517" y="3116585"/>
              <a:ext cx="8856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/>
                <a:t>Flavones</a:t>
              </a:r>
              <a:endParaRPr lang="ko-KR" altLang="en-US" sz="14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998419" y="3553271"/>
              <a:ext cx="941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err="1" smtClean="0"/>
                <a:t>Flavonols</a:t>
              </a:r>
              <a:endParaRPr lang="ko-KR" altLang="en-US" sz="1400" dirty="0"/>
            </a:p>
          </p:txBody>
        </p:sp>
        <p:cxnSp>
          <p:nvCxnSpPr>
            <p:cNvPr id="141" name="직선 화살표 연결선 140"/>
            <p:cNvCxnSpPr/>
            <p:nvPr/>
          </p:nvCxnSpPr>
          <p:spPr>
            <a:xfrm>
              <a:off x="4480942" y="327545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직선 화살표 연결선 141"/>
            <p:cNvCxnSpPr/>
            <p:nvPr/>
          </p:nvCxnSpPr>
          <p:spPr>
            <a:xfrm>
              <a:off x="4509517" y="3717032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4427984" y="3009974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FF0000"/>
                  </a:solidFill>
                </a:rPr>
                <a:t>FNS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455872" y="3443163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rgbClr val="FF0000"/>
                  </a:solidFill>
                </a:rPr>
                <a:t>FLS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4" name="그룹 145"/>
          <p:cNvGrpSpPr/>
          <p:nvPr/>
        </p:nvGrpSpPr>
        <p:grpSpPr>
          <a:xfrm>
            <a:off x="6876256" y="3400082"/>
            <a:ext cx="1948408" cy="276999"/>
            <a:chOff x="6872064" y="5373216"/>
            <a:chExt cx="1948408" cy="276999"/>
          </a:xfrm>
        </p:grpSpPr>
        <p:grpSp>
          <p:nvGrpSpPr>
            <p:cNvPr id="75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49" name="직사각형 148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직사각형 149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직사각형 150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8" name="TextBox 147"/>
            <p:cNvSpPr txBox="1"/>
            <p:nvPr/>
          </p:nvSpPr>
          <p:spPr>
            <a:xfrm>
              <a:off x="6872064" y="5373216"/>
              <a:ext cx="4619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FNS</a:t>
              </a:r>
              <a:endParaRPr lang="ko-KR" altLang="en-US" sz="1200" dirty="0"/>
            </a:p>
          </p:txBody>
        </p:sp>
      </p:grpSp>
      <p:grpSp>
        <p:nvGrpSpPr>
          <p:cNvPr id="76" name="그룹 152"/>
          <p:cNvGrpSpPr/>
          <p:nvPr/>
        </p:nvGrpSpPr>
        <p:grpSpPr>
          <a:xfrm>
            <a:off x="6872064" y="3681959"/>
            <a:ext cx="1948408" cy="276999"/>
            <a:chOff x="6872064" y="5373216"/>
            <a:chExt cx="1948408" cy="276999"/>
          </a:xfrm>
        </p:grpSpPr>
        <p:grpSp>
          <p:nvGrpSpPr>
            <p:cNvPr id="78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56" name="직사각형 155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직사각형 156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직사각형 157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직사각형 158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5" name="TextBox 154"/>
            <p:cNvSpPr txBox="1"/>
            <p:nvPr/>
          </p:nvSpPr>
          <p:spPr>
            <a:xfrm>
              <a:off x="6872064" y="5373216"/>
              <a:ext cx="4187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FLS</a:t>
              </a:r>
              <a:endParaRPr lang="ko-KR" altLang="en-US" sz="1200" dirty="0"/>
            </a:p>
          </p:txBody>
        </p:sp>
      </p:grpSp>
      <p:grpSp>
        <p:nvGrpSpPr>
          <p:cNvPr id="82" name="그룹 159"/>
          <p:cNvGrpSpPr/>
          <p:nvPr/>
        </p:nvGrpSpPr>
        <p:grpSpPr>
          <a:xfrm>
            <a:off x="6876256" y="2836328"/>
            <a:ext cx="1948408" cy="276999"/>
            <a:chOff x="6872064" y="5373216"/>
            <a:chExt cx="1948408" cy="276999"/>
          </a:xfrm>
        </p:grpSpPr>
        <p:grpSp>
          <p:nvGrpSpPr>
            <p:cNvPr id="84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63" name="직사각형 162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rgbClr val="FFCC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2" name="TextBox 161"/>
            <p:cNvSpPr txBox="1"/>
            <p:nvPr/>
          </p:nvSpPr>
          <p:spPr>
            <a:xfrm>
              <a:off x="6872064" y="5373216"/>
              <a:ext cx="479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C4H</a:t>
              </a:r>
              <a:endParaRPr lang="ko-KR" altLang="en-US" sz="1200" dirty="0"/>
            </a:p>
          </p:txBody>
        </p:sp>
      </p:grpSp>
      <p:grpSp>
        <p:nvGrpSpPr>
          <p:cNvPr id="85" name="그룹 166"/>
          <p:cNvGrpSpPr/>
          <p:nvPr/>
        </p:nvGrpSpPr>
        <p:grpSpPr>
          <a:xfrm>
            <a:off x="6876256" y="3118205"/>
            <a:ext cx="1948408" cy="276999"/>
            <a:chOff x="6872064" y="5373216"/>
            <a:chExt cx="1948408" cy="276999"/>
          </a:xfrm>
        </p:grpSpPr>
        <p:grpSp>
          <p:nvGrpSpPr>
            <p:cNvPr id="86" name="그룹 98"/>
            <p:cNvGrpSpPr/>
            <p:nvPr/>
          </p:nvGrpSpPr>
          <p:grpSpPr>
            <a:xfrm>
              <a:off x="7380312" y="5419092"/>
              <a:ext cx="1440160" cy="216024"/>
              <a:chOff x="5796136" y="2636912"/>
              <a:chExt cx="1152128" cy="216024"/>
            </a:xfrm>
            <a:solidFill>
              <a:schemeClr val="bg1"/>
            </a:solidFill>
          </p:grpSpPr>
          <p:sp>
            <p:nvSpPr>
              <p:cNvPr id="170" name="직사각형 169"/>
              <p:cNvSpPr/>
              <p:nvPr/>
            </p:nvSpPr>
            <p:spPr>
              <a:xfrm>
                <a:off x="5796136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직사각형 170"/>
              <p:cNvSpPr/>
              <p:nvPr/>
            </p:nvSpPr>
            <p:spPr>
              <a:xfrm>
                <a:off x="6084168" y="2636912"/>
                <a:ext cx="288032" cy="216024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>
                <a:off x="6372200" y="2636912"/>
                <a:ext cx="288032" cy="2160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>
                <a:off x="6660232" y="2636912"/>
                <a:ext cx="288032" cy="216024"/>
              </a:xfrm>
              <a:prstGeom prst="rect">
                <a:avLst/>
              </a:prstGeom>
              <a:solidFill>
                <a:srgbClr val="FF7C8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9" name="TextBox 168"/>
            <p:cNvSpPr txBox="1"/>
            <p:nvPr/>
          </p:nvSpPr>
          <p:spPr>
            <a:xfrm>
              <a:off x="6872064" y="5373216"/>
              <a:ext cx="4780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/>
                <a:t>CHS</a:t>
              </a:r>
              <a:endParaRPr lang="ko-KR" altLang="en-US" sz="1200" dirty="0"/>
            </a:p>
          </p:txBody>
        </p:sp>
      </p:grpSp>
      <p:sp>
        <p:nvSpPr>
          <p:cNvPr id="175" name="TextBox 174"/>
          <p:cNvSpPr txBox="1"/>
          <p:nvPr/>
        </p:nvSpPr>
        <p:spPr>
          <a:xfrm>
            <a:off x="7450219" y="2492896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V  M   S   H</a:t>
            </a:r>
            <a:endParaRPr lang="ko-KR" altLang="en-US" sz="1600" b="1" dirty="0"/>
          </a:p>
        </p:txBody>
      </p:sp>
      <p:sp>
        <p:nvSpPr>
          <p:cNvPr id="176" name="TextBox 175"/>
          <p:cNvSpPr txBox="1"/>
          <p:nvPr/>
        </p:nvSpPr>
        <p:spPr>
          <a:xfrm>
            <a:off x="7289254" y="5353471"/>
            <a:ext cx="1433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Enrichment color</a:t>
            </a:r>
            <a:endParaRPr lang="ko-KR" altLang="en-US" sz="1200" b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72008" y="44624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Additional file 8</a:t>
            </a:r>
            <a:r>
              <a:rPr lang="en-US" altLang="ko-KR" sz="1400" dirty="0" smtClean="0"/>
              <a:t>. Schematic diagram of </a:t>
            </a:r>
            <a:r>
              <a:rPr lang="en-US" altLang="ko-KR" sz="1400" dirty="0" err="1" smtClean="0"/>
              <a:t>flavonoid</a:t>
            </a:r>
            <a:r>
              <a:rPr lang="en-US" altLang="ko-KR" sz="1400" dirty="0" smtClean="0"/>
              <a:t> biosynthetic pathways </a:t>
            </a:r>
            <a:r>
              <a:rPr lang="en-GB" altLang="ko-KR" sz="1400" dirty="0"/>
              <a:t>and miRNA profiles targeting </a:t>
            </a:r>
            <a:r>
              <a:rPr lang="en-GB" altLang="ko-KR" sz="1400" dirty="0" err="1"/>
              <a:t>flavonoid</a:t>
            </a:r>
            <a:r>
              <a:rPr lang="en-GB" altLang="ko-KR" sz="1400" dirty="0"/>
              <a:t> biosynthetic genes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142</Words>
  <Application>Microsoft Office PowerPoint</Application>
  <PresentationFormat>화면 슬라이드 쇼(4:3)</PresentationFormat>
  <Paragraphs>55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Jekim</dc:creator>
  <cp:lastModifiedBy>Jekim</cp:lastModifiedBy>
  <cp:revision>2</cp:revision>
  <dcterms:created xsi:type="dcterms:W3CDTF">2012-08-22T07:19:59Z</dcterms:created>
  <dcterms:modified xsi:type="dcterms:W3CDTF">2012-08-22T07:33:52Z</dcterms:modified>
</cp:coreProperties>
</file>