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3" r:id="rId2"/>
  </p:sldIdLst>
  <p:sldSz cx="6858000" cy="9144000" type="screen4x3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08" autoAdjust="0"/>
    <p:restoredTop sz="94660"/>
  </p:normalViewPr>
  <p:slideViewPr>
    <p:cSldViewPr>
      <p:cViewPr>
        <p:scale>
          <a:sx n="125" d="100"/>
          <a:sy n="125" d="100"/>
        </p:scale>
        <p:origin x="-624" y="78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fsq2\t-nakatani\M&#12501;&#12449;&#12452;&#12523;\Cys\data\Cys&#29983;&#29987;&#23455;&#39443;\03.17.2010%20&#916;gshA+nrd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239937480796744"/>
          <c:y val="3.9948769887229368E-2"/>
          <c:w val="0.64786888111109664"/>
          <c:h val="0.7526559301592069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Sheet2!$A$63</c:f>
              <c:strCache>
                <c:ptCount val="1"/>
                <c:pt idx="0">
                  <c:v>△gshA/pDES,pCA24N</c:v>
                </c:pt>
              </c:strCache>
            </c:strRef>
          </c:tx>
          <c:spPr>
            <a:ln w="22225">
              <a:solidFill>
                <a:sysClr val="windowText" lastClr="000000"/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Sheet2!$B$77:$F$77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2.6795633801871421</c:v>
                  </c:pt>
                  <c:pt idx="2">
                    <c:v>9.2531306207437627</c:v>
                  </c:pt>
                  <c:pt idx="3">
                    <c:v>1.5551672824489098</c:v>
                  </c:pt>
                  <c:pt idx="4">
                    <c:v>0.35363995095179679</c:v>
                  </c:pt>
                </c:numCache>
              </c:numRef>
            </c:plus>
            <c:minus>
              <c:numRef>
                <c:f>Sheet2!$B$77:$F$77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2.6795633801871421</c:v>
                  </c:pt>
                  <c:pt idx="2">
                    <c:v>9.2531306207437627</c:v>
                  </c:pt>
                  <c:pt idx="3">
                    <c:v>1.5551672824489098</c:v>
                  </c:pt>
                  <c:pt idx="4">
                    <c:v>0.35363995095179679</c:v>
                  </c:pt>
                </c:numCache>
              </c:numRef>
            </c:minus>
          </c:errBars>
          <c:xVal>
            <c:numRef>
              <c:f>(Sheet2!$E$62,Sheet2!$J$62,Sheet2!$O$62,Sheet2!$T$62,Sheet2!$Y$62)</c:f>
              <c:numCache>
                <c:formatCode>General</c:formatCode>
                <c:ptCount val="5"/>
                <c:pt idx="0">
                  <c:v>0</c:v>
                </c:pt>
                <c:pt idx="1">
                  <c:v>12</c:v>
                </c:pt>
                <c:pt idx="2">
                  <c:v>24</c:v>
                </c:pt>
                <c:pt idx="3">
                  <c:v>36</c:v>
                </c:pt>
                <c:pt idx="4">
                  <c:v>48</c:v>
                </c:pt>
              </c:numCache>
            </c:numRef>
          </c:xVal>
          <c:yVal>
            <c:numRef>
              <c:f>(Sheet2!$E$63,Sheet2!$J$63,Sheet2!$O$63,Sheet2!$T$63,Sheet2!$Y$63)</c:f>
              <c:numCache>
                <c:formatCode>General</c:formatCode>
                <c:ptCount val="5"/>
                <c:pt idx="0">
                  <c:v>0</c:v>
                </c:pt>
                <c:pt idx="1">
                  <c:v>41.745338412362912</c:v>
                </c:pt>
                <c:pt idx="2">
                  <c:v>97.977780366349549</c:v>
                </c:pt>
                <c:pt idx="3">
                  <c:v>138.33508616193674</c:v>
                </c:pt>
                <c:pt idx="4">
                  <c:v>227.74381005746071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Sheet2!$A$65</c:f>
              <c:strCache>
                <c:ptCount val="1"/>
                <c:pt idx="0">
                  <c:v>WT/pDES,pCA24N</c:v>
                </c:pt>
              </c:strCache>
            </c:strRef>
          </c:tx>
          <c:spPr>
            <a:ln w="22225"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Sheet2!$B$79:$F$79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2.2849330544613968</c:v>
                  </c:pt>
                  <c:pt idx="2">
                    <c:v>12.102426951380195</c:v>
                  </c:pt>
                  <c:pt idx="3">
                    <c:v>1.0405043732865484</c:v>
                  </c:pt>
                  <c:pt idx="4">
                    <c:v>8.8255830179930861</c:v>
                  </c:pt>
                </c:numCache>
              </c:numRef>
            </c:plus>
            <c:minus>
              <c:numRef>
                <c:f>Sheet2!$B$79:$F$79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2.2849330544613968</c:v>
                  </c:pt>
                  <c:pt idx="2">
                    <c:v>12.102426951380195</c:v>
                  </c:pt>
                  <c:pt idx="3">
                    <c:v>1.0405043732865484</c:v>
                  </c:pt>
                  <c:pt idx="4">
                    <c:v>8.8255830179930861</c:v>
                  </c:pt>
                </c:numCache>
              </c:numRef>
            </c:minus>
          </c:errBars>
          <c:xVal>
            <c:numRef>
              <c:f>(Sheet2!$E$62,Sheet2!$J$62,Sheet2!$O$62,Sheet2!$T$62,Sheet2!$Y$62)</c:f>
              <c:numCache>
                <c:formatCode>General</c:formatCode>
                <c:ptCount val="5"/>
                <c:pt idx="0">
                  <c:v>0</c:v>
                </c:pt>
                <c:pt idx="1">
                  <c:v>12</c:v>
                </c:pt>
                <c:pt idx="2">
                  <c:v>24</c:v>
                </c:pt>
                <c:pt idx="3">
                  <c:v>36</c:v>
                </c:pt>
                <c:pt idx="4">
                  <c:v>48</c:v>
                </c:pt>
              </c:numCache>
            </c:numRef>
          </c:xVal>
          <c:yVal>
            <c:numRef>
              <c:f>(Sheet2!$E$65,Sheet2!$J$65,Sheet2!$O$65,Sheet2!$T$65,Sheet2!$Y$65)</c:f>
              <c:numCache>
                <c:formatCode>General</c:formatCode>
                <c:ptCount val="5"/>
                <c:pt idx="0">
                  <c:v>0</c:v>
                </c:pt>
                <c:pt idx="1">
                  <c:v>35.863841482242627</c:v>
                </c:pt>
                <c:pt idx="2">
                  <c:v>75.531470991829053</c:v>
                </c:pt>
                <c:pt idx="3">
                  <c:v>94.572619136984471</c:v>
                </c:pt>
                <c:pt idx="4">
                  <c:v>122.92485605452077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2337280"/>
        <c:axId val="72341376"/>
      </c:scatterChart>
      <c:valAx>
        <c:axId val="72337280"/>
        <c:scaling>
          <c:orientation val="minMax"/>
          <c:max val="36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lang="ja-JP" sz="1400"/>
                </a:pPr>
                <a:r>
                  <a:rPr lang="en-US" sz="1400"/>
                  <a:t>cultivation time (hour)</a:t>
                </a:r>
                <a:endParaRPr lang="ja-JP" sz="1400"/>
              </a:p>
            </c:rich>
          </c:tx>
          <c:layout>
            <c:manualLayout>
              <c:xMode val="edge"/>
              <c:yMode val="edge"/>
              <c:x val="0.33600787724149656"/>
              <c:y val="0.88741176473941763"/>
            </c:manualLayout>
          </c:layout>
          <c:overlay val="0"/>
        </c:title>
        <c:numFmt formatCode="General" sourceLinked="1"/>
        <c:majorTickMark val="in"/>
        <c:minorTickMark val="none"/>
        <c:tickLblPos val="nextTo"/>
        <c:txPr>
          <a:bodyPr/>
          <a:lstStyle/>
          <a:p>
            <a:pPr>
              <a:defRPr lang="ja-JP" sz="1050"/>
            </a:pPr>
            <a:endParaRPr lang="en-US"/>
          </a:p>
        </c:txPr>
        <c:crossAx val="72341376"/>
        <c:crosses val="autoZero"/>
        <c:crossBetween val="midCat"/>
        <c:majorUnit val="12"/>
      </c:valAx>
      <c:valAx>
        <c:axId val="72341376"/>
        <c:scaling>
          <c:orientation val="minMax"/>
          <c:max val="150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lang="ja-JP" sz="1400"/>
                </a:pPr>
                <a:r>
                  <a:rPr lang="en-US" sz="1400" b="1" i="0" baseline="0"/>
                  <a:t>Concn of </a:t>
                </a:r>
                <a:r>
                  <a:rPr lang="en-US" sz="1400" b="1" i="0" cap="small" baseline="0"/>
                  <a:t>l</a:t>
                </a:r>
                <a:r>
                  <a:rPr lang="en-US" sz="1400" b="1" i="0" baseline="0"/>
                  <a:t>-cysteine plus </a:t>
                </a:r>
                <a:r>
                  <a:rPr lang="en-US" sz="1400" b="1" i="0" cap="small" baseline="0"/>
                  <a:t>l</a:t>
                </a:r>
                <a:r>
                  <a:rPr lang="en-US" sz="1400" b="1" i="0" baseline="0"/>
                  <a:t>-cystine (mg/L/OD</a:t>
                </a:r>
                <a:r>
                  <a:rPr lang="en-US" sz="1400" b="1" i="0" baseline="-25000"/>
                  <a:t>562</a:t>
                </a:r>
                <a:r>
                  <a:rPr lang="en-US" sz="1400" b="1" i="0" baseline="0"/>
                  <a:t>)</a:t>
                </a:r>
                <a:endParaRPr lang="ja-JP" sz="1400" b="1" i="0" baseline="0"/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txPr>
          <a:bodyPr/>
          <a:lstStyle/>
          <a:p>
            <a:pPr>
              <a:defRPr lang="ja-JP" sz="1050"/>
            </a:pPr>
            <a:endParaRPr lang="en-US"/>
          </a:p>
        </c:txPr>
        <c:crossAx val="72337280"/>
        <c:crosses val="autoZero"/>
        <c:crossBetween val="midCat"/>
        <c:majorUnit val="20"/>
      </c:valAx>
    </c:plotArea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575" cy="496888"/>
          </a:xfrm>
          <a:prstGeom prst="rect">
            <a:avLst/>
          </a:prstGeom>
        </p:spPr>
        <p:txBody>
          <a:bodyPr vert="horz" lIns="91431" tIns="45716" rIns="91431" bIns="4571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4451" y="0"/>
            <a:ext cx="2949575" cy="496888"/>
          </a:xfrm>
          <a:prstGeom prst="rect">
            <a:avLst/>
          </a:prstGeom>
        </p:spPr>
        <p:txBody>
          <a:bodyPr vert="horz" lIns="91431" tIns="45716" rIns="91431" bIns="45716" rtlCol="0"/>
          <a:lstStyle>
            <a:lvl1pPr algn="r">
              <a:defRPr sz="1200"/>
            </a:lvl1pPr>
          </a:lstStyle>
          <a:p>
            <a:fld id="{50070D2D-CFF4-4848-A32E-073EF1DC3955}" type="datetimeFigureOut">
              <a:rPr kumimoji="1" lang="ja-JP" altLang="en-US" smtClean="0"/>
              <a:pPr/>
              <a:t>2012/5/18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006600" y="746125"/>
            <a:ext cx="27940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6" rIns="91431" bIns="45716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1039" y="4721225"/>
            <a:ext cx="5443537" cy="4471988"/>
          </a:xfrm>
          <a:prstGeom prst="rect">
            <a:avLst/>
          </a:prstGeom>
        </p:spPr>
        <p:txBody>
          <a:bodyPr vert="horz" lIns="91431" tIns="45716" rIns="91431" bIns="45716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440863"/>
            <a:ext cx="2949575" cy="496887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4451" y="9440863"/>
            <a:ext cx="2949575" cy="496887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r">
              <a:defRPr sz="1200"/>
            </a:lvl1pPr>
          </a:lstStyle>
          <a:p>
            <a:fld id="{CCBB6FD5-0FA0-4DDE-B4DD-E34CB7A3335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1581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4AE3-86EB-47CF-893A-81320472B789}" type="datetimeFigureOut">
              <a:rPr kumimoji="1" lang="ja-JP" altLang="en-US" smtClean="0"/>
              <a:pPr/>
              <a:t>2012/5/18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9771-3BAB-4AD6-82A6-C51B687320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4328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4AE3-86EB-47CF-893A-81320472B789}" type="datetimeFigureOut">
              <a:rPr kumimoji="1" lang="ja-JP" altLang="en-US" smtClean="0"/>
              <a:pPr/>
              <a:t>2012/5/18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9771-3BAB-4AD6-82A6-C51B687320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781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4AE3-86EB-47CF-893A-81320472B789}" type="datetimeFigureOut">
              <a:rPr kumimoji="1" lang="ja-JP" altLang="en-US" smtClean="0"/>
              <a:pPr/>
              <a:t>2012/5/18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9771-3BAB-4AD6-82A6-C51B687320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3981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4AE3-86EB-47CF-893A-81320472B789}" type="datetimeFigureOut">
              <a:rPr kumimoji="1" lang="ja-JP" altLang="en-US" smtClean="0"/>
              <a:pPr/>
              <a:t>2012/5/18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9771-3BAB-4AD6-82A6-C51B687320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971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4AE3-86EB-47CF-893A-81320472B789}" type="datetimeFigureOut">
              <a:rPr kumimoji="1" lang="ja-JP" altLang="en-US" smtClean="0"/>
              <a:pPr/>
              <a:t>2012/5/18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9771-3BAB-4AD6-82A6-C51B687320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465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4AE3-86EB-47CF-893A-81320472B789}" type="datetimeFigureOut">
              <a:rPr kumimoji="1" lang="ja-JP" altLang="en-US" smtClean="0"/>
              <a:pPr/>
              <a:t>2012/5/18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9771-3BAB-4AD6-82A6-C51B687320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6861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4AE3-86EB-47CF-893A-81320472B789}" type="datetimeFigureOut">
              <a:rPr kumimoji="1" lang="ja-JP" altLang="en-US" smtClean="0"/>
              <a:pPr/>
              <a:t>2012/5/18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9771-3BAB-4AD6-82A6-C51B687320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183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4AE3-86EB-47CF-893A-81320472B789}" type="datetimeFigureOut">
              <a:rPr kumimoji="1" lang="ja-JP" altLang="en-US" smtClean="0"/>
              <a:pPr/>
              <a:t>2012/5/18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9771-3BAB-4AD6-82A6-C51B687320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7608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4AE3-86EB-47CF-893A-81320472B789}" type="datetimeFigureOut">
              <a:rPr kumimoji="1" lang="ja-JP" altLang="en-US" smtClean="0"/>
              <a:pPr/>
              <a:t>2012/5/18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9771-3BAB-4AD6-82A6-C51B687320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8714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4AE3-86EB-47CF-893A-81320472B789}" type="datetimeFigureOut">
              <a:rPr kumimoji="1" lang="ja-JP" altLang="en-US" smtClean="0"/>
              <a:pPr/>
              <a:t>2012/5/18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9771-3BAB-4AD6-82A6-C51B687320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5599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4AE3-86EB-47CF-893A-81320472B789}" type="datetimeFigureOut">
              <a:rPr kumimoji="1" lang="ja-JP" altLang="en-US" smtClean="0"/>
              <a:pPr/>
              <a:t>2012/5/18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9771-3BAB-4AD6-82A6-C51B687320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5103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54AE3-86EB-47CF-893A-81320472B789}" type="datetimeFigureOut">
              <a:rPr kumimoji="1" lang="ja-JP" altLang="en-US" smtClean="0"/>
              <a:pPr/>
              <a:t>2012/5/18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99771-3BAB-4AD6-82A6-C51B687320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6070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52736" y="1691680"/>
            <a:ext cx="36997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Supplem</a:t>
            </a:r>
            <a:r>
              <a:rPr lang="en-US" altLang="ja-JP" sz="1600" b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ntal Figure </a:t>
            </a:r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kumimoji="1"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グラフ 2"/>
          <p:cNvGraphicFramePr/>
          <p:nvPr/>
        </p:nvGraphicFramePr>
        <p:xfrm>
          <a:off x="1635583" y="2863477"/>
          <a:ext cx="3586833" cy="34170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764704" y="6300192"/>
            <a:ext cx="54726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en-US" altLang="ja-JP" sz="1000" b="1" dirty="0" smtClean="0">
                <a:latin typeface="Times New Roman" pitchFamily="18" charset="0"/>
                <a:cs typeface="Times New Roman" pitchFamily="18" charset="0"/>
              </a:rPr>
              <a:t>Supplem</a:t>
            </a:r>
            <a:r>
              <a:rPr lang="en-US" altLang="ja-JP" sz="1000" b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kumimoji="1" lang="en-US" altLang="ja-JP" sz="1000" b="1" dirty="0" smtClean="0">
                <a:latin typeface="Times New Roman" pitchFamily="18" charset="0"/>
                <a:cs typeface="Times New Roman" pitchFamily="18" charset="0"/>
              </a:rPr>
              <a:t>ntal Figure </a:t>
            </a:r>
            <a:r>
              <a:rPr kumimoji="1" lang="en-US" altLang="ja-JP" sz="10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kumimoji="1" lang="ja-JP" altLang="en-US" sz="1000" b="1" dirty="0" smtClean="0">
                <a:latin typeface="Times New Roman" pitchFamily="18" charset="0"/>
                <a:cs typeface="Times New Roman" pitchFamily="18" charset="0"/>
              </a:rPr>
              <a:t>　　</a:t>
            </a:r>
            <a:r>
              <a:rPr lang="en-US" altLang="ja-JP" sz="1000" b="1" cap="small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altLang="ja-JP" sz="10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ja-JP" sz="1000" b="1" dirty="0" err="1" smtClean="0">
                <a:latin typeface="Times New Roman" pitchFamily="18" charset="0"/>
                <a:cs typeface="Times New Roman" pitchFamily="18" charset="0"/>
              </a:rPr>
              <a:t>cysteine</a:t>
            </a:r>
            <a:r>
              <a:rPr lang="en-US" altLang="ja-JP" sz="1000" b="1" dirty="0" smtClean="0">
                <a:latin typeface="Times New Roman" pitchFamily="18" charset="0"/>
                <a:cs typeface="Times New Roman" pitchFamily="18" charset="0"/>
              </a:rPr>
              <a:t> plus </a:t>
            </a:r>
            <a:r>
              <a:rPr lang="en-US" altLang="ja-JP" sz="1000" b="1" cap="small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altLang="ja-JP" sz="10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ja-JP" sz="1000" b="1" dirty="0" err="1" smtClean="0">
                <a:latin typeface="Times New Roman" pitchFamily="18" charset="0"/>
                <a:cs typeface="Times New Roman" pitchFamily="18" charset="0"/>
              </a:rPr>
              <a:t>cystine</a:t>
            </a:r>
            <a:r>
              <a:rPr lang="ja-JP" altLang="en-US" sz="1000" b="1" dirty="0" smtClean="0">
                <a:latin typeface="Times New Roman" pitchFamily="18" charset="0"/>
                <a:cs typeface="Times New Roman" pitchFamily="18" charset="0"/>
              </a:rPr>
              <a:t>　</a:t>
            </a:r>
            <a:r>
              <a:rPr lang="en-US" altLang="ja-JP" sz="1000" b="1" dirty="0" smtClean="0">
                <a:latin typeface="Times New Roman" pitchFamily="18" charset="0"/>
                <a:cs typeface="Times New Roman" pitchFamily="18" charset="0"/>
              </a:rPr>
              <a:t>production in </a:t>
            </a:r>
            <a:r>
              <a:rPr lang="en-US" altLang="ja-JP" sz="1000" b="1" cap="small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altLang="ja-JP" sz="10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ja-JP" sz="1000" b="1" dirty="0" err="1" smtClean="0">
                <a:latin typeface="Times New Roman" pitchFamily="18" charset="0"/>
                <a:cs typeface="Times New Roman" pitchFamily="18" charset="0"/>
              </a:rPr>
              <a:t>cysteine</a:t>
            </a:r>
            <a:r>
              <a:rPr lang="en-US" altLang="ja-JP" sz="1000" b="1" dirty="0" smtClean="0">
                <a:latin typeface="Times New Roman" pitchFamily="18" charset="0"/>
                <a:cs typeface="Times New Roman" pitchFamily="18" charset="0"/>
              </a:rPr>
              <a:t> producer disrupted </a:t>
            </a:r>
            <a:r>
              <a:rPr lang="en-US" altLang="ja-JP" sz="1000" b="1" i="1" dirty="0" err="1" smtClean="0">
                <a:latin typeface="Times New Roman" pitchFamily="18" charset="0"/>
                <a:cs typeface="Times New Roman" pitchFamily="18" charset="0"/>
              </a:rPr>
              <a:t>gshA</a:t>
            </a:r>
            <a:r>
              <a:rPr lang="en-US" altLang="ja-JP" sz="1000" b="1" dirty="0" smtClean="0">
                <a:latin typeface="Times New Roman" pitchFamily="18" charset="0"/>
                <a:cs typeface="Times New Roman" pitchFamily="18" charset="0"/>
              </a:rPr>
              <a:t> gene</a:t>
            </a:r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WT (BW25113) harboring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pDES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closed circles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) and </a:t>
            </a:r>
            <a:r>
              <a:rPr lang="en-US" sz="1000" dirty="0" err="1" smtClean="0">
                <a:latin typeface="Symbol" pitchFamily="18" charset="2"/>
                <a:cs typeface="Times New Roman" pitchFamily="18" charset="0"/>
              </a:rPr>
              <a:t>D</a:t>
            </a:r>
            <a:r>
              <a:rPr lang="en-US" sz="1000" i="1" dirty="0" err="1" smtClean="0">
                <a:latin typeface="Times New Roman" pitchFamily="18" charset="0"/>
                <a:cs typeface="Times New Roman" pitchFamily="18" charset="0"/>
              </a:rPr>
              <a:t>gshA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harboring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pDES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opened circles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) were cultivated in SM1 medium with 30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mM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1000" dirty="0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altLang="ja-JP" sz="1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ja-JP" sz="1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ja-JP" sz="1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ja-JP" sz="1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ja-JP" sz="1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for 36 hours at </a:t>
            </a:r>
            <a:r>
              <a:rPr lang="en-US" sz="1000" dirty="0" smtClean="0"/>
              <a:t>30°C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. These strains were cultivated in SM1 medium with 30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mM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thiosulfate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for 36 hours at </a:t>
            </a:r>
            <a:r>
              <a:rPr lang="en-US" sz="1000" dirty="0" smtClean="0"/>
              <a:t>30°C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. The concentration of </a:t>
            </a:r>
            <a:r>
              <a:rPr lang="en-US" sz="1000" cap="small" dirty="0" smtClean="0">
                <a:latin typeface="Times New Roman" pitchFamily="18" charset="0"/>
                <a:cs typeface="Times New Roman" pitchFamily="18" charset="0"/>
              </a:rPr>
              <a:t>l-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cysteine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plus </a:t>
            </a:r>
            <a:r>
              <a:rPr lang="en-US" sz="1000" cap="small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cystine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was determined by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Gaitonde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method. Values indicate means and standard deviations of results from three independent experiments.</a:t>
            </a:r>
            <a:endParaRPr lang="ja-JP" alt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kumimoji="1" lang="en-US" altLang="ja-JP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kumimoji="1" lang="ja-JP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8517</TotalTime>
  <Words>19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​​テーマ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Takeshi Nakatani</dc:creator>
  <cp:lastModifiedBy>Gilbert  Biyok</cp:lastModifiedBy>
  <cp:revision>586</cp:revision>
  <dcterms:created xsi:type="dcterms:W3CDTF">2011-12-04T09:51:19Z</dcterms:created>
  <dcterms:modified xsi:type="dcterms:W3CDTF">2012-05-17T22:33:41Z</dcterms:modified>
</cp:coreProperties>
</file>