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6858000" cy="9144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08" autoAdjust="0"/>
    <p:restoredTop sz="94660"/>
  </p:normalViewPr>
  <p:slideViewPr>
    <p:cSldViewPr>
      <p:cViewPr>
        <p:scale>
          <a:sx n="125" d="100"/>
          <a:sy n="125" d="100"/>
        </p:scale>
        <p:origin x="-624" y="49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37325;&#35201;&#65281;&#20462;&#22763;&#21330;&#26989;&#26178;PC&#12487;&#12540;&#12479;\Cys\data\&#20462;&#35542;&#12487;&#12540;&#12479;(&#20210;&#35895;)\&#22259;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41225270260901"/>
          <c:y val="3.9058946066390952E-2"/>
          <c:w val="0.58135929952622256"/>
          <c:h val="0.8142887930556879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Sheet2!$A$63</c:f>
              <c:strCache>
                <c:ptCount val="1"/>
                <c:pt idx="0">
                  <c:v>pCA24N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Sheet2!$B$77:$E$77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1.2968047485734242</c:v>
                  </c:pt>
                  <c:pt idx="2">
                    <c:v>3.9218776775796638</c:v>
                  </c:pt>
                  <c:pt idx="3">
                    <c:v>4.7197825180889392</c:v>
                  </c:pt>
                </c:numCache>
              </c:numRef>
            </c:plus>
            <c:minus>
              <c:numRef>
                <c:f>Sheet2!$B$77:$E$77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1.2968047485734242</c:v>
                  </c:pt>
                  <c:pt idx="2">
                    <c:v>3.9218776775796638</c:v>
                  </c:pt>
                  <c:pt idx="3">
                    <c:v>4.7197825180889392</c:v>
                  </c:pt>
                </c:numCache>
              </c:numRef>
            </c:minus>
          </c:errBars>
          <c:xVal>
            <c:numRef>
              <c:f>(Sheet2!$E$62,Sheet2!$J$62,Sheet2!$O$62,Sheet2!$T$62)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36</c:v>
                </c:pt>
              </c:numCache>
            </c:numRef>
          </c:xVal>
          <c:yVal>
            <c:numRef>
              <c:f>(Sheet2!$E$63,Sheet2!$J$63,Sheet2!$O$63,Sheet2!$T$63)</c:f>
              <c:numCache>
                <c:formatCode>General</c:formatCode>
                <c:ptCount val="4"/>
                <c:pt idx="0">
                  <c:v>0</c:v>
                </c:pt>
                <c:pt idx="1">
                  <c:v>26.600413483014631</c:v>
                </c:pt>
                <c:pt idx="2">
                  <c:v>72.671734296626127</c:v>
                </c:pt>
                <c:pt idx="3">
                  <c:v>107.23716821743966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Sheet2!$A$65</c:f>
              <c:strCache>
                <c:ptCount val="1"/>
                <c:pt idx="0">
                  <c:v>Grx2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Sheet2!$B$79:$E$79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1.837596129965984</c:v>
                  </c:pt>
                  <c:pt idx="2">
                    <c:v>1.9469270492178239</c:v>
                  </c:pt>
                  <c:pt idx="3">
                    <c:v>1.3088159701846447</c:v>
                  </c:pt>
                </c:numCache>
              </c:numRef>
            </c:plus>
            <c:minus>
              <c:numRef>
                <c:f>Sheet2!$B$79:$E$79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1.837596129965984</c:v>
                  </c:pt>
                  <c:pt idx="2">
                    <c:v>1.9469270492178239</c:v>
                  </c:pt>
                  <c:pt idx="3">
                    <c:v>1.3088159701846447</c:v>
                  </c:pt>
                </c:numCache>
              </c:numRef>
            </c:minus>
          </c:errBars>
          <c:xVal>
            <c:numRef>
              <c:f>(Sheet2!$E$62,Sheet2!$J$62,Sheet2!$O$62,Sheet2!$T$62)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36</c:v>
                </c:pt>
              </c:numCache>
            </c:numRef>
          </c:xVal>
          <c:yVal>
            <c:numRef>
              <c:f>(Sheet2!$E$65,Sheet2!$J$65,Sheet2!$O$65,Sheet2!$T$65)</c:f>
              <c:numCache>
                <c:formatCode>General</c:formatCode>
                <c:ptCount val="4"/>
                <c:pt idx="0">
                  <c:v>0</c:v>
                </c:pt>
                <c:pt idx="1">
                  <c:v>23.339884660251752</c:v>
                </c:pt>
                <c:pt idx="2">
                  <c:v>54.516756554758395</c:v>
                </c:pt>
                <c:pt idx="3">
                  <c:v>63.718181253599575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Sheet2!$A$66</c:f>
              <c:strCache>
                <c:ptCount val="1"/>
                <c:pt idx="0">
                  <c:v>Grx3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Sheet2!$B$80:$E$80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2.1380633453897477</c:v>
                  </c:pt>
                  <c:pt idx="2">
                    <c:v>3.8565887649443797</c:v>
                  </c:pt>
                  <c:pt idx="3">
                    <c:v>1.4319312567383522</c:v>
                  </c:pt>
                </c:numCache>
              </c:numRef>
            </c:plus>
            <c:minus>
              <c:numRef>
                <c:f>Sheet2!$B$80:$E$80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2.1380633453897477</c:v>
                  </c:pt>
                  <c:pt idx="2">
                    <c:v>3.8565887649443797</c:v>
                  </c:pt>
                  <c:pt idx="3">
                    <c:v>1.4319312567383522</c:v>
                  </c:pt>
                </c:numCache>
              </c:numRef>
            </c:minus>
          </c:errBars>
          <c:xVal>
            <c:numRef>
              <c:f>(Sheet2!$E$62,Sheet2!$J$62,Sheet2!$O$62,Sheet2!$T$62)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36</c:v>
                </c:pt>
              </c:numCache>
            </c:numRef>
          </c:xVal>
          <c:yVal>
            <c:numRef>
              <c:f>(Sheet2!$E$66,Sheet2!$J$66,Sheet2!$O$66,Sheet2!$T$66)</c:f>
              <c:numCache>
                <c:formatCode>General</c:formatCode>
                <c:ptCount val="4"/>
                <c:pt idx="0">
                  <c:v>0</c:v>
                </c:pt>
                <c:pt idx="1">
                  <c:v>28.784781116177239</c:v>
                </c:pt>
                <c:pt idx="2">
                  <c:v>67.724777153884091</c:v>
                </c:pt>
                <c:pt idx="3">
                  <c:v>95.684374179899876</c:v>
                </c:pt>
              </c:numCache>
            </c:numRef>
          </c:yVal>
          <c:smooth val="0"/>
        </c:ser>
        <c:ser>
          <c:idx val="6"/>
          <c:order val="3"/>
          <c:tx>
            <c:strRef>
              <c:f>Sheet2!$A$69</c:f>
              <c:strCache>
                <c:ptCount val="1"/>
                <c:pt idx="0">
                  <c:v>Trx1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Sheet2!$B$83:$E$83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0.73101713319422967</c:v>
                  </c:pt>
                  <c:pt idx="2">
                    <c:v>1.8871244278071757</c:v>
                  </c:pt>
                  <c:pt idx="3">
                    <c:v>2.5179201653061782</c:v>
                  </c:pt>
                </c:numCache>
              </c:numRef>
            </c:plus>
            <c:minus>
              <c:numRef>
                <c:f>Sheet2!$B$83:$E$83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0.73101713319422967</c:v>
                  </c:pt>
                  <c:pt idx="2">
                    <c:v>1.8871244278071757</c:v>
                  </c:pt>
                  <c:pt idx="3">
                    <c:v>2.5179201653061782</c:v>
                  </c:pt>
                </c:numCache>
              </c:numRef>
            </c:minus>
          </c:errBars>
          <c:xVal>
            <c:numRef>
              <c:f>(Sheet2!$E$62,Sheet2!$J$62,Sheet2!$O$62,Sheet2!$T$62)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36</c:v>
                </c:pt>
              </c:numCache>
            </c:numRef>
          </c:xVal>
          <c:yVal>
            <c:numRef>
              <c:f>(Sheet2!$E$69,Sheet2!$J$69,Sheet2!$O$69,Sheet2!$T$69)</c:f>
              <c:numCache>
                <c:formatCode>General</c:formatCode>
                <c:ptCount val="4"/>
                <c:pt idx="0">
                  <c:v>0</c:v>
                </c:pt>
                <c:pt idx="1">
                  <c:v>24.282179692994021</c:v>
                </c:pt>
                <c:pt idx="2">
                  <c:v>63.192681719308574</c:v>
                </c:pt>
                <c:pt idx="3">
                  <c:v>90.541259278714151</c:v>
                </c:pt>
              </c:numCache>
            </c:numRef>
          </c:yVal>
          <c:smooth val="0"/>
        </c:ser>
        <c:ser>
          <c:idx val="8"/>
          <c:order val="4"/>
          <c:tx>
            <c:strRef>
              <c:f>Sheet2!$A$71</c:f>
              <c:strCache>
                <c:ptCount val="1"/>
                <c:pt idx="0">
                  <c:v>Trx2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ymbol val="diamond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(Sheet2!$E$62,Sheet2!$J$62,Sheet2!$O$62,Sheet2!$T$62)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36</c:v>
                </c:pt>
              </c:numCache>
            </c:numRef>
          </c:xVal>
          <c:yVal>
            <c:numRef>
              <c:f>(Sheet2!$E$71,Sheet2!$J$71,Sheet2!$O$71,Sheet2!$T$71)</c:f>
              <c:numCache>
                <c:formatCode>General</c:formatCode>
                <c:ptCount val="4"/>
                <c:pt idx="0">
                  <c:v>0</c:v>
                </c:pt>
                <c:pt idx="1">
                  <c:v>27.532544328845162</c:v>
                </c:pt>
                <c:pt idx="2">
                  <c:v>74.496406006590078</c:v>
                </c:pt>
                <c:pt idx="3">
                  <c:v>94.810463582075627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719360"/>
        <c:axId val="74053504"/>
      </c:scatterChart>
      <c:valAx>
        <c:axId val="72719360"/>
        <c:scaling>
          <c:orientation val="minMax"/>
          <c:max val="4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lang="ja-JP" sz="1400"/>
                </a:pPr>
                <a:r>
                  <a:rPr lang="en-US" sz="1400"/>
                  <a:t>cultivation time (hour)</a:t>
                </a:r>
                <a:endParaRPr lang="ja-JP" sz="1400"/>
              </a:p>
            </c:rich>
          </c:tx>
          <c:layout>
            <c:manualLayout>
              <c:xMode val="edge"/>
              <c:yMode val="edge"/>
              <c:x val="0.28787639962395273"/>
              <c:y val="0.92565990823557143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lang="ja-JP" sz="1050"/>
            </a:pPr>
            <a:endParaRPr lang="en-US"/>
          </a:p>
        </c:txPr>
        <c:crossAx val="74053504"/>
        <c:crosses val="autoZero"/>
        <c:crossBetween val="midCat"/>
        <c:majorUnit val="12"/>
      </c:valAx>
      <c:valAx>
        <c:axId val="740535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ja-JP" sz="1400"/>
                </a:pPr>
                <a:r>
                  <a:rPr lang="en-US" altLang="ja-JP" sz="1400" b="1" i="0" u="none" strike="noStrike" baseline="0" dirty="0" err="1">
                    <a:effectLst/>
                  </a:rPr>
                  <a:t>Concn</a:t>
                </a:r>
                <a:r>
                  <a:rPr lang="en-US" altLang="ja-JP" sz="1400" b="1" i="0" u="none" strike="noStrike" baseline="0" dirty="0">
                    <a:effectLst/>
                  </a:rPr>
                  <a:t> of </a:t>
                </a:r>
                <a:r>
                  <a:rPr lang="en-US" altLang="ja-JP" sz="1400" b="1" i="0" u="none" strike="noStrike" cap="small" baseline="0" dirty="0">
                    <a:effectLst/>
                  </a:rPr>
                  <a:t>l</a:t>
                </a:r>
                <a:r>
                  <a:rPr lang="en-US" altLang="ja-JP" sz="1400" b="1" i="0" u="none" strike="noStrike" baseline="0" dirty="0">
                    <a:effectLst/>
                  </a:rPr>
                  <a:t>-</a:t>
                </a:r>
                <a:r>
                  <a:rPr lang="en-US" altLang="ja-JP" sz="1400" b="1" i="0" u="none" strike="noStrike" baseline="0" dirty="0" err="1">
                    <a:effectLst/>
                  </a:rPr>
                  <a:t>cysteine</a:t>
                </a:r>
                <a:r>
                  <a:rPr lang="en-US" altLang="ja-JP" sz="1400" b="1" i="0" u="none" strike="noStrike" baseline="0" dirty="0">
                    <a:effectLst/>
                  </a:rPr>
                  <a:t> plus </a:t>
                </a:r>
                <a:r>
                  <a:rPr lang="en-US" altLang="ja-JP" sz="1400" b="1" i="0" u="none" strike="noStrike" cap="small" baseline="0" dirty="0">
                    <a:effectLst/>
                  </a:rPr>
                  <a:t>l</a:t>
                </a:r>
                <a:r>
                  <a:rPr lang="en-US" altLang="ja-JP" sz="1400" b="1" i="0" u="none" strike="noStrike" baseline="0" dirty="0">
                    <a:effectLst/>
                  </a:rPr>
                  <a:t>-</a:t>
                </a:r>
                <a:r>
                  <a:rPr lang="en-US" altLang="ja-JP" sz="1400" b="1" i="0" u="none" strike="noStrike" baseline="0" dirty="0" err="1">
                    <a:effectLst/>
                  </a:rPr>
                  <a:t>cystine</a:t>
                </a:r>
                <a:r>
                  <a:rPr lang="en-US" altLang="ja-JP" sz="1400" b="1" i="0" u="none" strike="noStrike" baseline="0" dirty="0">
                    <a:effectLst/>
                  </a:rPr>
                  <a:t> </a:t>
                </a:r>
                <a:r>
                  <a:rPr lang="en-US" sz="1400" dirty="0"/>
                  <a:t>(mg/L/OD</a:t>
                </a:r>
                <a:r>
                  <a:rPr lang="en-US" sz="1400" baseline="-25000" dirty="0"/>
                  <a:t>562</a:t>
                </a:r>
                <a:r>
                  <a:rPr lang="en-US" sz="1400" dirty="0"/>
                  <a:t>)</a:t>
                </a:r>
                <a:endParaRPr lang="ja-JP" sz="1400" dirty="0"/>
              </a:p>
              <a:p>
                <a:pPr algn="ctr" rtl="0">
                  <a:defRPr lang="ja-JP" sz="1400"/>
                </a:pPr>
                <a:endParaRPr lang="ja-JP" sz="1400" dirty="0"/>
              </a:p>
            </c:rich>
          </c:tx>
          <c:layout>
            <c:manualLayout>
              <c:xMode val="edge"/>
              <c:yMode val="edge"/>
              <c:x val="2.0013660817660005E-2"/>
              <c:y val="8.2750127355943032E-2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lang="ja-JP" sz="1050"/>
            </a:pPr>
            <a:endParaRPr lang="en-US"/>
          </a:p>
        </c:txPr>
        <c:crossAx val="7271936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0153670125030271"/>
          <c:y val="4.3117582616666303E-2"/>
          <c:w val="0.19693649596274068"/>
          <c:h val="0.30588852990067722"/>
        </c:manualLayout>
      </c:layout>
      <c:overlay val="0"/>
      <c:txPr>
        <a:bodyPr/>
        <a:lstStyle/>
        <a:p>
          <a:pPr>
            <a:defRPr lang="ja-JP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575" cy="496888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451" y="0"/>
            <a:ext cx="2949575" cy="496888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200"/>
            </a:lvl1pPr>
          </a:lstStyle>
          <a:p>
            <a:fld id="{50070D2D-CFF4-4848-A32E-073EF1DC3955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6600" y="746125"/>
            <a:ext cx="27940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6" rIns="91431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9" y="4721225"/>
            <a:ext cx="5443537" cy="4471988"/>
          </a:xfrm>
          <a:prstGeom prst="rect">
            <a:avLst/>
          </a:prstGeom>
        </p:spPr>
        <p:txBody>
          <a:bodyPr vert="horz" lIns="91431" tIns="45716" rIns="91431" bIns="45716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440863"/>
            <a:ext cx="2949575" cy="496887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451" y="9440863"/>
            <a:ext cx="2949575" cy="496887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CCBB6FD5-0FA0-4DDE-B4DD-E34CB7A333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581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328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781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98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7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465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86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183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60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71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59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103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54AE3-86EB-47CF-893A-81320472B789}" type="datetimeFigureOut">
              <a:rPr kumimoji="1" lang="ja-JP" altLang="en-US" smtClean="0"/>
              <a:pPr/>
              <a:t>2012/5/18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99771-3BAB-4AD6-82A6-C51B687320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070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9035710"/>
              </p:ext>
            </p:extLst>
          </p:nvPr>
        </p:nvGraphicFramePr>
        <p:xfrm>
          <a:off x="1412776" y="2699792"/>
          <a:ext cx="4263288" cy="3521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052736" y="1691680"/>
            <a:ext cx="3699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Supplem</a:t>
            </a:r>
            <a:r>
              <a:rPr lang="en-US" altLang="ja-JP" sz="16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ntal Figure 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64704" y="6300192"/>
            <a:ext cx="54726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1000" b="1" dirty="0" smtClean="0">
                <a:latin typeface="Times New Roman" pitchFamily="18" charset="0"/>
                <a:cs typeface="Times New Roman" pitchFamily="18" charset="0"/>
              </a:rPr>
              <a:t>Supplem</a:t>
            </a:r>
            <a:r>
              <a:rPr lang="en-US" altLang="ja-JP" sz="10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1" lang="en-US" altLang="ja-JP" sz="1000" b="1" dirty="0" smtClean="0">
                <a:latin typeface="Times New Roman" pitchFamily="18" charset="0"/>
                <a:cs typeface="Times New Roman" pitchFamily="18" charset="0"/>
              </a:rPr>
              <a:t>ntal Figure </a:t>
            </a:r>
            <a:r>
              <a:rPr kumimoji="1" lang="en-US" altLang="ja-JP" sz="1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ja-JP" altLang="en-US" sz="1000" b="1" dirty="0" smtClean="0">
                <a:latin typeface="Times New Roman" pitchFamily="18" charset="0"/>
                <a:cs typeface="Times New Roman" pitchFamily="18" charset="0"/>
              </a:rPr>
              <a:t>　　</a:t>
            </a:r>
            <a:r>
              <a:rPr lang="en-US" altLang="ja-JP" sz="1000" b="1" cap="small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ja-JP" sz="1000" b="1" dirty="0" err="1" smtClean="0">
                <a:latin typeface="Times New Roman" pitchFamily="18" charset="0"/>
                <a:cs typeface="Times New Roman" pitchFamily="18" charset="0"/>
              </a:rPr>
              <a:t>cysteine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 plus </a:t>
            </a:r>
            <a:r>
              <a:rPr lang="en-US" altLang="ja-JP" sz="1000" b="1" cap="small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ja-JP" sz="1000" b="1" dirty="0" err="1" smtClean="0"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ja-JP" altLang="en-US" sz="1000" b="1" dirty="0" smtClean="0">
                <a:latin typeface="Times New Roman" pitchFamily="18" charset="0"/>
                <a:cs typeface="Times New Roman" pitchFamily="18" charset="0"/>
              </a:rPr>
              <a:t>　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production in </a:t>
            </a:r>
            <a:r>
              <a:rPr lang="en-US" altLang="ja-JP" sz="1000" b="1" cap="small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ja-JP" sz="1000" b="1" dirty="0" err="1" smtClean="0">
                <a:latin typeface="Times New Roman" pitchFamily="18" charset="0"/>
                <a:cs typeface="Times New Roman" pitchFamily="18" charset="0"/>
              </a:rPr>
              <a:t>cysteine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 producer </a:t>
            </a:r>
            <a:r>
              <a:rPr lang="en-US" altLang="ja-JP" sz="1000" b="1" dirty="0" err="1" smtClean="0">
                <a:latin typeface="Times New Roman" pitchFamily="18" charset="0"/>
                <a:cs typeface="Times New Roman" pitchFamily="18" charset="0"/>
              </a:rPr>
              <a:t>overexpressing</a:t>
            </a:r>
            <a:r>
              <a:rPr lang="en-US" altLang="ja-JP" sz="1000" b="1" dirty="0" smtClean="0">
                <a:latin typeface="Times New Roman" pitchFamily="18" charset="0"/>
                <a:cs typeface="Times New Roman" pitchFamily="18" charset="0"/>
              </a:rPr>
              <a:t> Grx2, Grx3, Trx1 or Trx2</a:t>
            </a:r>
            <a:r>
              <a:rPr kumimoji="1" lang="ja-JP" altLang="en-US" sz="1000" b="1" dirty="0" smtClean="0">
                <a:latin typeface="Times New Roman" pitchFamily="18" charset="0"/>
                <a:cs typeface="Times New Roman" pitchFamily="18" charset="0"/>
              </a:rPr>
              <a:t>　</a:t>
            </a:r>
            <a:endParaRPr kumimoji="1" lang="en-US" altLang="ja-JP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BW25113 harboring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pDES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000" cap="small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cysteine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producer) was transformed empty vector pCA24N (closed 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circles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), pGrx2 (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opened circles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), pGrx3 (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opened triangles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), pTrx1 (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opened squares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or pTrx2 (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opened diamonds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). These strains were cultivated in SM1 medium with 30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000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altLang="ja-JP" sz="1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sz="1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ja-JP" sz="1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sz="1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ja-JP" sz="1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for 36 hours at </a:t>
            </a:r>
            <a:r>
              <a:rPr lang="en-US" sz="1000" dirty="0" smtClean="0"/>
              <a:t>30°C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 The concentration of </a:t>
            </a:r>
            <a:r>
              <a:rPr lang="en-US" sz="1000" cap="small" dirty="0" smtClean="0">
                <a:latin typeface="Times New Roman" pitchFamily="18" charset="0"/>
                <a:cs typeface="Times New Roman" pitchFamily="18" charset="0"/>
              </a:rPr>
              <a:t>l-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cysteine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plus </a:t>
            </a:r>
            <a:r>
              <a:rPr lang="en-US" sz="1000" cap="small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was determined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Gaitonde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method. Values indicate means and standard deviations of results from three independent experiments.</a:t>
            </a:r>
            <a:endParaRPr lang="ja-JP" alt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kumimoji="1" lang="en-US" altLang="ja-JP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kumimoji="1" lang="ja-JP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36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8517</TotalTime>
  <Words>19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​​テーマ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Takeshi Nakatani</dc:creator>
  <cp:lastModifiedBy>Gilbert  Biyok</cp:lastModifiedBy>
  <cp:revision>586</cp:revision>
  <dcterms:created xsi:type="dcterms:W3CDTF">2011-12-04T09:51:19Z</dcterms:created>
  <dcterms:modified xsi:type="dcterms:W3CDTF">2012-05-17T22:33:56Z</dcterms:modified>
</cp:coreProperties>
</file>