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057" autoAdjust="0"/>
  </p:normalViewPr>
  <p:slideViewPr>
    <p:cSldViewPr>
      <p:cViewPr varScale="1">
        <p:scale>
          <a:sx n="92" d="100"/>
          <a:sy n="92" d="100"/>
        </p:scale>
        <p:origin x="-21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csprung\My%20Documents\real%20time%20pcr%20data%20analysis\2012%20June%2026%20analysis384-6%20primers%20XPC%20RRM2B%20FB%20LCL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Documents%20and%20Settings\csprung\My%20Documents\real%20time%20pcr%20data%20analysis\2012%20June%2026%20analysis384-6%20primers%20XPC%20RRM2B%20FB%20LCL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31436090434396191"/>
          <c:y val="2.5626120907200792E-2"/>
          <c:w val="0.62019643311314665"/>
          <c:h val="0.83308666761894179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Sheet2!$AA$422:$AA$423</c:f>
                <c:numCache>
                  <c:formatCode>General</c:formatCode>
                  <c:ptCount val="2"/>
                  <c:pt idx="0">
                    <c:v>7.7878659586016058E-2</c:v>
                  </c:pt>
                  <c:pt idx="1">
                    <c:v>0.18276994970668076</c:v>
                  </c:pt>
                </c:numCache>
              </c:numRef>
            </c:plus>
            <c:minus>
              <c:numRef>
                <c:f>Sheet2!$AA$422:$AA$423</c:f>
                <c:numCache>
                  <c:formatCode>General</c:formatCode>
                  <c:ptCount val="2"/>
                  <c:pt idx="0">
                    <c:v>7.7878659586016058E-2</c:v>
                  </c:pt>
                  <c:pt idx="1">
                    <c:v>0.18276994970668076</c:v>
                  </c:pt>
                </c:numCache>
              </c:numRef>
            </c:minus>
          </c:errBars>
          <c:cat>
            <c:strRef>
              <c:f>Sheet2!$W$422:$W$423</c:f>
              <c:strCache>
                <c:ptCount val="2"/>
                <c:pt idx="0">
                  <c:v>LCL</c:v>
                </c:pt>
                <c:pt idx="1">
                  <c:v>FB</c:v>
                </c:pt>
              </c:strCache>
            </c:strRef>
          </c:cat>
          <c:val>
            <c:numRef>
              <c:f>Sheet2!$X$422:$X$423</c:f>
              <c:numCache>
                <c:formatCode>General</c:formatCode>
                <c:ptCount val="2"/>
                <c:pt idx="0">
                  <c:v>1</c:v>
                </c:pt>
                <c:pt idx="1">
                  <c:v>2.2769143204107305</c:v>
                </c:pt>
              </c:numCache>
            </c:numRef>
          </c:val>
        </c:ser>
        <c:ser>
          <c:idx val="1"/>
          <c:order val="1"/>
          <c:tx>
            <c:strRef>
              <c:f>Sheet2!$W$424:$W$425</c:f>
              <c:strCache>
                <c:ptCount val="1"/>
                <c:pt idx="0">
                  <c:v>LCL FB</c:v>
                </c:pt>
              </c:strCache>
            </c:strRef>
          </c:tx>
          <c:errBars>
            <c:errBarType val="both"/>
            <c:errValType val="cust"/>
            <c:plus>
              <c:numRef>
                <c:f>Sheet2!$AA$424:$AA$425</c:f>
                <c:numCache>
                  <c:formatCode>General</c:formatCode>
                  <c:ptCount val="2"/>
                  <c:pt idx="0">
                    <c:v>0.25022964445826951</c:v>
                  </c:pt>
                  <c:pt idx="1">
                    <c:v>0.31225876137705011</c:v>
                  </c:pt>
                </c:numCache>
              </c:numRef>
            </c:plus>
            <c:minus>
              <c:numRef>
                <c:f>Sheet2!$AA$424:$AA$425</c:f>
                <c:numCache>
                  <c:formatCode>General</c:formatCode>
                  <c:ptCount val="2"/>
                  <c:pt idx="0">
                    <c:v>0.25022964445826951</c:v>
                  </c:pt>
                  <c:pt idx="1">
                    <c:v>0.31225876137705011</c:v>
                  </c:pt>
                </c:numCache>
              </c:numRef>
            </c:minus>
          </c:errBars>
          <c:val>
            <c:numRef>
              <c:f>Sheet2!$X$424:$X$425</c:f>
              <c:numCache>
                <c:formatCode>General</c:formatCode>
                <c:ptCount val="2"/>
                <c:pt idx="0">
                  <c:v>3.5450590289831623</c:v>
                </c:pt>
                <c:pt idx="1">
                  <c:v>3.3209908648246134</c:v>
                </c:pt>
              </c:numCache>
            </c:numRef>
          </c:val>
        </c:ser>
        <c:axId val="64414848"/>
        <c:axId val="64416384"/>
      </c:barChart>
      <c:catAx>
        <c:axId val="64414848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4416384"/>
        <c:crosses val="autoZero"/>
        <c:auto val="1"/>
        <c:lblAlgn val="ctr"/>
        <c:lblOffset val="100"/>
        <c:tickLblSkip val="1"/>
        <c:tickMarkSkip val="1"/>
      </c:catAx>
      <c:valAx>
        <c:axId val="64416384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AU" sz="1600" b="0" i="0" baseline="0" dirty="0" smtClean="0">
                    <a:latin typeface="Arial" pitchFamily="34" charset="0"/>
                    <a:cs typeface="Arial" pitchFamily="34" charset="0"/>
                  </a:rPr>
                  <a:t>Fold induction</a:t>
                </a:r>
                <a:endParaRPr lang="en-AU" sz="1600" b="0" i="0" baseline="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10761812373150953"/>
              <c:y val="0.24853852217478481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64414848"/>
        <c:crosses val="autoZero"/>
        <c:crossBetween val="between"/>
      </c:valAx>
    </c:plotArea>
    <c:plotVisOnly val="1"/>
    <c:dispBlanksAs val="gap"/>
  </c:chart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32032575565151139"/>
          <c:y val="1.5256299212598428E-2"/>
          <c:w val="0.65098456946913885"/>
          <c:h val="0.49534803149606316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Sheet2!$AA$418:$AA$419</c:f>
                <c:numCache>
                  <c:formatCode>General</c:formatCode>
                  <c:ptCount val="2"/>
                  <c:pt idx="0">
                    <c:v>5.2659621293064965E-2</c:v>
                  </c:pt>
                  <c:pt idx="1">
                    <c:v>0.25857593973098986</c:v>
                  </c:pt>
                </c:numCache>
              </c:numRef>
            </c:plus>
            <c:minus>
              <c:numRef>
                <c:f>Sheet2!$AA$418:$AA$419</c:f>
                <c:numCache>
                  <c:formatCode>General</c:formatCode>
                  <c:ptCount val="2"/>
                  <c:pt idx="0">
                    <c:v>5.2659621293064965E-2</c:v>
                  </c:pt>
                  <c:pt idx="1">
                    <c:v>0.25857593973098986</c:v>
                  </c:pt>
                </c:numCache>
              </c:numRef>
            </c:minus>
          </c:errBars>
          <c:cat>
            <c:strRef>
              <c:f>Sheet2!$W$418:$W$419</c:f>
              <c:strCache>
                <c:ptCount val="2"/>
                <c:pt idx="0">
                  <c:v>LCL</c:v>
                </c:pt>
                <c:pt idx="1">
                  <c:v>FB</c:v>
                </c:pt>
              </c:strCache>
            </c:strRef>
          </c:cat>
          <c:val>
            <c:numRef>
              <c:f>Sheet2!$X$418:$X$419</c:f>
              <c:numCache>
                <c:formatCode>General</c:formatCode>
                <c:ptCount val="2"/>
                <c:pt idx="0">
                  <c:v>1</c:v>
                </c:pt>
                <c:pt idx="1">
                  <c:v>2.5929802817117542</c:v>
                </c:pt>
              </c:numCache>
            </c:numRef>
          </c:val>
        </c:ser>
        <c:ser>
          <c:idx val="1"/>
          <c:order val="1"/>
          <c:tx>
            <c:strRef>
              <c:f>Sheet2!$W$420:$W$421</c:f>
              <c:strCache>
                <c:ptCount val="1"/>
                <c:pt idx="0">
                  <c:v>LCL FB</c:v>
                </c:pt>
              </c:strCache>
            </c:strRef>
          </c:tx>
          <c:errBars>
            <c:errBarType val="both"/>
            <c:errValType val="cust"/>
            <c:plus>
              <c:numRef>
                <c:f>Sheet2!$AA$420:$AA$421</c:f>
                <c:numCache>
                  <c:formatCode>General</c:formatCode>
                  <c:ptCount val="2"/>
                  <c:pt idx="0">
                    <c:v>0.3919532011142095</c:v>
                  </c:pt>
                  <c:pt idx="1">
                    <c:v>0.42180340569738872</c:v>
                  </c:pt>
                </c:numCache>
              </c:numRef>
            </c:plus>
            <c:minus>
              <c:numRef>
                <c:f>Sheet2!$AA$420:$AA$421</c:f>
                <c:numCache>
                  <c:formatCode>General</c:formatCode>
                  <c:ptCount val="2"/>
                  <c:pt idx="0">
                    <c:v>0.3919532011142095</c:v>
                  </c:pt>
                  <c:pt idx="1">
                    <c:v>0.42180340569738872</c:v>
                  </c:pt>
                </c:numCache>
              </c:numRef>
            </c:minus>
          </c:errBars>
          <c:val>
            <c:numRef>
              <c:f>Sheet2!$X$420:$X$421</c:f>
              <c:numCache>
                <c:formatCode>General</c:formatCode>
                <c:ptCount val="2"/>
                <c:pt idx="0">
                  <c:v>2.9868618242133897</c:v>
                </c:pt>
                <c:pt idx="1">
                  <c:v>4.035963681808278</c:v>
                </c:pt>
              </c:numCache>
            </c:numRef>
          </c:val>
        </c:ser>
        <c:axId val="64920960"/>
        <c:axId val="64926848"/>
      </c:barChart>
      <c:catAx>
        <c:axId val="64920960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4926848"/>
        <c:crosses val="autoZero"/>
        <c:auto val="1"/>
        <c:lblAlgn val="ctr"/>
        <c:lblOffset val="100"/>
        <c:tickLblSkip val="1"/>
        <c:tickMarkSkip val="1"/>
      </c:catAx>
      <c:valAx>
        <c:axId val="64926848"/>
        <c:scaling>
          <c:orientation val="minMax"/>
        </c:scaling>
        <c:axPos val="l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600" b="0" i="0" baseline="0" dirty="0" smtClean="0">
                    <a:latin typeface="Arial" pitchFamily="34" charset="0"/>
                    <a:cs typeface="Arial" pitchFamily="34" charset="0"/>
                  </a:rPr>
                  <a:t>Fold induction</a:t>
                </a: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n-AU" dirty="0"/>
              </a:p>
            </c:rich>
          </c:tx>
          <c:layout>
            <c:manualLayout>
              <c:xMode val="edge"/>
              <c:yMode val="edge"/>
              <c:x val="0.10080645161290321"/>
              <c:y val="0.19053129921259843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64920960"/>
        <c:crosses val="autoZero"/>
        <c:crossBetween val="between"/>
      </c:valAx>
    </c:plotArea>
    <c:plotVisOnly val="1"/>
    <c:dispBlanksAs val="gap"/>
  </c:chart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0.43882</cdr:x>
      <cdr:y>0.09828</cdr:y>
    </cdr:from>
    <cdr:to>
      <cdr:x>0.57569</cdr:x>
      <cdr:y>0.2498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879271" y="326572"/>
          <a:ext cx="898071" cy="503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AU"/>
        </a:p>
      </cdr:txBody>
    </cdr:sp>
  </cdr:relSizeAnchor>
  <cdr:relSizeAnchor xmlns:cdr="http://schemas.openxmlformats.org/drawingml/2006/chartDrawing">
    <cdr:from>
      <cdr:x>0.43882</cdr:x>
      <cdr:y>0.09828</cdr:y>
    </cdr:from>
    <cdr:to>
      <cdr:x>0.57569</cdr:x>
      <cdr:y>0.2498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79271" y="326572"/>
          <a:ext cx="898071" cy="503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A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0.43882</cdr:x>
      <cdr:y>0.09828</cdr:y>
    </cdr:from>
    <cdr:to>
      <cdr:x>0.57569</cdr:x>
      <cdr:y>0.2498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879271" y="326572"/>
          <a:ext cx="898071" cy="503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AU"/>
        </a:p>
      </cdr:txBody>
    </cdr:sp>
  </cdr:relSizeAnchor>
  <cdr:relSizeAnchor xmlns:cdr="http://schemas.openxmlformats.org/drawingml/2006/chartDrawing">
    <cdr:from>
      <cdr:x>0.43882</cdr:x>
      <cdr:y>0.09828</cdr:y>
    </cdr:from>
    <cdr:to>
      <cdr:x>0.57569</cdr:x>
      <cdr:y>0.2498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79271" y="326572"/>
          <a:ext cx="898071" cy="503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AU"/>
        </a:p>
      </cdr:txBody>
    </cdr:sp>
  </cdr:relSizeAnchor>
  <cdr:relSizeAnchor xmlns:cdr="http://schemas.openxmlformats.org/drawingml/2006/chartDrawing">
    <cdr:from>
      <cdr:x>0.14956</cdr:x>
      <cdr:y>0.03196</cdr:y>
    </cdr:from>
    <cdr:to>
      <cdr:x>0.26189</cdr:x>
      <cdr:y>0.20208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78243" y="166995"/>
          <a:ext cx="359195" cy="8889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en-A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686FD-A057-4256-92DD-303F76C0F68C}" type="datetimeFigureOut">
              <a:rPr lang="en-AU" smtClean="0"/>
              <a:pPr/>
              <a:t>25/07/2012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7605D-901F-4EC9-8EA1-FEEA92236D5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7605D-901F-4EC9-8EA1-FEEA92236D5E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9AE74-63AB-49B8-94EA-024D0DBD1AC3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BC6B8-8477-4C85-98F9-A30E136BE77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DEF97-916F-496C-949F-0E398AD46625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A3482-9B31-464D-82FB-99303BBB9F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90888-9B0B-473A-8CC1-5B06C69AF971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EB96B-DA6D-46B9-AFE1-98284D311DC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9DF6F-F095-46F5-AE42-626F969E209C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F596E-AFAA-4D1D-A009-9B6083CA4F3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EEEC5-DB35-4848-BB2F-738812157CD3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7244E-0675-41FB-A68F-ACF81DB3DE9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F673B-B097-4E36-93E0-07DD852F82C6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DA65E-135E-4707-BA98-FD11D2B468D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C8982-36CA-4686-8388-88596F0EEEF2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1A9FC-CB2C-4924-BEE9-78972B4CD0E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D845E-1E24-456B-8DF2-80ECD84F4EF6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AF8D1-145D-4788-983F-DA7F98584CE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4EFDC-39CF-4344-9ABE-97DF08749170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27520-53E4-4398-BFD9-8179E7ED993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4B5B0-037B-43A9-AA12-22599EEB9852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70D6D-178B-4B2F-BF5E-FD7BF66849F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832E-57AA-40B0-82B9-85885BA94AF8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CF99A-7893-41E2-B763-9533E54F9A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478BAF-02B9-49BC-BD1E-7919AB515EA4}" type="datetimeFigureOut">
              <a:rPr lang="en-AU"/>
              <a:pPr>
                <a:defRPr/>
              </a:pPr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B9A9BB-B119-40B1-8277-5EF22DEF68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547664" y="1340768"/>
          <a:ext cx="295232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4499992" y="1340768"/>
          <a:ext cx="3149600" cy="5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3474606" y="1110258"/>
            <a:ext cx="933450" cy="590550"/>
            <a:chOff x="3564012" y="976089"/>
            <a:chExt cx="933450" cy="590550"/>
          </a:xfrm>
        </p:grpSpPr>
        <p:sp>
          <p:nvSpPr>
            <p:cNvPr id="6" name="Rectangle 5"/>
            <p:cNvSpPr/>
            <p:nvPr/>
          </p:nvSpPr>
          <p:spPr>
            <a:xfrm>
              <a:off x="3564012" y="1069752"/>
              <a:ext cx="144463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564012" y="1285652"/>
              <a:ext cx="144463" cy="144462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/>
            </a:p>
          </p:txBody>
        </p:sp>
        <p:sp>
          <p:nvSpPr>
            <p:cNvPr id="2054" name="TextBox 7"/>
            <p:cNvSpPr txBox="1">
              <a:spLocks noChangeArrowheads="1"/>
            </p:cNvSpPr>
            <p:nvPr/>
          </p:nvSpPr>
          <p:spPr bwMode="auto">
            <a:xfrm>
              <a:off x="3779912" y="976089"/>
              <a:ext cx="60166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AU">
                  <a:latin typeface="Calibri" pitchFamily="34" charset="0"/>
                </a:rPr>
                <a:t>0 Gy</a:t>
              </a:r>
            </a:p>
          </p:txBody>
        </p:sp>
        <p:sp>
          <p:nvSpPr>
            <p:cNvPr id="2055" name="TextBox 8"/>
            <p:cNvSpPr txBox="1">
              <a:spLocks noChangeArrowheads="1"/>
            </p:cNvSpPr>
            <p:nvPr/>
          </p:nvSpPr>
          <p:spPr bwMode="auto">
            <a:xfrm>
              <a:off x="3779912" y="1196752"/>
              <a:ext cx="7175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AU" dirty="0">
                  <a:latin typeface="Calibri" pitchFamily="34" charset="0"/>
                </a:rPr>
                <a:t>10 Gy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483768" y="141277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XPC</a:t>
            </a:r>
            <a:endParaRPr lang="en-A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141277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RRM2B</a:t>
            </a:r>
            <a:endParaRPr lang="en-AU" sz="12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6697692" y="1110258"/>
            <a:ext cx="933450" cy="590550"/>
            <a:chOff x="3564012" y="976089"/>
            <a:chExt cx="933450" cy="590550"/>
          </a:xfrm>
        </p:grpSpPr>
        <p:sp>
          <p:nvSpPr>
            <p:cNvPr id="19" name="Rectangle 18"/>
            <p:cNvSpPr/>
            <p:nvPr/>
          </p:nvSpPr>
          <p:spPr>
            <a:xfrm>
              <a:off x="3564012" y="1069752"/>
              <a:ext cx="144463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564012" y="1285652"/>
              <a:ext cx="144463" cy="144462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/>
            </a:p>
          </p:txBody>
        </p:sp>
        <p:sp>
          <p:nvSpPr>
            <p:cNvPr id="21" name="TextBox 7"/>
            <p:cNvSpPr txBox="1">
              <a:spLocks noChangeArrowheads="1"/>
            </p:cNvSpPr>
            <p:nvPr/>
          </p:nvSpPr>
          <p:spPr bwMode="auto">
            <a:xfrm>
              <a:off x="3779912" y="976089"/>
              <a:ext cx="60166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AU">
                  <a:latin typeface="Calibri" pitchFamily="34" charset="0"/>
                </a:rPr>
                <a:t>0 Gy</a:t>
              </a:r>
            </a:p>
          </p:txBody>
        </p:sp>
        <p:sp>
          <p:nvSpPr>
            <p:cNvPr id="22" name="TextBox 8"/>
            <p:cNvSpPr txBox="1">
              <a:spLocks noChangeArrowheads="1"/>
            </p:cNvSpPr>
            <p:nvPr/>
          </p:nvSpPr>
          <p:spPr bwMode="auto">
            <a:xfrm>
              <a:off x="3779912" y="1196752"/>
              <a:ext cx="7175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AU" dirty="0">
                  <a:latin typeface="Calibri" pitchFamily="34" charset="0"/>
                </a:rPr>
                <a:t>10 Gy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987824" y="429309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Cell type</a:t>
            </a:r>
            <a:endParaRPr lang="en-A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084168" y="4293096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Cell type</a:t>
            </a:r>
            <a:endParaRPr lang="en-AU" sz="1600" dirty="0"/>
          </a:p>
        </p:txBody>
      </p:sp>
      <p:sp>
        <p:nvSpPr>
          <p:cNvPr id="26" name="Rectangle 25"/>
          <p:cNvSpPr/>
          <p:nvPr/>
        </p:nvSpPr>
        <p:spPr>
          <a:xfrm>
            <a:off x="8101535" y="6488668"/>
            <a:ext cx="1042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Calibri" pitchFamily="34" charset="0"/>
              </a:rPr>
              <a:t>Figure S3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21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Monash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 Sprung</dc:creator>
  <cp:lastModifiedBy>Carl Sprung</cp:lastModifiedBy>
  <cp:revision>7</cp:revision>
  <dcterms:created xsi:type="dcterms:W3CDTF">2012-07-18T02:23:34Z</dcterms:created>
  <dcterms:modified xsi:type="dcterms:W3CDTF">2012-07-25T04:34:01Z</dcterms:modified>
</cp:coreProperties>
</file>