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642" autoAdjust="0"/>
  </p:normalViewPr>
  <p:slideViewPr>
    <p:cSldViewPr>
      <p:cViewPr varScale="1">
        <p:scale>
          <a:sx n="92" d="100"/>
          <a:sy n="92" d="100"/>
        </p:scale>
        <p:origin x="-1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1837F4F-70EF-4E59-87D5-F92E5900C1A6}" type="datetimeFigureOut">
              <a:rPr lang="en-AU"/>
              <a:pPr>
                <a:defRPr/>
              </a:pPr>
              <a:t>30/07/2012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240E41F-0564-41B7-BAD9-155CD65A2FE4}"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p:spPr>
      </p:sp>
      <p:sp>
        <p:nvSpPr>
          <p:cNvPr id="40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AU" dirty="0" smtClean="0"/>
          </a:p>
        </p:txBody>
      </p:sp>
      <p:sp>
        <p:nvSpPr>
          <p:cNvPr id="41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6AAB7BB-B730-4201-B05B-65DDC83DFBA9}" type="slidenum">
              <a:rPr lang="en-AU"/>
              <a:pPr fontAlgn="base">
                <a:spcBef>
                  <a:spcPct val="0"/>
                </a:spcBef>
                <a:spcAft>
                  <a:spcPct val="0"/>
                </a:spcAft>
              </a:pPr>
              <a:t>1</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316C10A9-CA29-4451-A821-B799975980AF}" type="datetimeFigureOut">
              <a:rPr lang="en-AU"/>
              <a:pPr>
                <a:defRPr/>
              </a:pPr>
              <a:t>30/07/2012</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824522D-3EE4-47B0-9A29-0D71633FA336}"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A9B34CBC-E1B2-4C08-A45E-8AD6FE6798C7}" type="datetimeFigureOut">
              <a:rPr lang="en-AU"/>
              <a:pPr>
                <a:defRPr/>
              </a:pPr>
              <a:t>30/07/2012</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F2D30F1-3F57-4DBD-96EE-27DE51D1FC85}"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3949B3A8-C1AF-4B18-9B77-6121881A3BB4}" type="datetimeFigureOut">
              <a:rPr lang="en-AU"/>
              <a:pPr>
                <a:defRPr/>
              </a:pPr>
              <a:t>30/07/2012</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CDBE62A4-1661-4842-A5EA-2A4DEB609F24}"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7C9E0CA9-B22F-40DC-9465-B801C69C6E04}" type="datetimeFigureOut">
              <a:rPr lang="en-AU"/>
              <a:pPr>
                <a:defRPr/>
              </a:pPr>
              <a:t>30/07/2012</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A4C7582B-CD9C-491E-AD15-B7F1D0977B36}"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028E17D-AE5E-4630-A9D4-B565A1E18F9E}" type="datetimeFigureOut">
              <a:rPr lang="en-AU"/>
              <a:pPr>
                <a:defRPr/>
              </a:pPr>
              <a:t>30/07/2012</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38EC4FAC-8709-4229-8490-1B3FDBF2A93A}"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F3BEC0D6-0EE8-4FEE-866A-7D850A1DA182}" type="datetimeFigureOut">
              <a:rPr lang="en-AU"/>
              <a:pPr>
                <a:defRPr/>
              </a:pPr>
              <a:t>30/07/2012</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6A67FE75-2810-4A7B-84A6-CB67F800C091}"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8E1D0BA6-3E6D-450E-9AB4-F38CBFCAADA6}" type="datetimeFigureOut">
              <a:rPr lang="en-AU"/>
              <a:pPr>
                <a:defRPr/>
              </a:pPr>
              <a:t>30/07/2012</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67D4A4EB-46A2-499D-BF34-342B3B5A7D8F}"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9576824C-6E43-4E50-AE4F-471F73E9B5A5}" type="datetimeFigureOut">
              <a:rPr lang="en-AU"/>
              <a:pPr>
                <a:defRPr/>
              </a:pPr>
              <a:t>30/07/2012</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0937E82D-0593-4401-9DBE-E899BD3E5715}"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0F92116-5088-4EC5-A982-ACCF3F25406E}" type="datetimeFigureOut">
              <a:rPr lang="en-AU"/>
              <a:pPr>
                <a:defRPr/>
              </a:pPr>
              <a:t>30/07/2012</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90A757EE-3502-4985-B7AD-8AD9E0B3EDBE}"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24426A8-AFA9-4196-8B2E-AC811F58F8C0}" type="datetimeFigureOut">
              <a:rPr lang="en-AU"/>
              <a:pPr>
                <a:defRPr/>
              </a:pPr>
              <a:t>30/07/2012</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97C70341-A1E4-44AC-81BC-98653AE060F0}"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B0582DA-640C-4922-81BD-742853EACF82}" type="datetimeFigureOut">
              <a:rPr lang="en-AU"/>
              <a:pPr>
                <a:defRPr/>
              </a:pPr>
              <a:t>30/07/2012</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E622E7E0-8B8A-4B4E-80D2-F3CADC7965EC}"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756F1BD-227E-4506-B46A-F54D8BE58494}" type="datetimeFigureOut">
              <a:rPr lang="en-AU"/>
              <a:pPr>
                <a:defRPr/>
              </a:pPr>
              <a:t>30/07/2012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226810F-53A3-48D1-A493-0954512EA64E}"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401638" y="765026"/>
            <a:ext cx="7918450" cy="1874838"/>
          </a:xfrm>
        </p:spPr>
        <p:txBody>
          <a:bodyPr/>
          <a:lstStyle/>
          <a:p>
            <a:pPr algn="just"/>
            <a:r>
              <a:rPr lang="en-US" sz="1800" smtClean="0">
                <a:latin typeface="Arial" charset="0"/>
                <a:cs typeface="Arial" charset="0"/>
              </a:rPr>
              <a:t>CTGC GTTTGCTGGC TTTGATGAAA ccgcagtcac gccagcccgt tagattgcaa gttgcaggac cgctgtagga aatgttattc gccgcggtca ggacaggcct gtccgcccgc cctcgccgca gcctggcttc gtcgttgcga gcgccgggga ggccgtcccc ggggagggcg gaggaaggag ctgactttgg gtttgcgtcc cgctcgctgc tctgccccgg ggccagccaa ggacgacgct tggaggcctc aggccgggag atcatcttca gacaccaacg aaagtgaaat aaagtcaaat gaaga gccac tcctaagaaa gagttctcgc</a:t>
            </a:r>
            <a:endParaRPr lang="en-AU" sz="1800" smtClean="0">
              <a:latin typeface="Arial" charset="0"/>
              <a:cs typeface="Arial" charset="0"/>
            </a:endParaRPr>
          </a:p>
        </p:txBody>
      </p:sp>
      <p:cxnSp>
        <p:nvCxnSpPr>
          <p:cNvPr id="8" name="Straight Arrow Connector 7"/>
          <p:cNvCxnSpPr/>
          <p:nvPr/>
        </p:nvCxnSpPr>
        <p:spPr>
          <a:xfrm flipH="1">
            <a:off x="2376489" y="2585889"/>
            <a:ext cx="2881311" cy="476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08000" y="1138089"/>
            <a:ext cx="4006850" cy="15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3" name="TextBox 10"/>
          <p:cNvSpPr txBox="1">
            <a:spLocks noChangeArrowheads="1"/>
          </p:cNvSpPr>
          <p:nvPr/>
        </p:nvSpPr>
        <p:spPr bwMode="auto">
          <a:xfrm>
            <a:off x="7623175" y="6396037"/>
            <a:ext cx="1520825" cy="461963"/>
          </a:xfrm>
          <a:prstGeom prst="rect">
            <a:avLst/>
          </a:prstGeom>
          <a:noFill/>
          <a:ln w="9525">
            <a:noFill/>
            <a:miter lim="800000"/>
            <a:headEnd/>
            <a:tailEnd/>
          </a:ln>
        </p:spPr>
        <p:txBody>
          <a:bodyPr wrap="none">
            <a:spAutoFit/>
          </a:bodyPr>
          <a:lstStyle/>
          <a:p>
            <a:r>
              <a:rPr lang="en-AU" sz="2400" dirty="0">
                <a:cs typeface="Arial" charset="0"/>
              </a:rPr>
              <a:t>Figure S4</a:t>
            </a:r>
          </a:p>
        </p:txBody>
      </p:sp>
      <p:sp>
        <p:nvSpPr>
          <p:cNvPr id="2054" name="TextBox 11"/>
          <p:cNvSpPr txBox="1">
            <a:spLocks noChangeArrowheads="1"/>
          </p:cNvSpPr>
          <p:nvPr/>
        </p:nvSpPr>
        <p:spPr bwMode="auto">
          <a:xfrm>
            <a:off x="385763" y="404664"/>
            <a:ext cx="4262437" cy="369887"/>
          </a:xfrm>
          <a:prstGeom prst="rect">
            <a:avLst/>
          </a:prstGeom>
          <a:noFill/>
          <a:ln w="9525">
            <a:noFill/>
            <a:miter lim="800000"/>
            <a:headEnd/>
            <a:tailEnd/>
          </a:ln>
        </p:spPr>
        <p:txBody>
          <a:bodyPr wrap="none">
            <a:spAutoFit/>
          </a:bodyPr>
          <a:lstStyle/>
          <a:p>
            <a:r>
              <a:rPr lang="en-AU" dirty="0">
                <a:cs typeface="Arial" charset="0"/>
              </a:rPr>
              <a:t>A</a:t>
            </a:r>
            <a:r>
              <a:rPr lang="en-AU" i="1" dirty="0">
                <a:cs typeface="Arial" charset="0"/>
              </a:rPr>
              <a:t>. RRM2B 5’-</a:t>
            </a:r>
            <a:r>
              <a:rPr lang="en-AU" dirty="0">
                <a:cs typeface="Arial" charset="0"/>
              </a:rPr>
              <a:t>RACE amplicon sequence</a:t>
            </a:r>
          </a:p>
        </p:txBody>
      </p:sp>
      <p:sp>
        <p:nvSpPr>
          <p:cNvPr id="2055" name="TextBox 15"/>
          <p:cNvSpPr txBox="1">
            <a:spLocks noChangeArrowheads="1"/>
          </p:cNvSpPr>
          <p:nvPr/>
        </p:nvSpPr>
        <p:spPr bwMode="auto">
          <a:xfrm>
            <a:off x="395288" y="2844651"/>
            <a:ext cx="3954462" cy="368300"/>
          </a:xfrm>
          <a:prstGeom prst="rect">
            <a:avLst/>
          </a:prstGeom>
          <a:noFill/>
          <a:ln w="9525">
            <a:noFill/>
            <a:miter lim="800000"/>
            <a:headEnd/>
            <a:tailEnd/>
          </a:ln>
        </p:spPr>
        <p:txBody>
          <a:bodyPr wrap="none">
            <a:spAutoFit/>
          </a:bodyPr>
          <a:lstStyle/>
          <a:p>
            <a:r>
              <a:rPr lang="en-AU">
                <a:cs typeface="Arial" charset="0"/>
              </a:rPr>
              <a:t>B. </a:t>
            </a:r>
            <a:r>
              <a:rPr lang="en-AU" i="1">
                <a:cs typeface="Arial" charset="0"/>
              </a:rPr>
              <a:t>XPC</a:t>
            </a:r>
            <a:r>
              <a:rPr lang="en-AU">
                <a:cs typeface="Arial" charset="0"/>
              </a:rPr>
              <a:t> 5’-RACE amplicon sequence</a:t>
            </a:r>
          </a:p>
        </p:txBody>
      </p:sp>
      <p:sp>
        <p:nvSpPr>
          <p:cNvPr id="23" name="Title 1"/>
          <p:cNvSpPr txBox="1">
            <a:spLocks/>
          </p:cNvSpPr>
          <p:nvPr/>
        </p:nvSpPr>
        <p:spPr>
          <a:xfrm>
            <a:off x="401638" y="2784326"/>
            <a:ext cx="7918450" cy="1874838"/>
          </a:xfrm>
          <a:prstGeom prst="rect">
            <a:avLst/>
          </a:prstGeom>
        </p:spPr>
        <p:txBody>
          <a:bodyPr anchor="ctr"/>
          <a:lstStyle/>
          <a:p>
            <a:pPr algn="just" fontAlgn="auto">
              <a:spcAft>
                <a:spcPts val="0"/>
              </a:spcAft>
              <a:defRPr/>
            </a:pPr>
            <a:r>
              <a:rPr lang="en-US" dirty="0">
                <a:latin typeface="Arial" pitchFamily="34" charset="0"/>
                <a:ea typeface="+mj-ea"/>
                <a:cs typeface="Arial" pitchFamily="34" charset="0"/>
              </a:rPr>
              <a:t>CTGC GTTTGCTGGC TTTGATGAAA </a:t>
            </a:r>
            <a:r>
              <a:rPr lang="en-AU" dirty="0" err="1">
                <a:latin typeface="Arial" pitchFamily="34" charset="0"/>
                <a:cs typeface="Arial" pitchFamily="34" charset="0"/>
              </a:rPr>
              <a:t>caaggaaaga</a:t>
            </a:r>
            <a:r>
              <a:rPr lang="en-AU" dirty="0">
                <a:latin typeface="Arial" pitchFamily="34" charset="0"/>
                <a:cs typeface="Arial" pitchFamily="34" charset="0"/>
              </a:rPr>
              <a:t> </a:t>
            </a:r>
            <a:r>
              <a:rPr lang="en-AU" dirty="0" err="1">
                <a:latin typeface="Arial" pitchFamily="34" charset="0"/>
                <a:cs typeface="Arial" pitchFamily="34" charset="0"/>
              </a:rPr>
              <a:t>ggaaaagagg</a:t>
            </a:r>
            <a:r>
              <a:rPr lang="en-AU" dirty="0">
                <a:latin typeface="Arial" pitchFamily="34" charset="0"/>
                <a:cs typeface="Arial" pitchFamily="34" charset="0"/>
              </a:rPr>
              <a:t> </a:t>
            </a:r>
            <a:r>
              <a:rPr lang="en-AU" dirty="0" err="1">
                <a:latin typeface="Arial" pitchFamily="34" charset="0"/>
                <a:cs typeface="Arial" pitchFamily="34" charset="0"/>
              </a:rPr>
              <a:t>ctgcagtcat</a:t>
            </a:r>
            <a:r>
              <a:rPr lang="en-AU" dirty="0">
                <a:latin typeface="Arial" pitchFamily="34" charset="0"/>
                <a:cs typeface="Arial" pitchFamily="34" charset="0"/>
              </a:rPr>
              <a:t> </a:t>
            </a:r>
            <a:r>
              <a:rPr lang="en-AU" dirty="0" err="1">
                <a:latin typeface="Arial" pitchFamily="34" charset="0"/>
                <a:cs typeface="Arial" pitchFamily="34" charset="0"/>
              </a:rPr>
              <a:t>cctgggggtt</a:t>
            </a:r>
            <a:r>
              <a:rPr lang="en-AU" dirty="0">
                <a:latin typeface="Arial" pitchFamily="34" charset="0"/>
                <a:cs typeface="Arial" pitchFamily="34" charset="0"/>
              </a:rPr>
              <a:t> </a:t>
            </a:r>
            <a:r>
              <a:rPr lang="en-AU" dirty="0" err="1">
                <a:latin typeface="Arial" pitchFamily="34" charset="0"/>
                <a:cs typeface="Arial" pitchFamily="34" charset="0"/>
              </a:rPr>
              <a:t>cagcagatgg</a:t>
            </a:r>
            <a:r>
              <a:rPr lang="en-AU" dirty="0">
                <a:latin typeface="Arial" pitchFamily="34" charset="0"/>
                <a:cs typeface="Arial" pitchFamily="34" charset="0"/>
              </a:rPr>
              <a:t> </a:t>
            </a:r>
            <a:r>
              <a:rPr lang="en-AU" dirty="0" err="1">
                <a:latin typeface="Arial" pitchFamily="34" charset="0"/>
                <a:cs typeface="Arial" pitchFamily="34" charset="0"/>
              </a:rPr>
              <a:t>tccagcaaaa</a:t>
            </a:r>
            <a:r>
              <a:rPr lang="en-AU" dirty="0">
                <a:latin typeface="Arial" pitchFamily="34" charset="0"/>
                <a:cs typeface="Arial" pitchFamily="34" charset="0"/>
              </a:rPr>
              <a:t> </a:t>
            </a:r>
            <a:r>
              <a:rPr lang="en-AU" dirty="0" err="1">
                <a:latin typeface="Arial" pitchFamily="34" charset="0"/>
                <a:cs typeface="Arial" pitchFamily="34" charset="0"/>
              </a:rPr>
              <a:t>aagaaagtgg</a:t>
            </a:r>
            <a:r>
              <a:rPr lang="en-AU" dirty="0">
                <a:latin typeface="Arial" pitchFamily="34" charset="0"/>
                <a:cs typeface="Arial" pitchFamily="34" charset="0"/>
              </a:rPr>
              <a:t> </a:t>
            </a:r>
            <a:r>
              <a:rPr lang="en-AU" dirty="0" err="1">
                <a:latin typeface="Arial" pitchFamily="34" charset="0"/>
                <a:cs typeface="Arial" pitchFamily="34" charset="0"/>
              </a:rPr>
              <a:t>ccaaggtgac</a:t>
            </a:r>
            <a:r>
              <a:rPr lang="en-AU" dirty="0">
                <a:latin typeface="Arial" pitchFamily="34" charset="0"/>
                <a:cs typeface="Arial" pitchFamily="34" charset="0"/>
              </a:rPr>
              <a:t> </a:t>
            </a:r>
            <a:r>
              <a:rPr lang="en-AU" dirty="0" err="1">
                <a:latin typeface="Arial" pitchFamily="34" charset="0"/>
                <a:cs typeface="Arial" pitchFamily="34" charset="0"/>
              </a:rPr>
              <a:t>tgttaaatct</a:t>
            </a:r>
            <a:r>
              <a:rPr lang="en-AU" dirty="0">
                <a:latin typeface="Arial" pitchFamily="34" charset="0"/>
                <a:cs typeface="Arial" pitchFamily="34" charset="0"/>
              </a:rPr>
              <a:t> </a:t>
            </a:r>
            <a:r>
              <a:rPr lang="en-AU" dirty="0" err="1">
                <a:latin typeface="Arial" pitchFamily="34" charset="0"/>
                <a:cs typeface="Arial" pitchFamily="34" charset="0"/>
              </a:rPr>
              <a:t>gaaaacctca</a:t>
            </a:r>
            <a:r>
              <a:rPr lang="en-AU" dirty="0">
                <a:latin typeface="Arial" pitchFamily="34" charset="0"/>
                <a:cs typeface="Arial" pitchFamily="34" charset="0"/>
              </a:rPr>
              <a:t>  </a:t>
            </a:r>
            <a:r>
              <a:rPr lang="en-AU" dirty="0" err="1" smtClean="0">
                <a:latin typeface="Arial" pitchFamily="34" charset="0"/>
                <a:cs typeface="Arial" pitchFamily="34" charset="0"/>
              </a:rPr>
              <a:t>aggtta</a:t>
            </a:r>
            <a:r>
              <a:rPr lang="en-AU" dirty="0" smtClean="0">
                <a:latin typeface="Arial" pitchFamily="34" charset="0"/>
                <a:cs typeface="Arial" pitchFamily="34" charset="0"/>
              </a:rPr>
              <a:t> </a:t>
            </a:r>
            <a:r>
              <a:rPr lang="en-AU" dirty="0" err="1" smtClean="0">
                <a:latin typeface="Arial" pitchFamily="34" charset="0"/>
                <a:cs typeface="Arial" pitchFamily="34" charset="0"/>
              </a:rPr>
              <a:t>taaa</a:t>
            </a:r>
            <a:r>
              <a:rPr lang="en-AU" dirty="0" smtClean="0">
                <a:latin typeface="Arial" pitchFamily="34" charset="0"/>
                <a:cs typeface="Arial" pitchFamily="34" charset="0"/>
              </a:rPr>
              <a:t> </a:t>
            </a:r>
            <a:r>
              <a:rPr lang="en-AU" dirty="0" err="1">
                <a:latin typeface="Arial" pitchFamily="34" charset="0"/>
                <a:cs typeface="Arial" pitchFamily="34" charset="0"/>
              </a:rPr>
              <a:t>ggatgaagcc</a:t>
            </a:r>
            <a:r>
              <a:rPr lang="en-AU" dirty="0">
                <a:latin typeface="Arial" pitchFamily="34" charset="0"/>
                <a:cs typeface="Arial" pitchFamily="34" charset="0"/>
              </a:rPr>
              <a:t> </a:t>
            </a:r>
            <a:r>
              <a:rPr lang="en-AU" dirty="0" err="1">
                <a:latin typeface="Arial" pitchFamily="34" charset="0"/>
                <a:cs typeface="Arial" pitchFamily="34" charset="0"/>
              </a:rPr>
              <a:t>ctcagc</a:t>
            </a:r>
            <a:endParaRPr lang="en-AU" dirty="0">
              <a:latin typeface="Arial" pitchFamily="34" charset="0"/>
              <a:ea typeface="+mj-ea"/>
              <a:cs typeface="Arial" pitchFamily="34" charset="0"/>
            </a:endParaRPr>
          </a:p>
        </p:txBody>
      </p:sp>
      <p:cxnSp>
        <p:nvCxnSpPr>
          <p:cNvPr id="24" name="Straight Arrow Connector 23"/>
          <p:cNvCxnSpPr/>
          <p:nvPr/>
        </p:nvCxnSpPr>
        <p:spPr>
          <a:xfrm flipH="1" flipV="1">
            <a:off x="2451798" y="4179023"/>
            <a:ext cx="2451989" cy="230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22275" y="3573314"/>
            <a:ext cx="4005709" cy="525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675188" y="649139"/>
            <a:ext cx="0" cy="28892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545013" y="3074839"/>
            <a:ext cx="0" cy="28733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71</Words>
  <Application>Microsoft Office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CTGC GTTTGCTGGC TTTGATGAAA ccgcagtcac gccagcccgt tagattgcaa gttgcaggac cgctgtagga aatgttattc gccgcggtca ggacaggcct gtccgcccgc cctcgccgca gcctggcttc gtcgttgcga gcgccgggga ggccgtcccc ggggagggcg gaggaaggag ctgactttgg gtttgcgtcc cgctcgctgc tctgccccgg ggccagccaa ggacgacgct tggaggcctc aggccgggag atcatcttca gacaccaacg aaagtgaaat aaagtcaaat gaaga gccac tcctaagaaa gagttctcgc</vt:lpstr>
    </vt:vector>
  </TitlesOfParts>
  <Company>Monash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CTGC GTTTG CTGGC TTTGA TGAAA ccgcagtcac gccagcccgt tagattgcaa gttgcaggac cgctgtagga aatgttattc gccgcggtca ggacaggcct gtccgcccgc cctcgccgca gcctggcttc gtcgttgcga gcgccgggga ggccgtcccc ggggagggcg gaggaaggag ctgactttgg gtttgcgtcc cgctcgctgc tctgccccgg ggccagccaa ggacgacgct tggaggcctc aggccgggag atcatcttca gacaccaacg aaagtgaaat aaagtcaaat gaaga gccac tcctaagaaa gagttctcgc</dc:title>
  <dc:creator>Carl Sprung</dc:creator>
  <cp:lastModifiedBy>Carl Sprung</cp:lastModifiedBy>
  <cp:revision>10</cp:revision>
  <dcterms:created xsi:type="dcterms:W3CDTF">2012-07-26T00:54:46Z</dcterms:created>
  <dcterms:modified xsi:type="dcterms:W3CDTF">2012-07-30T06:34:22Z</dcterms:modified>
</cp:coreProperties>
</file>