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8" r:id="rId2"/>
    <p:sldId id="257" r:id="rId3"/>
    <p:sldId id="259" r:id="rId4"/>
    <p:sldId id="256" r:id="rId5"/>
  </p:sldIdLst>
  <p:sldSz cx="7772400" cy="100584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2736" y="-102"/>
      </p:cViewPr>
      <p:guideLst>
        <p:guide orient="horz" pos="3168"/>
        <p:guide pos="2448"/>
      </p:guideLst>
    </p:cSldViewPr>
  </p:slideViewPr>
  <p:notesTextViewPr>
    <p:cViewPr>
      <p:scale>
        <a:sx n="100" d="100"/>
        <a:sy n="100" d="100"/>
      </p:scale>
      <p:origin x="0" y="0"/>
    </p:cViewPr>
  </p:notesText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F83B494A-D12B-4F26-8463-A53D6472E4D1}" type="datetimeFigureOut">
              <a:rPr lang="en-US" smtClean="0"/>
              <a:pPr/>
              <a:t>8/17/2010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D416D060-265D-4EE3-A053-233E64AEB6C6}"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5849B7C-2A07-467B-AB95-2D7C8BCEDC3F}" type="datetimeFigureOut">
              <a:rPr lang="en-US" smtClean="0"/>
              <a:pPr/>
              <a:t>8/17/2010</a:t>
            </a:fld>
            <a:endParaRPr lang="en-US"/>
          </a:p>
        </p:txBody>
      </p:sp>
      <p:sp>
        <p:nvSpPr>
          <p:cNvPr id="4" name="Slide Image Placeholder 3"/>
          <p:cNvSpPr>
            <a:spLocks noGrp="1" noRot="1" noChangeAspect="1"/>
          </p:cNvSpPr>
          <p:nvPr>
            <p:ph type="sldImg" idx="2"/>
          </p:nvPr>
        </p:nvSpPr>
        <p:spPr>
          <a:xfrm>
            <a:off x="2266950" y="720725"/>
            <a:ext cx="27813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0DA50EB3-8D71-4D09-B4A7-2C4B8AC345B3}"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80EF9-670C-4315-8522-2CB7A4DF9ED1}" type="datetime1">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A116E6-3E6F-4647-97E8-2807ECB50C6B}" type="datetime1">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3"/>
            <a:ext cx="1748790" cy="85822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620" y="402803"/>
            <a:ext cx="5116830" cy="85822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F3D9C5-F9E9-4A03-B0DD-9F2C421EC9B4}" type="datetime1">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FBE376-A82D-4B68-AB97-53E1AA385CCA}" type="datetime1">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123FC8-961E-4635-8B33-50D77888B797}" type="datetime1">
              <a:rPr lang="en-US" smtClean="0"/>
              <a:pPr/>
              <a:t>8/17/2010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 y="2346961"/>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50970" y="2346961"/>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8C74E7-41C1-4060-B6C4-C145E1F1FF28}" type="datetime1">
              <a:rPr lang="en-US" smtClean="0"/>
              <a:pPr/>
              <a:t>8/17/2010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4E69E5-045A-4934-8AD7-FBBCD611F15F}" type="datetime1">
              <a:rPr lang="en-US" smtClean="0"/>
              <a:pPr/>
              <a:t>8/17/2010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427590-3A07-4077-8EB9-2A24E5C88E8A}" type="datetime1">
              <a:rPr lang="en-US" smtClean="0"/>
              <a:pPr/>
              <a:t>8/17/2010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3BB7A0-80CB-451C-A16D-38A33FBC0BA9}" type="datetime1">
              <a:rPr lang="en-US" smtClean="0"/>
              <a:pPr/>
              <a:t>8/17/2010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45249-0F45-4789-82B7-3E322BAC67DB}" type="datetime1">
              <a:rPr lang="en-US" smtClean="0"/>
              <a:pPr/>
              <a:t>8/17/2010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7DCC3-0C9F-4B46-B52A-37F95668BE2B}" type="datetime1">
              <a:rPr lang="en-US" smtClean="0"/>
              <a:pPr/>
              <a:t>8/17/2010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AAD69071-F25C-41C5-AFE9-2414C2EA21D4}" type="datetime1">
              <a:rPr lang="en-US" smtClean="0"/>
              <a:pPr/>
              <a:t>8/17/2010</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762000" y="2895600"/>
          <a:ext cx="6172198" cy="3663969"/>
        </p:xfrm>
        <a:graphic>
          <a:graphicData uri="http://schemas.openxmlformats.org/drawingml/2006/table">
            <a:tbl>
              <a:tblPr/>
              <a:tblGrid>
                <a:gridCol w="3581400"/>
                <a:gridCol w="914400"/>
                <a:gridCol w="838200"/>
                <a:gridCol w="838198"/>
              </a:tblGrid>
              <a:tr h="265723">
                <a:tc gridSpan="4">
                  <a:txBody>
                    <a:bodyPr/>
                    <a:lstStyle/>
                    <a:p>
                      <a:pPr marL="0" marR="0" indent="0">
                        <a:lnSpc>
                          <a:spcPct val="100000"/>
                        </a:lnSpc>
                        <a:spcBef>
                          <a:spcPts val="0"/>
                        </a:spcBef>
                        <a:spcAft>
                          <a:spcPts val="0"/>
                        </a:spcAft>
                      </a:pPr>
                      <a:r>
                        <a:rPr lang="en-US" sz="1200" b="1" dirty="0">
                          <a:latin typeface="Arial" pitchFamily="34" charset="0"/>
                          <a:ea typeface="Times New Roman"/>
                          <a:cs typeface="Arial" pitchFamily="34" charset="0"/>
                        </a:rPr>
                        <a:t>Table S1. </a:t>
                      </a:r>
                      <a:r>
                        <a:rPr lang="en-US" sz="1200" dirty="0">
                          <a:latin typeface="Arial" pitchFamily="34" charset="0"/>
                          <a:ea typeface="Times New Roman"/>
                          <a:cs typeface="Arial" pitchFamily="34" charset="0"/>
                        </a:rPr>
                        <a:t>Race/Ethnicity Proportions by Socioeconomic Status.</a:t>
                      </a:r>
                    </a:p>
                  </a:txBody>
                  <a:tcPr marL="70652" marR="70652"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37467">
                <a:tc>
                  <a:txBody>
                    <a:bodyPr/>
                    <a:lstStyle/>
                    <a:p>
                      <a:pPr>
                        <a:lnSpc>
                          <a:spcPct val="100000"/>
                        </a:lnSpc>
                      </a:pPr>
                      <a:endParaRPr lang="en-US" sz="1200" dirty="0">
                        <a:latin typeface="Arial" pitchFamily="34" charset="0"/>
                        <a:ea typeface="Times New Roman"/>
                        <a:cs typeface="Arial" pitchFamily="34" charset="0"/>
                      </a:endParaRPr>
                    </a:p>
                  </a:txBody>
                  <a:tcPr marL="70652" marR="70652" marT="0" marB="0" anchor="b">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SES (SD Units)</a:t>
                      </a:r>
                      <a:endParaRPr lang="en-US" sz="1200" dirty="0">
                        <a:latin typeface="Arial" pitchFamily="34" charset="0"/>
                        <a:ea typeface="Times New Roman"/>
                        <a:cs typeface="Arial" pitchFamily="34" charset="0"/>
                      </a:endParaRPr>
                    </a:p>
                  </a:txBody>
                  <a:tcPr marL="70652" marR="70652"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474936">
                <a:tc>
                  <a:txBody>
                    <a:bodyPr/>
                    <a:lstStyle/>
                    <a:p>
                      <a:pPr marL="0" marR="0" indent="0">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Race/Ethnicity</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&lt; -.50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-.50 to .50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&gt;.50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rgbClr val="000000"/>
                      </a:solidFill>
                      <a:prstDash val="solid"/>
                      <a:round/>
                      <a:headEnd type="none" w="med" len="med"/>
                      <a:tailEnd type="none" w="med" len="med"/>
                    </a:lnB>
                  </a:tcPr>
                </a:tc>
              </a:tr>
              <a:tr h="237467">
                <a:tc>
                  <a:txBody>
                    <a:bodyPr/>
                    <a:lstStyle/>
                    <a:p>
                      <a:pPr marL="0" marR="0" indent="0">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White</a:t>
                      </a:r>
                      <a:endParaRPr lang="en-US" sz="1200" dirty="0">
                        <a:latin typeface="Arial" pitchFamily="34" charset="0"/>
                        <a:ea typeface="Times New Roman"/>
                        <a:cs typeface="Arial" pitchFamily="34" charset="0"/>
                      </a:endParaRPr>
                    </a:p>
                  </a:txBody>
                  <a:tcPr marL="70652" marR="7065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35%</a:t>
                      </a:r>
                      <a:endParaRPr lang="en-US" sz="1200" dirty="0">
                        <a:latin typeface="Arial" pitchFamily="34" charset="0"/>
                        <a:ea typeface="Times New Roman"/>
                        <a:cs typeface="Arial" pitchFamily="34" charset="0"/>
                      </a:endParaRPr>
                    </a:p>
                  </a:txBody>
                  <a:tcPr marL="70652" marR="7065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65%</a:t>
                      </a:r>
                      <a:endParaRPr lang="en-US" sz="1200" dirty="0">
                        <a:latin typeface="Arial" pitchFamily="34" charset="0"/>
                        <a:ea typeface="Times New Roman"/>
                        <a:cs typeface="Arial" pitchFamily="34" charset="0"/>
                      </a:endParaRPr>
                    </a:p>
                  </a:txBody>
                  <a:tcPr marL="70652" marR="7065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81%</a:t>
                      </a:r>
                      <a:endParaRPr lang="en-US" sz="1200" dirty="0">
                        <a:latin typeface="Arial" pitchFamily="34" charset="0"/>
                        <a:ea typeface="Times New Roman"/>
                        <a:cs typeface="Arial" pitchFamily="34" charset="0"/>
                      </a:endParaRPr>
                    </a:p>
                  </a:txBody>
                  <a:tcPr marL="70652" marR="70652" marT="0" marB="0" anchor="b">
                    <a:lnL>
                      <a:noFill/>
                    </a:lnL>
                    <a:lnR>
                      <a:noFill/>
                    </a:lnR>
                    <a:lnT w="12700" cap="flat" cmpd="sng" algn="ctr">
                      <a:solidFill>
                        <a:srgbClr val="000000"/>
                      </a:solidFill>
                      <a:prstDash val="solid"/>
                      <a:round/>
                      <a:headEnd type="none" w="med" len="med"/>
                      <a:tailEnd type="none" w="med" len="med"/>
                    </a:lnT>
                    <a:lnB>
                      <a:noFill/>
                    </a:lnB>
                  </a:tcPr>
                </a:tc>
              </a:tr>
              <a:tr h="237467">
                <a:tc>
                  <a:txBody>
                    <a:bodyPr/>
                    <a:lstStyle/>
                    <a:p>
                      <a:pPr marL="0" marR="0" indent="0">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African</a:t>
                      </a:r>
                      <a:r>
                        <a:rPr lang="en-US" sz="1200" baseline="0" dirty="0" smtClean="0">
                          <a:solidFill>
                            <a:srgbClr val="000000"/>
                          </a:solidFill>
                          <a:latin typeface="Arial" pitchFamily="34" charset="0"/>
                          <a:ea typeface="Times New Roman"/>
                          <a:cs typeface="Arial" pitchFamily="34" charset="0"/>
                        </a:rPr>
                        <a:t> American</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31%</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16%</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3%</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r>
              <a:tr h="237467">
                <a:tc>
                  <a:txBody>
                    <a:bodyPr/>
                    <a:lstStyle/>
                    <a:p>
                      <a:pPr marL="0" marR="0" indent="0">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Hispanic</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29%</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13%</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8%</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r>
              <a:tr h="237467">
                <a:tc>
                  <a:txBody>
                    <a:bodyPr/>
                    <a:lstStyle/>
                    <a:p>
                      <a:pPr marL="0" marR="0" indent="0">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Asian</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1%</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1%</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5%</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r>
              <a:tr h="237467">
                <a:tc>
                  <a:txBody>
                    <a:bodyPr/>
                    <a:lstStyle/>
                    <a:p>
                      <a:pPr marL="0" marR="0" indent="0">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Native Hawaiian</a:t>
                      </a:r>
                      <a:r>
                        <a:rPr lang="en-US" sz="1200" baseline="0" dirty="0" smtClean="0">
                          <a:solidFill>
                            <a:srgbClr val="000000"/>
                          </a:solidFill>
                          <a:latin typeface="Arial" pitchFamily="34" charset="0"/>
                          <a:ea typeface="Times New Roman"/>
                          <a:cs typeface="Arial" pitchFamily="34" charset="0"/>
                        </a:rPr>
                        <a:t> or Pacific Islander</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r>
              <a:tr h="237467">
                <a:tc>
                  <a:txBody>
                    <a:bodyPr/>
                    <a:lstStyle/>
                    <a:p>
                      <a:pPr marL="0" marR="0" indent="0">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American Indian or Alaska</a:t>
                      </a:r>
                      <a:r>
                        <a:rPr lang="en-US" sz="1200" baseline="0" dirty="0" smtClean="0">
                          <a:solidFill>
                            <a:srgbClr val="000000"/>
                          </a:solidFill>
                          <a:latin typeface="Arial" pitchFamily="34" charset="0"/>
                          <a:ea typeface="Times New Roman"/>
                          <a:cs typeface="Arial" pitchFamily="34" charset="0"/>
                        </a:rPr>
                        <a:t> Native</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1%</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r>
              <a:tr h="237467">
                <a:tc>
                  <a:txBody>
                    <a:bodyPr/>
                    <a:lstStyle/>
                    <a:p>
                      <a:pPr marL="0" marR="0" indent="0">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Multiracial</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3%</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5%</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smtClean="0">
                          <a:solidFill>
                            <a:srgbClr val="000000"/>
                          </a:solidFill>
                          <a:latin typeface="Arial" pitchFamily="34" charset="0"/>
                          <a:ea typeface="Times New Roman"/>
                          <a:cs typeface="Arial" pitchFamily="34" charset="0"/>
                        </a:rPr>
                        <a:t>4%</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r>
              <a:tr h="237467">
                <a:tc>
                  <a:txBody>
                    <a:bodyPr/>
                    <a:lstStyle/>
                    <a:p>
                      <a:pPr marL="0" marR="0" indent="0">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All Races/Ethnicities</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100%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100%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c>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100%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a:noFill/>
                    </a:lnB>
                  </a:tcPr>
                </a:tc>
              </a:tr>
              <a:tr h="237467">
                <a:tc>
                  <a:txBody>
                    <a:bodyPr/>
                    <a:lstStyle/>
                    <a:p>
                      <a:pPr marL="0" marR="0" indent="0">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N (rounded to the neared 50)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marR="0" indent="0" algn="ctr">
                        <a:lnSpc>
                          <a:spcPct val="100000"/>
                        </a:lnSpc>
                        <a:spcBef>
                          <a:spcPts val="0"/>
                        </a:spcBef>
                        <a:spcAft>
                          <a:spcPts val="0"/>
                        </a:spcAft>
                      </a:pPr>
                      <a:r>
                        <a:rPr lang="en-US" sz="1200">
                          <a:solidFill>
                            <a:srgbClr val="000000"/>
                          </a:solidFill>
                          <a:latin typeface="Arial" pitchFamily="34" charset="0"/>
                          <a:ea typeface="Times New Roman"/>
                          <a:cs typeface="Arial" pitchFamily="34" charset="0"/>
                        </a:rPr>
                        <a:t>250</a:t>
                      </a:r>
                      <a:endParaRPr lang="en-US" sz="120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250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marR="0" indent="0" algn="ctr">
                        <a:lnSpc>
                          <a:spcPct val="100000"/>
                        </a:lnSpc>
                        <a:spcBef>
                          <a:spcPts val="0"/>
                        </a:spcBef>
                        <a:spcAft>
                          <a:spcPts val="0"/>
                        </a:spcAft>
                      </a:pPr>
                      <a:r>
                        <a:rPr lang="en-US" sz="1200" dirty="0">
                          <a:solidFill>
                            <a:srgbClr val="000000"/>
                          </a:solidFill>
                          <a:latin typeface="Arial" pitchFamily="34" charset="0"/>
                          <a:ea typeface="Times New Roman"/>
                          <a:cs typeface="Arial" pitchFamily="34" charset="0"/>
                        </a:rPr>
                        <a:t>250</a:t>
                      </a: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chemeClr val="tx1"/>
                      </a:solidFill>
                      <a:prstDash val="solid"/>
                      <a:round/>
                      <a:headEnd type="none" w="med" len="med"/>
                      <a:tailEnd type="none" w="med" len="med"/>
                    </a:lnB>
                  </a:tcPr>
                </a:tc>
              </a:tr>
              <a:tr h="237467">
                <a:tc gridSpan="4">
                  <a:txBody>
                    <a:bodyPr/>
                    <a:lstStyle/>
                    <a:p>
                      <a:pPr marL="0" marR="0" indent="0">
                        <a:lnSpc>
                          <a:spcPct val="100000"/>
                        </a:lnSpc>
                        <a:spcBef>
                          <a:spcPts val="0"/>
                        </a:spcBef>
                        <a:spcAft>
                          <a:spcPts val="0"/>
                        </a:spcAft>
                      </a:pPr>
                      <a:r>
                        <a:rPr lang="en-US" sz="1200" dirty="0" smtClean="0">
                          <a:latin typeface="Arial" pitchFamily="34" charset="0"/>
                          <a:ea typeface="Times New Roman"/>
                          <a:cs typeface="Arial" pitchFamily="34" charset="0"/>
                        </a:rPr>
                        <a:t>Note:</a:t>
                      </a:r>
                      <a:r>
                        <a:rPr lang="en-US" sz="1200" baseline="0" dirty="0" smtClean="0">
                          <a:latin typeface="Arial" pitchFamily="34" charset="0"/>
                          <a:ea typeface="Times New Roman"/>
                          <a:cs typeface="Arial" pitchFamily="34" charset="0"/>
                        </a:rPr>
                        <a:t> While there are clearly strong relations between SES and race in these data, controlling for the main effects of race, and controlling for the interactions of race with genetic and environmental factors did not change the key results reported in this article.</a:t>
                      </a:r>
                      <a:endParaRPr lang="en-US" sz="1200" dirty="0">
                        <a:latin typeface="Arial" pitchFamily="34" charset="0"/>
                        <a:ea typeface="Times New Roman"/>
                        <a:cs typeface="Arial" pitchFamily="34" charset="0"/>
                      </a:endParaRPr>
                    </a:p>
                  </a:txBody>
                  <a:tcPr marL="70652" marR="70652" marT="0"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ctr">
                        <a:lnSpc>
                          <a:spcPct val="100000"/>
                        </a:lnSpc>
                        <a:spcBef>
                          <a:spcPts val="0"/>
                        </a:spcBef>
                        <a:spcAft>
                          <a:spcPts val="0"/>
                        </a:spcAft>
                      </a:pP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marL="0" marR="0" indent="0" algn="ctr">
                        <a:lnSpc>
                          <a:spcPct val="100000"/>
                        </a:lnSpc>
                        <a:spcBef>
                          <a:spcPts val="0"/>
                        </a:spcBef>
                        <a:spcAft>
                          <a:spcPts val="0"/>
                        </a:spcAft>
                      </a:pP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marL="0" marR="0" indent="0" algn="ctr">
                        <a:lnSpc>
                          <a:spcPct val="100000"/>
                        </a:lnSpc>
                        <a:spcBef>
                          <a:spcPts val="0"/>
                        </a:spcBef>
                        <a:spcAft>
                          <a:spcPts val="0"/>
                        </a:spcAft>
                      </a:pPr>
                      <a:endParaRPr lang="en-US" sz="1200" dirty="0">
                        <a:latin typeface="Arial" pitchFamily="34" charset="0"/>
                        <a:ea typeface="Times New Roman"/>
                        <a:cs typeface="Arial" pitchFamily="34" charset="0"/>
                      </a:endParaRPr>
                    </a:p>
                  </a:txBody>
                  <a:tcPr marL="70652" marR="70652"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0" y="0"/>
            <a:ext cx="7772400" cy="738664"/>
          </a:xfrm>
          <a:prstGeom prst="rect">
            <a:avLst/>
          </a:prstGeom>
          <a:noFill/>
        </p:spPr>
        <p:txBody>
          <a:bodyPr wrap="square" rtlCol="0">
            <a:spAutoFit/>
          </a:bodyPr>
          <a:lstStyle/>
          <a:p>
            <a:r>
              <a:rPr lang="en-US" sz="1400" dirty="0" smtClean="0">
                <a:latin typeface="Arial" pitchFamily="34" charset="0"/>
                <a:cs typeface="Arial" pitchFamily="34" charset="0"/>
              </a:rPr>
              <a:t>GENE-BY-SES INTERACTION IN INFANCY</a:t>
            </a:r>
          </a:p>
          <a:p>
            <a:r>
              <a:rPr lang="en-US" sz="1400" dirty="0" smtClean="0">
                <a:latin typeface="Arial" pitchFamily="34" charset="0"/>
                <a:cs typeface="Arial" pitchFamily="34" charset="0"/>
              </a:rPr>
              <a:t>Tucker-</a:t>
            </a:r>
            <a:r>
              <a:rPr lang="en-US" sz="1400" dirty="0" err="1" smtClean="0">
                <a:latin typeface="Arial" pitchFamily="34" charset="0"/>
                <a:cs typeface="Arial" pitchFamily="34" charset="0"/>
              </a:rPr>
              <a:t>Drob</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Rhemtulla</a:t>
            </a:r>
            <a:r>
              <a:rPr lang="en-US" sz="1400" dirty="0" smtClean="0">
                <a:latin typeface="Arial" pitchFamily="34" charset="0"/>
                <a:cs typeface="Arial" pitchFamily="34" charset="0"/>
              </a:rPr>
              <a:t>, Harden, </a:t>
            </a:r>
            <a:r>
              <a:rPr lang="en-US" sz="1400" dirty="0" err="1" smtClean="0">
                <a:latin typeface="Arial" pitchFamily="34" charset="0"/>
                <a:cs typeface="Arial" pitchFamily="34" charset="0"/>
              </a:rPr>
              <a:t>Turkheimer</a:t>
            </a:r>
            <a:r>
              <a:rPr lang="en-US" sz="1400" dirty="0" smtClean="0">
                <a:latin typeface="Arial" pitchFamily="34" charset="0"/>
                <a:cs typeface="Arial" pitchFamily="34" charset="0"/>
              </a:rPr>
              <a:t>, &amp; </a:t>
            </a:r>
            <a:r>
              <a:rPr lang="en-US" sz="1400" dirty="0" err="1" smtClean="0">
                <a:latin typeface="Arial" pitchFamily="34" charset="0"/>
                <a:cs typeface="Arial" pitchFamily="34" charset="0"/>
              </a:rPr>
              <a:t>Fask</a:t>
            </a:r>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Online Supplement</a:t>
            </a:r>
            <a:endParaRPr lang="en-US" sz="14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21040" y="7986385"/>
            <a:ext cx="4648200" cy="304800"/>
          </a:xfrm>
          <a:prstGeom prst="rect">
            <a:avLst/>
          </a:prstGeom>
          <a:noFill/>
        </p:spPr>
        <p:txBody>
          <a:bodyPr wrap="square" rtlCol="0">
            <a:spAutoFit/>
          </a:bodyPr>
          <a:lstStyle/>
          <a:p>
            <a:r>
              <a:rPr lang="en-US" sz="1400" b="1" dirty="0" smtClean="0">
                <a:latin typeface="Arial" pitchFamily="34" charset="0"/>
                <a:cs typeface="Arial" pitchFamily="34" charset="0"/>
              </a:rPr>
              <a:t>Figure S1. </a:t>
            </a:r>
            <a:r>
              <a:rPr lang="en-US" sz="1400" dirty="0" smtClean="0">
                <a:latin typeface="Arial" pitchFamily="34" charset="0"/>
                <a:cs typeface="Arial" pitchFamily="34" charset="0"/>
              </a:rPr>
              <a:t>Distribution of Socioeconomic Status.</a:t>
            </a:r>
            <a:endParaRPr lang="en-US" sz="1400" dirty="0">
              <a:latin typeface="Arial" pitchFamily="34" charset="0"/>
              <a:cs typeface="Arial" pitchFamily="34" charset="0"/>
            </a:endParaRPr>
          </a:p>
        </p:txBody>
      </p:sp>
      <p:graphicFrame>
        <p:nvGraphicFramePr>
          <p:cNvPr id="2053" name="Object 5"/>
          <p:cNvGraphicFramePr>
            <a:graphicFrameLocks noChangeAspect="1"/>
          </p:cNvGraphicFramePr>
          <p:nvPr/>
        </p:nvGraphicFramePr>
        <p:xfrm>
          <a:off x="1120775" y="2324100"/>
          <a:ext cx="5532438" cy="5411788"/>
        </p:xfrm>
        <a:graphic>
          <a:graphicData uri="http://schemas.openxmlformats.org/presentationml/2006/ole">
            <p:oleObj spid="_x0000_s2053" name="SPW 11.0 Graph" r:id="rId3" imgW="5532840" imgH="5411520" progId="SigmaPlotGraphicObject.10">
              <p:embed/>
            </p:oleObj>
          </a:graphicData>
        </a:graphic>
      </p:graphicFrame>
      <p:sp>
        <p:nvSpPr>
          <p:cNvPr id="5" name="TextBox 4"/>
          <p:cNvSpPr txBox="1"/>
          <p:nvPr/>
        </p:nvSpPr>
        <p:spPr>
          <a:xfrm>
            <a:off x="0" y="0"/>
            <a:ext cx="7772400" cy="738664"/>
          </a:xfrm>
          <a:prstGeom prst="rect">
            <a:avLst/>
          </a:prstGeom>
          <a:noFill/>
        </p:spPr>
        <p:txBody>
          <a:bodyPr wrap="square" rtlCol="0">
            <a:spAutoFit/>
          </a:bodyPr>
          <a:lstStyle/>
          <a:p>
            <a:r>
              <a:rPr lang="en-US" sz="1400" dirty="0" smtClean="0">
                <a:latin typeface="Arial" pitchFamily="34" charset="0"/>
                <a:cs typeface="Arial" pitchFamily="34" charset="0"/>
              </a:rPr>
              <a:t>GENE-BY-SES INTERACTION IN INFANCY</a:t>
            </a:r>
          </a:p>
          <a:p>
            <a:r>
              <a:rPr lang="en-US" sz="1400" dirty="0" smtClean="0">
                <a:latin typeface="Arial" pitchFamily="34" charset="0"/>
                <a:cs typeface="Arial" pitchFamily="34" charset="0"/>
              </a:rPr>
              <a:t>Tucker-</a:t>
            </a:r>
            <a:r>
              <a:rPr lang="en-US" sz="1400" dirty="0" err="1" smtClean="0">
                <a:latin typeface="Arial" pitchFamily="34" charset="0"/>
                <a:cs typeface="Arial" pitchFamily="34" charset="0"/>
              </a:rPr>
              <a:t>Drob</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Rhemtulla</a:t>
            </a:r>
            <a:r>
              <a:rPr lang="en-US" sz="1400" dirty="0" smtClean="0">
                <a:latin typeface="Arial" pitchFamily="34" charset="0"/>
                <a:cs typeface="Arial" pitchFamily="34" charset="0"/>
              </a:rPr>
              <a:t>, Harden, </a:t>
            </a:r>
            <a:r>
              <a:rPr lang="en-US" sz="1400" dirty="0" err="1" smtClean="0">
                <a:latin typeface="Arial" pitchFamily="34" charset="0"/>
                <a:cs typeface="Arial" pitchFamily="34" charset="0"/>
              </a:rPr>
              <a:t>Turkheimer</a:t>
            </a:r>
            <a:r>
              <a:rPr lang="en-US" sz="1400" dirty="0" smtClean="0">
                <a:latin typeface="Arial" pitchFamily="34" charset="0"/>
                <a:cs typeface="Arial" pitchFamily="34" charset="0"/>
              </a:rPr>
              <a:t>, &amp; </a:t>
            </a:r>
            <a:r>
              <a:rPr lang="en-US" sz="1400" dirty="0" err="1" smtClean="0">
                <a:latin typeface="Arial" pitchFamily="34" charset="0"/>
                <a:cs typeface="Arial" pitchFamily="34" charset="0"/>
              </a:rPr>
              <a:t>Fask</a:t>
            </a:r>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Online Supplement</a:t>
            </a:r>
            <a:endParaRPr lang="en-US" sz="1400"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20305" y="6087139"/>
            <a:ext cx="4648200" cy="1169551"/>
          </a:xfrm>
          <a:prstGeom prst="rect">
            <a:avLst/>
          </a:prstGeom>
          <a:noFill/>
        </p:spPr>
        <p:txBody>
          <a:bodyPr wrap="square" rtlCol="0">
            <a:spAutoFit/>
          </a:bodyPr>
          <a:lstStyle/>
          <a:p>
            <a:r>
              <a:rPr lang="en-US" sz="1400" b="1" dirty="0" smtClean="0">
                <a:latin typeface="Arial" pitchFamily="34" charset="0"/>
                <a:cs typeface="Arial" pitchFamily="34" charset="0"/>
              </a:rPr>
              <a:t>Figure S2. </a:t>
            </a:r>
            <a:r>
              <a:rPr lang="en-US" sz="1400" dirty="0" smtClean="0">
                <a:latin typeface="Arial" pitchFamily="34" charset="0"/>
                <a:cs typeface="Arial" pitchFamily="34" charset="0"/>
              </a:rPr>
              <a:t>Proportions of variance in </a:t>
            </a:r>
            <a:r>
              <a:rPr lang="en-US" sz="1400" dirty="0" err="1" smtClean="0">
                <a:latin typeface="Arial" pitchFamily="34" charset="0"/>
                <a:cs typeface="Arial" pitchFamily="34" charset="0"/>
              </a:rPr>
              <a:t>Bayley</a:t>
            </a:r>
            <a:r>
              <a:rPr lang="en-US" sz="1400" dirty="0" smtClean="0">
                <a:latin typeface="Arial" pitchFamily="34" charset="0"/>
                <a:cs typeface="Arial" pitchFamily="34" charset="0"/>
              </a:rPr>
              <a:t> mental ability scores at each testing interval accounted for by genes (A), shared environment (C), and </a:t>
            </a:r>
            <a:r>
              <a:rPr lang="en-US" sz="1400" dirty="0" err="1" smtClean="0">
                <a:latin typeface="Arial" pitchFamily="34" charset="0"/>
                <a:cs typeface="Arial" pitchFamily="34" charset="0"/>
              </a:rPr>
              <a:t>nonshared</a:t>
            </a:r>
            <a:r>
              <a:rPr lang="en-US" sz="1400" dirty="0" smtClean="0">
                <a:latin typeface="Arial" pitchFamily="34" charset="0"/>
                <a:cs typeface="Arial" pitchFamily="34" charset="0"/>
              </a:rPr>
              <a:t> environment (E). Derived from parameter estimates from Model 2.</a:t>
            </a:r>
            <a:endParaRPr lang="en-US" sz="1400" dirty="0">
              <a:latin typeface="Arial" pitchFamily="34" charset="0"/>
              <a:cs typeface="Arial" pitchFamily="34" charset="0"/>
            </a:endParaRPr>
          </a:p>
        </p:txBody>
      </p:sp>
      <p:graphicFrame>
        <p:nvGraphicFramePr>
          <p:cNvPr id="16387" name="Object 3"/>
          <p:cNvGraphicFramePr>
            <a:graphicFrameLocks noChangeAspect="1"/>
          </p:cNvGraphicFramePr>
          <p:nvPr/>
        </p:nvGraphicFramePr>
        <p:xfrm>
          <a:off x="1658710" y="2494470"/>
          <a:ext cx="4699048" cy="3308408"/>
        </p:xfrm>
        <a:graphic>
          <a:graphicData uri="http://schemas.openxmlformats.org/presentationml/2006/ole">
            <p:oleObj spid="_x0000_s16387" name="SPW 11.0 Graph" r:id="rId3" imgW="5788080" imgH="4074480" progId="SigmaPlotGraphicObject.10">
              <p:embed/>
            </p:oleObj>
          </a:graphicData>
        </a:graphic>
      </p:graphicFrame>
      <p:sp>
        <p:nvSpPr>
          <p:cNvPr id="6" name="TextBox 5"/>
          <p:cNvSpPr txBox="1"/>
          <p:nvPr/>
        </p:nvSpPr>
        <p:spPr>
          <a:xfrm>
            <a:off x="0" y="0"/>
            <a:ext cx="7772400" cy="738664"/>
          </a:xfrm>
          <a:prstGeom prst="rect">
            <a:avLst/>
          </a:prstGeom>
          <a:noFill/>
        </p:spPr>
        <p:txBody>
          <a:bodyPr wrap="square" rtlCol="0">
            <a:spAutoFit/>
          </a:bodyPr>
          <a:lstStyle/>
          <a:p>
            <a:r>
              <a:rPr lang="en-US" sz="1400" dirty="0" smtClean="0">
                <a:latin typeface="Arial" pitchFamily="34" charset="0"/>
                <a:cs typeface="Arial" pitchFamily="34" charset="0"/>
              </a:rPr>
              <a:t>GENE-BY-SES INTERACTION IN INFANCY</a:t>
            </a:r>
          </a:p>
          <a:p>
            <a:r>
              <a:rPr lang="en-US" sz="1400" dirty="0" smtClean="0">
                <a:latin typeface="Arial" pitchFamily="34" charset="0"/>
                <a:cs typeface="Arial" pitchFamily="34" charset="0"/>
              </a:rPr>
              <a:t>Tucker-</a:t>
            </a:r>
            <a:r>
              <a:rPr lang="en-US" sz="1400" dirty="0" err="1" smtClean="0">
                <a:latin typeface="Arial" pitchFamily="34" charset="0"/>
                <a:cs typeface="Arial" pitchFamily="34" charset="0"/>
              </a:rPr>
              <a:t>Drob</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Rhemtulla</a:t>
            </a:r>
            <a:r>
              <a:rPr lang="en-US" sz="1400" dirty="0" smtClean="0">
                <a:latin typeface="Arial" pitchFamily="34" charset="0"/>
                <a:cs typeface="Arial" pitchFamily="34" charset="0"/>
              </a:rPr>
              <a:t>, Harden, </a:t>
            </a:r>
            <a:r>
              <a:rPr lang="en-US" sz="1400" dirty="0" err="1" smtClean="0">
                <a:latin typeface="Arial" pitchFamily="34" charset="0"/>
                <a:cs typeface="Arial" pitchFamily="34" charset="0"/>
              </a:rPr>
              <a:t>Turkheimer</a:t>
            </a:r>
            <a:r>
              <a:rPr lang="en-US" sz="1400" dirty="0" smtClean="0">
                <a:latin typeface="Arial" pitchFamily="34" charset="0"/>
                <a:cs typeface="Arial" pitchFamily="34" charset="0"/>
              </a:rPr>
              <a:t>, &amp; </a:t>
            </a:r>
            <a:r>
              <a:rPr lang="en-US" sz="1400" dirty="0" err="1" smtClean="0">
                <a:latin typeface="Arial" pitchFamily="34" charset="0"/>
                <a:cs typeface="Arial" pitchFamily="34" charset="0"/>
              </a:rPr>
              <a:t>Fask</a:t>
            </a:r>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Online Supplement</a:t>
            </a:r>
            <a:endParaRPr lang="en-US" sz="1400"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2499353" y="1111890"/>
          <a:ext cx="2999857" cy="7104924"/>
        </p:xfrm>
        <a:graphic>
          <a:graphicData uri="http://schemas.openxmlformats.org/presentationml/2006/ole">
            <p:oleObj spid="_x0000_s1026" name="SPW 11.0 Graph" r:id="rId3" imgW="5821200" imgH="13782960" progId="SigmaPlotGraphicObject.10">
              <p:embed/>
            </p:oleObj>
          </a:graphicData>
        </a:graphic>
      </p:graphicFrame>
      <p:sp>
        <p:nvSpPr>
          <p:cNvPr id="5" name="TextBox 4"/>
          <p:cNvSpPr txBox="1"/>
          <p:nvPr/>
        </p:nvSpPr>
        <p:spPr>
          <a:xfrm>
            <a:off x="1828800" y="8305800"/>
            <a:ext cx="4648200" cy="1384995"/>
          </a:xfrm>
          <a:prstGeom prst="rect">
            <a:avLst/>
          </a:prstGeom>
          <a:noFill/>
        </p:spPr>
        <p:txBody>
          <a:bodyPr wrap="square" rtlCol="0">
            <a:spAutoFit/>
          </a:bodyPr>
          <a:lstStyle/>
          <a:p>
            <a:r>
              <a:rPr lang="en-US" sz="1400" b="1" dirty="0" smtClean="0">
                <a:latin typeface="Arial" pitchFamily="34" charset="0"/>
                <a:cs typeface="Arial" pitchFamily="34" charset="0"/>
              </a:rPr>
              <a:t>Figure S3. </a:t>
            </a:r>
            <a:r>
              <a:rPr lang="en-US" sz="1400" dirty="0" smtClean="0">
                <a:latin typeface="Arial" pitchFamily="34" charset="0"/>
                <a:cs typeface="Arial" pitchFamily="34" charset="0"/>
              </a:rPr>
              <a:t>Proportions of variance in </a:t>
            </a:r>
            <a:r>
              <a:rPr lang="en-US" sz="1400" dirty="0" err="1" smtClean="0">
                <a:latin typeface="Arial" pitchFamily="34" charset="0"/>
                <a:cs typeface="Arial" pitchFamily="34" charset="0"/>
              </a:rPr>
              <a:t>Bayley</a:t>
            </a:r>
            <a:r>
              <a:rPr lang="en-US" sz="1400" dirty="0" smtClean="0">
                <a:latin typeface="Arial" pitchFamily="34" charset="0"/>
                <a:cs typeface="Arial" pitchFamily="34" charset="0"/>
              </a:rPr>
              <a:t> mental ability scores at each testing interval accounted for by genes (A), shared environment (C), and </a:t>
            </a:r>
            <a:r>
              <a:rPr lang="en-US" sz="1400" dirty="0" err="1" smtClean="0">
                <a:latin typeface="Arial" pitchFamily="34" charset="0"/>
                <a:cs typeface="Arial" pitchFamily="34" charset="0"/>
              </a:rPr>
              <a:t>nonshared</a:t>
            </a:r>
            <a:r>
              <a:rPr lang="en-US" sz="1400" dirty="0" smtClean="0">
                <a:latin typeface="Arial" pitchFamily="34" charset="0"/>
                <a:cs typeface="Arial" pitchFamily="34" charset="0"/>
              </a:rPr>
              <a:t> environment (E) at low, mean, and high levels of socioeconomic status (SES). Derived from parameter estimates from Model 3.</a:t>
            </a:r>
            <a:endParaRPr lang="en-US" sz="1400" dirty="0">
              <a:latin typeface="Arial" pitchFamily="34" charset="0"/>
              <a:cs typeface="Arial" pitchFamily="34" charset="0"/>
            </a:endParaRPr>
          </a:p>
        </p:txBody>
      </p:sp>
      <p:sp>
        <p:nvSpPr>
          <p:cNvPr id="6" name="TextBox 5"/>
          <p:cNvSpPr txBox="1"/>
          <p:nvPr/>
        </p:nvSpPr>
        <p:spPr>
          <a:xfrm>
            <a:off x="0" y="0"/>
            <a:ext cx="7772400" cy="738664"/>
          </a:xfrm>
          <a:prstGeom prst="rect">
            <a:avLst/>
          </a:prstGeom>
          <a:noFill/>
        </p:spPr>
        <p:txBody>
          <a:bodyPr wrap="square" rtlCol="0">
            <a:spAutoFit/>
          </a:bodyPr>
          <a:lstStyle/>
          <a:p>
            <a:r>
              <a:rPr lang="en-US" sz="1400" dirty="0" smtClean="0">
                <a:latin typeface="Arial" pitchFamily="34" charset="0"/>
                <a:cs typeface="Arial" pitchFamily="34" charset="0"/>
              </a:rPr>
              <a:t>GENE-BY-SES INTERACTION IN INFANCY</a:t>
            </a:r>
          </a:p>
          <a:p>
            <a:r>
              <a:rPr lang="en-US" sz="1400" dirty="0" smtClean="0">
                <a:latin typeface="Arial" pitchFamily="34" charset="0"/>
                <a:cs typeface="Arial" pitchFamily="34" charset="0"/>
              </a:rPr>
              <a:t>Tucker-</a:t>
            </a:r>
            <a:r>
              <a:rPr lang="en-US" sz="1400" dirty="0" err="1" smtClean="0">
                <a:latin typeface="Arial" pitchFamily="34" charset="0"/>
                <a:cs typeface="Arial" pitchFamily="34" charset="0"/>
              </a:rPr>
              <a:t>Drob</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Rhemtulla</a:t>
            </a:r>
            <a:r>
              <a:rPr lang="en-US" sz="1400" dirty="0" smtClean="0">
                <a:latin typeface="Arial" pitchFamily="34" charset="0"/>
                <a:cs typeface="Arial" pitchFamily="34" charset="0"/>
              </a:rPr>
              <a:t>, Harden, </a:t>
            </a:r>
            <a:r>
              <a:rPr lang="en-US" sz="1400" dirty="0" err="1" smtClean="0">
                <a:latin typeface="Arial" pitchFamily="34" charset="0"/>
                <a:cs typeface="Arial" pitchFamily="34" charset="0"/>
              </a:rPr>
              <a:t>Turkheimer</a:t>
            </a:r>
            <a:r>
              <a:rPr lang="en-US" sz="1400" dirty="0" smtClean="0">
                <a:latin typeface="Arial" pitchFamily="34" charset="0"/>
                <a:cs typeface="Arial" pitchFamily="34" charset="0"/>
              </a:rPr>
              <a:t>, &amp; </a:t>
            </a:r>
            <a:r>
              <a:rPr lang="en-US" sz="1400" dirty="0" err="1" smtClean="0">
                <a:latin typeface="Arial" pitchFamily="34" charset="0"/>
                <a:cs typeface="Arial" pitchFamily="34" charset="0"/>
              </a:rPr>
              <a:t>Fask</a:t>
            </a:r>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Online Supplement</a:t>
            </a:r>
            <a:endParaRPr lang="en-US" sz="14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TotalTime>
  <Words>317</Words>
  <Application>Microsoft Office PowerPoint</Application>
  <PresentationFormat>Custom</PresentationFormat>
  <Paragraphs>58</Paragraphs>
  <Slides>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6" baseType="lpstr">
      <vt:lpstr>Office Theme</vt:lpstr>
      <vt:lpstr>SPW 11.0 Graph</vt:lpstr>
      <vt:lpstr>Slide 1</vt:lpstr>
      <vt:lpstr>Slide 2</vt:lpstr>
      <vt:lpstr>Slide 3</vt:lpstr>
      <vt:lpstr>Slide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Elliot M. Tucker-Drob</cp:lastModifiedBy>
  <cp:revision>45</cp:revision>
  <dcterms:created xsi:type="dcterms:W3CDTF">2006-08-16T00:00:00Z</dcterms:created>
  <dcterms:modified xsi:type="dcterms:W3CDTF">2010-08-17T17:31:38Z</dcterms:modified>
</cp:coreProperties>
</file>