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1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A0A64-F253-4C44-9355-C88D32AF1350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5EB93-9091-424C-9D74-173239AAD3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aney@msu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457200"/>
            <a:ext cx="6934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Tumor necrosis factor-alpha potentiates the </a:t>
            </a:r>
            <a:r>
              <a:rPr lang="en-US" b="1" dirty="0" err="1"/>
              <a:t>cytotoxicity</a:t>
            </a:r>
            <a:r>
              <a:rPr lang="en-US" b="1" dirty="0"/>
              <a:t> of </a:t>
            </a:r>
            <a:r>
              <a:rPr lang="en-US" b="1" dirty="0" err="1"/>
              <a:t>amiodarone</a:t>
            </a:r>
            <a:r>
              <a:rPr lang="en-US" b="1" dirty="0"/>
              <a:t> in Hepa1c1c7 cells: roles of </a:t>
            </a:r>
            <a:r>
              <a:rPr lang="en-US" b="1" dirty="0" err="1"/>
              <a:t>caspase</a:t>
            </a:r>
            <a:r>
              <a:rPr lang="en-US" b="1" dirty="0"/>
              <a:t> activation and  oxidative stress</a:t>
            </a:r>
            <a:endParaRPr lang="en-US" dirty="0"/>
          </a:p>
          <a:p>
            <a:r>
              <a:rPr lang="en-US" dirty="0"/>
              <a:t> </a:t>
            </a:r>
            <a:endParaRPr lang="en-US" dirty="0" smtClean="0"/>
          </a:p>
          <a:p>
            <a:pPr algn="ctr"/>
            <a:r>
              <a:rPr lang="en-US" b="1" dirty="0" smtClean="0"/>
              <a:t>Supplementary  Figures</a:t>
            </a:r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endParaRPr lang="en-US" dirty="0"/>
          </a:p>
          <a:p>
            <a:r>
              <a:rPr lang="en-US" sz="1400" dirty="0" err="1"/>
              <a:t>Jingtao</a:t>
            </a:r>
            <a:r>
              <a:rPr lang="en-US" sz="1400" dirty="0"/>
              <a:t> Lu</a:t>
            </a:r>
            <a:r>
              <a:rPr lang="en-US" sz="1400" baseline="30000" dirty="0"/>
              <a:t>*†</a:t>
            </a:r>
            <a:r>
              <a:rPr lang="en-US" sz="1400" dirty="0"/>
              <a:t>, Kazuhisa </a:t>
            </a:r>
            <a:r>
              <a:rPr lang="en-US" sz="1400" dirty="0" err="1"/>
              <a:t>Miyakawa</a:t>
            </a:r>
            <a:r>
              <a:rPr lang="en-US" sz="1400" baseline="30000" dirty="0"/>
              <a:t>‡†</a:t>
            </a:r>
            <a:r>
              <a:rPr lang="en-US" sz="1400" dirty="0"/>
              <a:t>, Robert A. Roth</a:t>
            </a:r>
            <a:r>
              <a:rPr lang="en-US" sz="1400" baseline="30000" dirty="0"/>
              <a:t>§†</a:t>
            </a:r>
            <a:r>
              <a:rPr lang="en-US" sz="1400" dirty="0"/>
              <a:t> and Patricia E. Ganey</a:t>
            </a:r>
            <a:r>
              <a:rPr lang="en-US" sz="1400" baseline="30000" dirty="0"/>
              <a:t>§†,1</a:t>
            </a:r>
            <a:r>
              <a:rPr lang="en-US" sz="1400" dirty="0"/>
              <a:t>. 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*Department of Biochemistry and Molecular Biology, †Center for Integrative Toxicology, ‡Department of </a:t>
            </a:r>
            <a:r>
              <a:rPr lang="en-US" sz="1400" dirty="0" err="1"/>
              <a:t>Pathobiology</a:t>
            </a:r>
            <a:r>
              <a:rPr lang="en-US" sz="1400" dirty="0"/>
              <a:t> and Diagnostic Investigation, §Department of Pharmacology and Toxicology, Michigan State University, East Lansing, MI 48824, USA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1 To whom correspondence should be addressed at Department of Pharmacology and Toxicology, Michigan State University, 214 Food Safety and Toxicology Building, East Lansing, MI 48824. Fax: (517) 432-2310. E-mail </a:t>
            </a:r>
            <a:r>
              <a:rPr lang="en-US" sz="1400" u="sng" dirty="0">
                <a:hlinkClick r:id="rId2"/>
              </a:rPr>
              <a:t>ganey@msu.edu</a:t>
            </a:r>
            <a:r>
              <a:rPr lang="en-US" sz="1400" dirty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pPr algn="ctr"/>
            <a:endParaRPr lang="en-US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078182" y="201706"/>
          <a:ext cx="5095875" cy="4567446"/>
        </p:xfrm>
        <a:graphic>
          <a:graphicData uri="http://schemas.openxmlformats.org/presentationml/2006/ole">
            <p:oleObj spid="_x0000_s7170" name="SPW 10.0 Graph" r:id="rId3" imgW="6636600" imgH="6130080" progId="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207819" y="4875557"/>
            <a:ext cx="8936182" cy="2052629"/>
          </a:xfrm>
          <a:prstGeom prst="rect">
            <a:avLst/>
          </a:prstGeom>
        </p:spPr>
        <p:txBody>
          <a:bodyPr wrap="square" lIns="82058" tIns="41029" rIns="82058" bIns="41029">
            <a:spAutoFit/>
          </a:bodyPr>
          <a:lstStyle/>
          <a:p>
            <a:r>
              <a:rPr lang="en-US" b="1" dirty="0"/>
              <a:t>Supplementary Figure 1.  AMD/LPS-interaction caused hepatotoxicity in mice</a:t>
            </a:r>
            <a:endParaRPr lang="en-US" dirty="0"/>
          </a:p>
          <a:p>
            <a:r>
              <a:rPr lang="en-US" dirty="0"/>
              <a:t>Mice were treated with LPS (2×10</a:t>
            </a:r>
            <a:r>
              <a:rPr lang="en-US" baseline="30000" dirty="0"/>
              <a:t>6</a:t>
            </a:r>
            <a:r>
              <a:rPr lang="en-US" dirty="0"/>
              <a:t> EU/kg, </a:t>
            </a:r>
            <a:r>
              <a:rPr lang="en-US" dirty="0" err="1"/>
              <a:t>ip</a:t>
            </a:r>
            <a:r>
              <a:rPr lang="en-US" dirty="0"/>
              <a:t>) or saline and 2h later with AMD (300 mg/kg, </a:t>
            </a:r>
            <a:r>
              <a:rPr lang="en-US" dirty="0" err="1"/>
              <a:t>ip</a:t>
            </a:r>
            <a:r>
              <a:rPr lang="en-US" dirty="0"/>
              <a:t>) or </a:t>
            </a:r>
            <a:r>
              <a:rPr lang="en-US" dirty="0" err="1"/>
              <a:t>veh</a:t>
            </a:r>
            <a:r>
              <a:rPr lang="en-US" dirty="0"/>
              <a:t>. Plasma ALT activity was measured at 24h after LPS. Two-way ANOVA was applied. #, significantly different from respective groups not given LPS; * significantly different from respective group not given AMD. Significant interaction were observed between AMD and LPS p&lt; 0.05, n=3-6. </a:t>
            </a:r>
          </a:p>
          <a:p>
            <a:endParaRPr lang="en-US" b="1" dirty="0"/>
          </a:p>
        </p:txBody>
      </p:sp>
      <p:sp>
        <p:nvSpPr>
          <p:cNvPr id="4" name="TextBox 35"/>
          <p:cNvSpPr txBox="1">
            <a:spLocks noChangeArrowheads="1"/>
          </p:cNvSpPr>
          <p:nvPr/>
        </p:nvSpPr>
        <p:spPr bwMode="auto">
          <a:xfrm>
            <a:off x="5892059" y="1467650"/>
            <a:ext cx="239568" cy="68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48" tIns="41025" rIns="82048" bIns="41025">
            <a:spAutoFit/>
          </a:bodyPr>
          <a:lstStyle/>
          <a:p>
            <a:r>
              <a:rPr lang="en-US" sz="3900" dirty="0"/>
              <a:t>*</a:t>
            </a:r>
          </a:p>
        </p:txBody>
      </p:sp>
      <p:sp>
        <p:nvSpPr>
          <p:cNvPr id="5" name="TextBox 36"/>
          <p:cNvSpPr txBox="1">
            <a:spLocks noChangeArrowheads="1"/>
          </p:cNvSpPr>
          <p:nvPr/>
        </p:nvSpPr>
        <p:spPr bwMode="auto">
          <a:xfrm>
            <a:off x="5733308" y="1504070"/>
            <a:ext cx="241012" cy="420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48" tIns="41025" rIns="82048" bIns="41025">
            <a:spAutoFit/>
          </a:bodyPr>
          <a:lstStyle/>
          <a:p>
            <a:r>
              <a:rPr lang="en-US" sz="2200" b="1" dirty="0"/>
              <a:t>#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1731818" y="403412"/>
          <a:ext cx="5680364" cy="4891538"/>
        </p:xfrm>
        <a:graphic>
          <a:graphicData uri="http://schemas.openxmlformats.org/presentationml/2006/ole">
            <p:oleObj spid="_x0000_s8194" name="SPW 10.0 Graph" r:id="rId3" imgW="5940720" imgH="5270400" progId="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69273" y="5553162"/>
            <a:ext cx="9282545" cy="1221633"/>
          </a:xfrm>
          <a:prstGeom prst="rect">
            <a:avLst/>
          </a:prstGeom>
        </p:spPr>
        <p:txBody>
          <a:bodyPr wrap="square" lIns="82058" tIns="41029" rIns="82058" bIns="41029">
            <a:spAutoFit/>
          </a:bodyPr>
          <a:lstStyle/>
          <a:p>
            <a:r>
              <a:rPr lang="en-US" b="1" dirty="0"/>
              <a:t>Supplementary Figure 2.    TNF </a:t>
            </a:r>
            <a:r>
              <a:rPr lang="en-US" b="1" dirty="0" err="1"/>
              <a:t>potentiation</a:t>
            </a:r>
            <a:r>
              <a:rPr lang="en-US" b="1" dirty="0"/>
              <a:t> of AMD cytotoxicity in HepG2 cells</a:t>
            </a:r>
            <a:endParaRPr lang="en-US" dirty="0"/>
          </a:p>
          <a:p>
            <a:r>
              <a:rPr lang="en-US" dirty="0"/>
              <a:t>HepG2 cells were treated with AMD (40uM to 125uM) or saline and TNF (1 </a:t>
            </a:r>
            <a:r>
              <a:rPr lang="en-US" dirty="0" err="1"/>
              <a:t>ug</a:t>
            </a:r>
            <a:r>
              <a:rPr lang="en-US" dirty="0"/>
              <a:t>/ml) or saline. After 24h incubation, the release of LDH was determined as described in Materials and Methods. n=2.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5637" y="5077263"/>
            <a:ext cx="8797636" cy="1775630"/>
          </a:xfrm>
          <a:prstGeom prst="rect">
            <a:avLst/>
          </a:prstGeom>
        </p:spPr>
        <p:txBody>
          <a:bodyPr wrap="square" lIns="82058" tIns="41029" rIns="82058" bIns="41029">
            <a:spAutoFit/>
          </a:bodyPr>
          <a:lstStyle/>
          <a:p>
            <a:r>
              <a:rPr lang="en-US" b="1" dirty="0"/>
              <a:t>Supplementary Figure 3.  Activity of caspase 8 after AMD and/or TNF treatment  </a:t>
            </a:r>
            <a:endParaRPr lang="en-US" dirty="0"/>
          </a:p>
          <a:p>
            <a:r>
              <a:rPr lang="en-US" dirty="0"/>
              <a:t>Hepa1c1c7 cells were treated with 35μM AMD and/or 3ng/ml TNF for 1h, 12h, 24h or 48h, and activity of caspase 8 was measured as described in Materials and Methods. Results were presented as fold changes from Sal/Sal group. n=3-5. No significant differences were observed.</a:t>
            </a:r>
          </a:p>
          <a:p>
            <a:endParaRPr lang="en-US" b="1" dirty="0"/>
          </a:p>
        </p:txBody>
      </p:sp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1524000" y="268941"/>
          <a:ext cx="5456670" cy="4595813"/>
        </p:xfrm>
        <a:graphic>
          <a:graphicData uri="http://schemas.openxmlformats.org/presentationml/2006/ole">
            <p:oleObj spid="_x0000_s9218" name="SPW 10.0 Graph" r:id="rId3" imgW="6003000" imgH="5208120" progId="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223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SPW 10.0 Graph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Editorial Office</dc:creator>
  <cp:lastModifiedBy>Editorial Office</cp:lastModifiedBy>
  <cp:revision>1</cp:revision>
  <dcterms:created xsi:type="dcterms:W3CDTF">2012-09-26T21:15:31Z</dcterms:created>
  <dcterms:modified xsi:type="dcterms:W3CDTF">2012-09-26T21:18:13Z</dcterms:modified>
</cp:coreProperties>
</file>