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5" r:id="rId2"/>
  </p:sldIdLst>
  <p:sldSz cx="6858000" cy="9906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93321" autoAdjust="0"/>
  </p:normalViewPr>
  <p:slideViewPr>
    <p:cSldViewPr snapToGrid="0">
      <p:cViewPr>
        <p:scale>
          <a:sx n="120" d="100"/>
          <a:sy n="120" d="100"/>
        </p:scale>
        <p:origin x="-1552" y="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1550" y="685800"/>
            <a:ext cx="23749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FEE8A5-9C87-404D-8492-3C853F20A90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83535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534D11-3232-453E-9BEB-F2BE16339F7A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S2. </a:t>
            </a:r>
            <a:r>
              <a:rPr lang="en-US" dirty="0" err="1" smtClean="0"/>
              <a:t>lfGHRHR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0B5CD-6DC2-488A-8CC5-26D5D8EA552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49FED-75D0-45AD-9203-57757DA782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5793E-BAEE-4E76-B02D-E7F84C96FA4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19A11-772A-478B-A406-204C2CA1E96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35CCB-5A45-4F3B-BF4D-E2D1D6C69D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FA01D-0F3C-4919-A15A-DBB85F6733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DBFA8-76EC-40D1-B098-741747C39A0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099D5-CB82-4CF4-A69C-34954EBB42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2DEF1-D662-4568-A474-6A49013C4D6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4925D-2209-4F52-942B-99DE92B0048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88043-628A-48BA-822F-0DA4A964B99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786B7A-7858-4DC6-8659-885DA40587B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09600" y="549275"/>
            <a:ext cx="7543800" cy="7832725"/>
            <a:chOff x="-384" y="346"/>
            <a:chExt cx="4752" cy="4934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-384" y="346"/>
              <a:ext cx="4752" cy="4934"/>
              <a:chOff x="-384" y="-10"/>
              <a:chExt cx="4752" cy="4934"/>
            </a:xfrm>
          </p:grpSpPr>
          <p:sp>
            <p:nvSpPr>
              <p:cNvPr id="12292" name="Rectangle 4"/>
              <p:cNvSpPr>
                <a:spLocks noChangeArrowheads="1"/>
              </p:cNvSpPr>
              <p:nvPr/>
            </p:nvSpPr>
            <p:spPr bwMode="auto">
              <a:xfrm>
                <a:off x="-384" y="480"/>
                <a:ext cx="4512" cy="4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M   L   </a:t>
                </a:r>
                <a:r>
                  <a:rPr lang="en-US" sz="1000" b="1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   F   L   T   G   A   G   I   L   W   L   Y   F   </a:t>
                </a:r>
                <a:r>
                  <a:rPr lang="en-US" sz="1000" b="1" dirty="0" err="1">
                    <a:solidFill>
                      <a:srgbClr val="000000"/>
                    </a:solidFill>
                    <a:latin typeface="Courier New" pitchFamily="49" charset="0"/>
                  </a:rPr>
                  <a:t>F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   P   M   Y   F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  1	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ATG TTA CTT TTC TTG ACT GGA GCA GGA ATA TTA TGG CTG TAT TTT </a:t>
                </a:r>
                <a:r>
                  <a:rPr lang="en-US" sz="1000" b="1" dirty="0" err="1">
                    <a:solidFill>
                      <a:srgbClr val="000000"/>
                    </a:solidFill>
                    <a:latin typeface="Courier New" pitchFamily="49" charset="0"/>
                  </a:rPr>
                  <a:t>TTT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 CCT ATG TAC TTC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L   </a:t>
                </a:r>
                <a:r>
                  <a:rPr lang="en-US" sz="1000" b="1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   </a:t>
                </a:r>
                <a:r>
                  <a:rPr lang="en-US" sz="1000" b="1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   S   T   </a:t>
                </a:r>
                <a:r>
                  <a:rPr lang="en-US" sz="1000" b="1" dirty="0" err="1">
                    <a:solidFill>
                      <a:srgbClr val="000000"/>
                    </a:solidFill>
                    <a:latin typeface="Courier New" pitchFamily="49" charset="0"/>
                  </a:rPr>
                  <a:t>T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   V   H   A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E   H   Y   L   N   C   D   P   L   Q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Q</a:t>
                </a:r>
                <a:endParaRPr lang="en-US" sz="1000" dirty="0">
                  <a:solidFill>
                    <a:srgbClr val="000000"/>
                  </a:solidFill>
                  <a:latin typeface="Courier New" pitchFamily="49" charset="0"/>
                </a:endParaRP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 61	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CTT </a:t>
                </a:r>
                <a:r>
                  <a:rPr lang="en-US" sz="1000" b="1" dirty="0" err="1">
                    <a:solidFill>
                      <a:srgbClr val="000000"/>
                    </a:solidFill>
                    <a:latin typeface="Courier New" pitchFamily="49" charset="0"/>
                  </a:rPr>
                  <a:t>CTT</a:t>
                </a:r>
                <a:r>
                  <a:rPr lang="en-US" sz="1000" b="1" dirty="0">
                    <a:solidFill>
                      <a:srgbClr val="000000"/>
                    </a:solidFill>
                    <a:latin typeface="Courier New" pitchFamily="49" charset="0"/>
                  </a:rPr>
                  <a:t> CTG TCT ACA ACT GTG CAT GCA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GAA CAT TAT CTG AAC TGT GAT CCG TTA CAA CAG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M   H   K   D   E   Q   K   C   L   K   E   I   E   Q   N   K   N   V   T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T</a:t>
                </a:r>
                <a:endParaRPr lang="en-US" sz="1000" dirty="0">
                  <a:solidFill>
                    <a:srgbClr val="000000"/>
                  </a:solidFill>
                  <a:latin typeface="Courier New" pitchFamily="49" charset="0"/>
                </a:endParaRP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121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ATG CAT AAA GAT GAA CAG AAG TGT CTA AAG GAA ATT GAA CAA AAT AAA AAT GTG ACA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ACA</a:t>
                </a:r>
                <a:endParaRPr lang="en-US" sz="1000" dirty="0">
                  <a:solidFill>
                    <a:srgbClr val="000000"/>
                  </a:solidFill>
                  <a:latin typeface="Courier New" pitchFamily="49" charset="0"/>
                </a:endParaRP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E   G   C   Q   N   M   W   D   M   F   L   C   W   P   S   A   L   V   G   E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181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GAA GGT TGT CAA AAT ATG TGG GAT ATG TTT TTA TGC TGG CCA TCA GCT CTT GTT GGA GAA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T   I   S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S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P   C   P   S   A   F   I   H   Y   M   K   Q   P   G   S   V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241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ACC ATC AGC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AGC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CCA TGT CCC AGT GCC TTT ATA CAT TAT ATG AAG CAA CCA GGC TCA GTG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S   R   N   C   T   V   R   G   W   S   A   P   F   P   L   Y   N   I   S   C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301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AGT AGA AAT TGT ACA GTC AGA GGT TGG TCA GCA CCG TTT CCT CTT TAT AAT ATT TCC TGT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A   I   D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D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V   G   L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T   E   K   Q   N   Q   Y   R   T   M   K  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V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361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GCA ATT GAT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GAT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GTT GGC CTA TTG ACA GAG AAA CAG AAC CAG TAT CGT ACT ATG AAG GTG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I   Y   T   V   G   Y   G   T   S   V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V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T   L   A   V   A   V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V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I   L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421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ATC TAC ACT GTG GGA TAT GGC ACA TCA GTA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GTA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ACT CTT GCA GTG GCT GTT GTC ATT TTG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V   Y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F   R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R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L   R   C   A   R   N   Y   I  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H   I   Q   L   F   V   T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481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GTC TAC TTT AGA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AGA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CTT CGT TGT GCA AGA AAT TAT ATC CAC ATT CAG CTA TTT GTC ACT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F   I   L   K   A   I   S   I   F   I   K   D   G   I   L   F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P   E   K   V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541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TTC ATC TTA AAA GCA ATT AGT ATC TTC ATT AAA GAC GGC ATT CTG TTT CCA GAG AAG GTA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L   D   P   C   M   P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P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T   A   S   C   K   A   S   I  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T   F   C   H   Y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601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CTG GAT CCA TGC ATG CCC CCA ACA GCA TCA TGC AAG GCA TCA ATA ACA TTT TGC CAC TAT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C   V   M   T   N   F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F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W   L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V   E   A   L   Y   L   N   S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L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endParaRPr lang="en-US" sz="1000" dirty="0">
                  <a:solidFill>
                    <a:srgbClr val="000000"/>
                  </a:solidFill>
                  <a:latin typeface="Courier New" pitchFamily="49" charset="0"/>
                </a:endParaRP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661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TGT GTA ATG ACC AAT TTC TTT TGG CTA CTG GTG GAA GCT CTT TAT CTG AAT TCA CTT TTG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M   A   S   F   P   H   G   K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K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Y   F   W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W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F   V   L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G   W   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721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ATG GCA TCA TTT CCA CAT GGG AAA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AAA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TAT TTC TGG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TGG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TTT GTT CTT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CTT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GGC TGG GGA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S   P   T   V   L   I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I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A   W   I   L   T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K   L   Y   L   E   N   T   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781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TCT CCA ACT GTC CTC ATA ATT GCC TGG ATA CTG ACA AAG CTA TAT TTG GAA AAC ACA GGT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C   W   D   H   E   W   Q   S   P   Y  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W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W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I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I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K   G   P   I   T   A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841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TGC TGG GAC CAT GAA TGG CAG TCC CCA TAT TGG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TGG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ATA ATT AAA GGT CCA ATA ACT GCA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S   I   A   T   N   F   L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F   A   N   I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I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R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I   L   F   K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K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L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901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TCA ATT GCT ACA AAT TTT TTA CTT TTT GCC AAC ATC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ATC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CGA ATT TTA TTC AAA AAG CTC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D   P   R   K   I   N   F   N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N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S   F   Q   Y   R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R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L   S   K  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S   T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 961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GAC CCT AGA AAG ATC AAC TTT AAT AAC TCA TTT CAA TAC AGG CGT TTA TCA AAA TCA ACT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L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</a:t>
                </a:r>
                <a:r>
                  <a:rPr lang="en-US" sz="1000" u="sng" dirty="0" err="1">
                    <a:solidFill>
                      <a:srgbClr val="000000"/>
                    </a:solidFill>
                    <a:latin typeface="Courier New" pitchFamily="49" charset="0"/>
                  </a:rPr>
                  <a:t>L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   I   P   L   F   G   T   H   Y   I   V   F   N   F   L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P   E   Y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1021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CTA CTT CTA ATC CCA CTG TTT GGA ACG CAC TAC ATT GTT TTT AAC TTC CTT CCA GAG TAC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I   H   V   E   G   R  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L   Y   L   E   L   C   L   G   S   F   Q   G   F   M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1081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ATC CAC GTG GAA GGT AGA CTG TAT TTG GAA CTC TGT CTT GGT TCA TTT CAG GGC TTC ATG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</a:t>
                </a:r>
                <a:r>
                  <a:rPr lang="en-US" sz="1000" u="sng" dirty="0">
                    <a:solidFill>
                      <a:srgbClr val="000000"/>
                    </a:solidFill>
                    <a:latin typeface="Courier New" pitchFamily="49" charset="0"/>
                  </a:rPr>
                  <a:t>V   A   V   L   Y   C   F   L   N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Q   E   V   Q   A   E   I   T   R   K   W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1141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GTC GCT GTT CTT TAC TGC TTC CTG AAT CAA GAG GTG CAG GCA GAA ATT ACT CGG AAG TGG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Q   R   M   H   I   N   S   Y   G   L   V   P   F   T   A   K   D   S   Q   R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1201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CAA CGA ATG CAT ATC AAT AGC TAT GGG CTT GTA CCG TTT ACT GCT AAA GAC AGT CAA AGG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 T   L   R   S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S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L   G  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G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M   K   I   S   T   S   E   C   *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1261	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ACT TTA CGA TCC AGC TTA GGA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GGA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ATG AAA ATT AGC ACA TCT GAA TGC 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TAGataacagacacc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   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</a:t>
                </a: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1324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tttgtcatttaaaaactcttccctgcctatgctttgtgttgactgaaatgttcccattcagaggaaggaagccacttca  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1403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 actataatgtctgcagtttaaagataggatcgttcagtttcaagatggagaaatgctatcaacttgttaaggccaagcc  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1482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tttaggaatgctaagacatttagtgacatgaaaattagtttcttacttggagtcagaatgctttacagactcaatagtt  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1561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ctgaaacgtaagacccatgttgtaacaattgtagtagtagttaaattgctccactatttactacactgcagttttgtta 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1640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gactttttggttattaaacaatgtgcaattacctgtgaaaattcagtgcacattagtcatgctgtaatatattattaca  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1719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aaatattgtgctgtaaaaagaaactatttgttttagcgtagcatgttatggtacactgctaaagtttagctttttgtag  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1000" dirty="0">
                    <a:solidFill>
                      <a:srgbClr val="800000"/>
                    </a:solidFill>
                    <a:latin typeface="Courier New" pitchFamily="49" charset="0"/>
                  </a:rPr>
                  <a:t> 1798</a:t>
                </a:r>
                <a:r>
                  <a:rPr lang="en-US" sz="1000" dirty="0">
                    <a:solidFill>
                      <a:srgbClr val="000000"/>
                    </a:solidFill>
                    <a:latin typeface="Courier New" pitchFamily="49" charset="0"/>
                  </a:rPr>
                  <a:t>	</a:t>
                </a:r>
                <a:r>
                  <a:rPr lang="en-US" sz="1000" dirty="0" err="1">
                    <a:solidFill>
                      <a:srgbClr val="000000"/>
                    </a:solidFill>
                    <a:latin typeface="Courier New" pitchFamily="49" charset="0"/>
                  </a:rPr>
                  <a:t>tgattgttctaattacaaaacaaatctctaaaatgtgaaaaaaaaaaaaaaaaa</a:t>
                </a:r>
                <a:endParaRPr lang="en-US" sz="1000" dirty="0">
                  <a:solidFill>
                    <a:srgbClr val="000000"/>
                  </a:solidFill>
                  <a:latin typeface="Courier New" pitchFamily="49" charset="0"/>
                </a:endParaRPr>
              </a:p>
            </p:txBody>
          </p:sp>
          <p:sp>
            <p:nvSpPr>
              <p:cNvPr id="12293" name="Text Box 5"/>
              <p:cNvSpPr txBox="1">
                <a:spLocks noChangeArrowheads="1"/>
              </p:cNvSpPr>
              <p:nvPr/>
            </p:nvSpPr>
            <p:spPr bwMode="auto">
              <a:xfrm>
                <a:off x="4032" y="455"/>
                <a:ext cx="336" cy="1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+20</a:t>
                </a:r>
              </a:p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+40</a:t>
                </a:r>
              </a:p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+60</a:t>
                </a:r>
              </a:p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+80</a:t>
                </a:r>
              </a:p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+100</a:t>
                </a:r>
              </a:p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+120</a:t>
                </a:r>
              </a:p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+140</a:t>
                </a:r>
              </a:p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+160</a:t>
                </a:r>
              </a:p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+180</a:t>
                </a:r>
              </a:p>
              <a:p>
                <a:pPr>
                  <a:lnSpc>
                    <a:spcPct val="128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+200</a:t>
                </a:r>
              </a:p>
            </p:txBody>
          </p:sp>
          <p:sp>
            <p:nvSpPr>
              <p:cNvPr id="12294" name="Rectangle 6"/>
              <p:cNvSpPr>
                <a:spLocks noChangeArrowheads="1"/>
              </p:cNvSpPr>
              <p:nvPr/>
            </p:nvSpPr>
            <p:spPr bwMode="auto">
              <a:xfrm>
                <a:off x="4032" y="2170"/>
                <a:ext cx="312" cy="20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+220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+240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+260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+280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+300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+320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+340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+360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+380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+400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+420</a:t>
                </a:r>
              </a:p>
              <a:p>
                <a:pPr>
                  <a:lnSpc>
                    <a:spcPct val="129000"/>
                  </a:lnSpc>
                  <a:spcBef>
                    <a:spcPct val="50000"/>
                  </a:spcBef>
                </a:pPr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+436</a:t>
                </a:r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/>
            </p:nvSpPr>
            <p:spPr bwMode="auto">
              <a:xfrm>
                <a:off x="-166" y="-10"/>
                <a:ext cx="4272" cy="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>
                <a:spAutoFit/>
              </a:bodyPr>
              <a:lstStyle/>
              <a:p>
                <a:pPr algn="r"/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-339                                                        </a:t>
                </a:r>
                <a:r>
                  <a:rPr lang="en-US" sz="1000">
                    <a:solidFill>
                      <a:srgbClr val="000000"/>
                    </a:solidFill>
                    <a:latin typeface="Courier New" pitchFamily="49" charset="0"/>
                  </a:rPr>
                  <a:t> aaaattattgggtcccttttggg </a:t>
                </a:r>
              </a:p>
              <a:p>
                <a:pPr algn="r"/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-316</a:t>
                </a:r>
                <a:r>
                  <a:rPr lang="en-US" sz="1000">
                    <a:solidFill>
                      <a:srgbClr val="000000"/>
                    </a:solidFill>
                    <a:latin typeface="Courier New" pitchFamily="49" charset="0"/>
                  </a:rPr>
                  <a:t> tttttttagcctccggggaaactgttttagcctaaaaccctggccaaacttgtggggaaccccttcccataggttttag </a:t>
                </a:r>
              </a:p>
              <a:p>
                <a:pPr algn="r"/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-237</a:t>
                </a:r>
                <a:r>
                  <a:rPr lang="en-US" sz="1000">
                    <a:solidFill>
                      <a:srgbClr val="000000"/>
                    </a:solidFill>
                    <a:latin typeface="Courier New" pitchFamily="49" charset="0"/>
                  </a:rPr>
                  <a:t> ccaagcccgaatttgggtccggggttaaaatccgggttgtccaacnaaatggggcggcccctttggttaattatttttt </a:t>
                </a:r>
              </a:p>
              <a:p>
                <a:pPr algn="r"/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-158</a:t>
                </a:r>
                <a:r>
                  <a:rPr lang="en-US" sz="1000">
                    <a:solidFill>
                      <a:srgbClr val="000000"/>
                    </a:solidFill>
                    <a:latin typeface="Courier New" pitchFamily="49" charset="0"/>
                  </a:rPr>
                  <a:t> tttttttctctactattttattgcttcacccttctataaaaagacaattctgcaggtcattcatccatttgataagaaa </a:t>
                </a:r>
              </a:p>
              <a:p>
                <a:pPr algn="r"/>
                <a:r>
                  <a:rPr lang="en-US" sz="1000">
                    <a:solidFill>
                      <a:srgbClr val="800000"/>
                    </a:solidFill>
                    <a:latin typeface="Courier New" pitchFamily="49" charset="0"/>
                  </a:rPr>
                  <a:t>-79</a:t>
                </a:r>
                <a:r>
                  <a:rPr lang="en-US" sz="1000">
                    <a:solidFill>
                      <a:srgbClr val="000000"/>
                    </a:solidFill>
                    <a:latin typeface="Courier New" pitchFamily="49" charset="0"/>
                  </a:rPr>
                  <a:t> ggcaagggaatgtgtaagagaaaaaggaaggacgattgagttaatcagtgcacagaagttgggtaacagtcttaagagt</a:t>
                </a:r>
              </a:p>
            </p:txBody>
          </p:sp>
        </p:grpSp>
        <p:sp>
          <p:nvSpPr>
            <p:cNvPr id="12296" name="Text Box 8"/>
            <p:cNvSpPr txBox="1">
              <a:spLocks noChangeArrowheads="1"/>
            </p:cNvSpPr>
            <p:nvPr/>
          </p:nvSpPr>
          <p:spPr bwMode="auto">
            <a:xfrm>
              <a:off x="3744" y="1824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>
                  <a:solidFill>
                    <a:srgbClr val="000000"/>
                  </a:solidFill>
                </a:rPr>
                <a:t>TM1</a:t>
              </a:r>
            </a:p>
          </p:txBody>
        </p: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2592" y="2160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>
                  <a:solidFill>
                    <a:srgbClr val="000000"/>
                  </a:solidFill>
                </a:rPr>
                <a:t>TM2</a:t>
              </a:r>
            </a:p>
          </p:txBody>
        </p:sp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2965" y="2516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>
                  <a:solidFill>
                    <a:srgbClr val="000000"/>
                  </a:solidFill>
                </a:rPr>
                <a:t>TM3</a:t>
              </a:r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1808" y="2870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>
                  <a:solidFill>
                    <a:srgbClr val="000000"/>
                  </a:solidFill>
                </a:rPr>
                <a:t>TM4</a:t>
              </a:r>
            </a:p>
          </p:txBody>
        </p:sp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2003" y="3206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>
                  <a:solidFill>
                    <a:srgbClr val="000000"/>
                  </a:solidFill>
                </a:rPr>
                <a:t>TM5</a:t>
              </a:r>
            </a:p>
          </p:txBody>
        </p:sp>
        <p:sp>
          <p:nvSpPr>
            <p:cNvPr id="12301" name="Text Box 13"/>
            <p:cNvSpPr txBox="1">
              <a:spLocks noChangeArrowheads="1"/>
            </p:cNvSpPr>
            <p:nvPr/>
          </p:nvSpPr>
          <p:spPr bwMode="auto">
            <a:xfrm>
              <a:off x="3552" y="3552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>
                  <a:solidFill>
                    <a:srgbClr val="000000"/>
                  </a:solidFill>
                </a:rPr>
                <a:t>TM6</a:t>
              </a:r>
            </a:p>
          </p:txBody>
        </p:sp>
        <p:sp>
          <p:nvSpPr>
            <p:cNvPr id="12302" name="Text Box 14"/>
            <p:cNvSpPr txBox="1">
              <a:spLocks noChangeArrowheads="1"/>
            </p:cNvSpPr>
            <p:nvPr/>
          </p:nvSpPr>
          <p:spPr bwMode="auto">
            <a:xfrm>
              <a:off x="1248" y="3898"/>
              <a:ext cx="2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>
                  <a:solidFill>
                    <a:srgbClr val="000000"/>
                  </a:solidFill>
                </a:rPr>
                <a:t>TM7</a:t>
              </a:r>
            </a:p>
          </p:txBody>
        </p:sp>
      </p:grp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-22225" y="-15552"/>
            <a:ext cx="15795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400" b="1" dirty="0" smtClean="0">
                <a:ea typeface="新細明體" pitchFamily="18" charset="-120"/>
              </a:rPr>
              <a:t>FIGURE S2</a:t>
            </a:r>
            <a:endParaRPr lang="en-US" altLang="zh-TW" sz="1400" b="1" dirty="0">
              <a:ea typeface="新細明體" pitchFamily="18" charset="-12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2243</TotalTime>
  <Words>73</Words>
  <Application>Microsoft Macintosh PowerPoint</Application>
  <PresentationFormat>A4 Paper (210x297 mm)</PresentationFormat>
  <Paragraphs>88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TAM KAL VAN</dc:creator>
  <cp:lastModifiedBy>Leo T.O. Lee</cp:lastModifiedBy>
  <cp:revision>228</cp:revision>
  <dcterms:created xsi:type="dcterms:W3CDTF">2010-04-22T03:44:22Z</dcterms:created>
  <dcterms:modified xsi:type="dcterms:W3CDTF">2012-12-04T03:03:56Z</dcterms:modified>
</cp:coreProperties>
</file>