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5" r:id="rId2"/>
  </p:sldIdLst>
  <p:sldSz cx="6858000" cy="9906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4" autoAdjust="0"/>
    <p:restoredTop sz="93321" autoAdjust="0"/>
  </p:normalViewPr>
  <p:slideViewPr>
    <p:cSldViewPr snapToGrid="0">
      <p:cViewPr>
        <p:scale>
          <a:sx n="120" d="100"/>
          <a:sy n="120" d="100"/>
        </p:scale>
        <p:origin x="-1552" y="3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41550" y="685800"/>
            <a:ext cx="23749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noProof="0" smtClean="0"/>
              <a:t>Click to edit Master text styles</a:t>
            </a:r>
          </a:p>
          <a:p>
            <a:pPr lvl="1"/>
            <a:r>
              <a:rPr lang="en-US" altLang="zh-TW" noProof="0" smtClean="0"/>
              <a:t>Second level</a:t>
            </a:r>
          </a:p>
          <a:p>
            <a:pPr lvl="2"/>
            <a:r>
              <a:rPr lang="en-US" altLang="zh-TW" noProof="0" smtClean="0"/>
              <a:t>Third level</a:t>
            </a:r>
          </a:p>
          <a:p>
            <a:pPr lvl="3"/>
            <a:r>
              <a:rPr lang="en-US" altLang="zh-TW" noProof="0" smtClean="0"/>
              <a:t>Fourth level</a:t>
            </a:r>
          </a:p>
          <a:p>
            <a:pPr lvl="4"/>
            <a:r>
              <a:rPr lang="en-US" altLang="zh-TW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FEE8A5-9C87-404D-8492-3C853F20A90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83535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 S4. </a:t>
            </a:r>
            <a:r>
              <a:rPr lang="en-US" dirty="0" err="1" smtClean="0"/>
              <a:t>xGHRHR</a:t>
            </a:r>
            <a:r>
              <a:rPr lang="en-US" dirty="0" smtClean="0"/>
              <a:t> alignment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FEE8A5-9C87-404D-8492-3C853F20A90D}" type="slidenum">
              <a:rPr lang="en-US" altLang="zh-TW" smtClean="0"/>
              <a:pPr>
                <a:defRPr/>
              </a:pPr>
              <a:t>1</a:t>
            </a:fld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0B5CD-6DC2-488A-8CC5-26D5D8EA552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49FED-75D0-45AD-9203-57757DA7824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5793E-BAEE-4E76-B02D-E7F84C96FA4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19A11-772A-478B-A406-204C2CA1E96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35CCB-5A45-4F3B-BF4D-E2D1D6C69D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FA01D-0F3C-4919-A15A-DBB85F6733E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ADBFA8-76EC-40D1-B098-741747C39A0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C099D5-CB82-4CF4-A69C-34954EBB42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2DEF1-D662-4568-A474-6A49013C4D6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4925D-2209-4F52-942B-99DE92B004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88043-628A-48BA-822F-0DA4A964B99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786B7A-7858-4DC6-8659-885DA40587B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emf"/><Relationship Id="rId8" Type="http://schemas.openxmlformats.org/officeDocument/2006/relationships/image" Target="../media/image6.emf"/><Relationship Id="rId9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454658"/>
              </p:ext>
            </p:extLst>
          </p:nvPr>
        </p:nvGraphicFramePr>
        <p:xfrm>
          <a:off x="4664591" y="8348128"/>
          <a:ext cx="736599" cy="126499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6599"/>
              </a:tblGrid>
              <a:tr h="14094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% Identity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  <a:tr h="27839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100.0</a:t>
                      </a:r>
                    </a:p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52.1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  <a:tr h="14094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64.8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  <a:tr h="14094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40.3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  <a:tr h="14094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40.7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  <a:tr h="14094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47.6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  <a:tr h="14094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40.9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  <a:tr h="14094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rgbClr val="000000"/>
                          </a:solidFill>
                        </a:rPr>
                        <a:t>45.8</a:t>
                      </a:r>
                      <a:endParaRPr 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T="0" marB="0"/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-22225" y="56456"/>
            <a:ext cx="6331545" cy="9649072"/>
            <a:chOff x="-22225" y="56456"/>
            <a:chExt cx="6331545" cy="9649072"/>
          </a:xfrm>
        </p:grpSpPr>
        <p:pic>
          <p:nvPicPr>
            <p:cNvPr id="87048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212" y="8367888"/>
              <a:ext cx="4334825" cy="1337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6" name="Group 15"/>
            <p:cNvGrpSpPr/>
            <p:nvPr/>
          </p:nvGrpSpPr>
          <p:grpSpPr>
            <a:xfrm>
              <a:off x="427287" y="128464"/>
              <a:ext cx="5854078" cy="1409648"/>
              <a:chOff x="427287" y="-15552"/>
              <a:chExt cx="5854078" cy="1409648"/>
            </a:xfrm>
          </p:grpSpPr>
          <p:pic>
            <p:nvPicPr>
              <p:cNvPr id="87042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27287" y="56456"/>
                <a:ext cx="5854078" cy="1337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" name="Text Box 10"/>
              <p:cNvSpPr txBox="1">
                <a:spLocks noChangeArrowheads="1"/>
              </p:cNvSpPr>
              <p:nvPr/>
            </p:nvSpPr>
            <p:spPr bwMode="auto">
              <a:xfrm>
                <a:off x="4653136" y="-15552"/>
                <a:ext cx="228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/>
                  <a:t>*</a:t>
                </a:r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5907600" y="-15552"/>
                <a:ext cx="228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/>
                  <a:t>*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89188" y="1496616"/>
              <a:ext cx="5920132" cy="1377348"/>
              <a:chOff x="389188" y="1406253"/>
              <a:chExt cx="5920132" cy="1377348"/>
            </a:xfrm>
          </p:grpSpPr>
          <p:pic>
            <p:nvPicPr>
              <p:cNvPr id="87043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9188" y="1445961"/>
                <a:ext cx="5920132" cy="1337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1930053" y="1406253"/>
                <a:ext cx="228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/>
                  <a:t>*</a:t>
                </a:r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4114800" y="1407840"/>
                <a:ext cx="228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/>
                  <a:t>*</a:t>
                </a:r>
              </a:p>
            </p:txBody>
          </p:sp>
          <p:sp>
            <p:nvSpPr>
              <p:cNvPr id="13" name="Text Box 14"/>
              <p:cNvSpPr txBox="1">
                <a:spLocks noChangeArrowheads="1"/>
              </p:cNvSpPr>
              <p:nvPr/>
            </p:nvSpPr>
            <p:spPr bwMode="auto">
              <a:xfrm>
                <a:off x="5229200" y="1406253"/>
                <a:ext cx="228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/>
                  <a:t>*</a:t>
                </a:r>
              </a:p>
            </p:txBody>
          </p:sp>
          <p:sp>
            <p:nvSpPr>
              <p:cNvPr id="14" name="Text Box 15"/>
              <p:cNvSpPr txBox="1">
                <a:spLocks noChangeArrowheads="1"/>
              </p:cNvSpPr>
              <p:nvPr/>
            </p:nvSpPr>
            <p:spPr bwMode="auto">
              <a:xfrm>
                <a:off x="2840360" y="1407840"/>
                <a:ext cx="2286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400" b="1" dirty="0"/>
                  <a:t>*</a:t>
                </a:r>
              </a:p>
            </p:txBody>
          </p:sp>
          <p:sp>
            <p:nvSpPr>
              <p:cNvPr id="15" name="Text Box 32"/>
              <p:cNvSpPr txBox="1">
                <a:spLocks noChangeArrowheads="1"/>
              </p:cNvSpPr>
              <p:nvPr/>
            </p:nvSpPr>
            <p:spPr bwMode="auto">
              <a:xfrm>
                <a:off x="4039200" y="1407840"/>
                <a:ext cx="228600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900" b="1" dirty="0"/>
                  <a:t>#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89188" y="2845476"/>
              <a:ext cx="5920132" cy="1387444"/>
              <a:chOff x="389188" y="2836317"/>
              <a:chExt cx="5920132" cy="1387444"/>
            </a:xfrm>
          </p:grpSpPr>
          <p:pic>
            <p:nvPicPr>
              <p:cNvPr id="87044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9188" y="2886121"/>
                <a:ext cx="5920132" cy="1337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>
                <a:off x="2276872" y="3031580"/>
                <a:ext cx="15120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Text Box 17"/>
              <p:cNvSpPr txBox="1">
                <a:spLocks noChangeArrowheads="1"/>
              </p:cNvSpPr>
              <p:nvPr/>
            </p:nvSpPr>
            <p:spPr bwMode="auto">
              <a:xfrm>
                <a:off x="2886472" y="2836317"/>
                <a:ext cx="609600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 i="1"/>
                  <a:t>TM1</a:t>
                </a: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4653136" y="3031580"/>
                <a:ext cx="15120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Text Box 19"/>
              <p:cNvSpPr txBox="1">
                <a:spLocks noChangeArrowheads="1"/>
              </p:cNvSpPr>
              <p:nvPr/>
            </p:nvSpPr>
            <p:spPr bwMode="auto">
              <a:xfrm>
                <a:off x="5157192" y="2836317"/>
                <a:ext cx="609600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 i="1" dirty="0"/>
                  <a:t>TM2</a:t>
                </a:r>
              </a:p>
            </p:txBody>
          </p:sp>
        </p:grpSp>
        <p:pic>
          <p:nvPicPr>
            <p:cNvPr id="87045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89188" y="4263432"/>
              <a:ext cx="5920132" cy="1337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797323" y="4395847"/>
              <a:ext cx="1512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Text Box 21"/>
            <p:cNvSpPr txBox="1">
              <a:spLocks noChangeArrowheads="1"/>
            </p:cNvSpPr>
            <p:nvPr/>
          </p:nvSpPr>
          <p:spPr bwMode="auto">
            <a:xfrm>
              <a:off x="3408511" y="4208647"/>
              <a:ext cx="609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 dirty="0"/>
                <a:t>TM3</a:t>
              </a: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5054400" y="4394254"/>
              <a:ext cx="11160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 Box 23"/>
            <p:cNvSpPr txBox="1">
              <a:spLocks noChangeArrowheads="1"/>
            </p:cNvSpPr>
            <p:nvPr/>
          </p:nvSpPr>
          <p:spPr bwMode="auto">
            <a:xfrm>
              <a:off x="5373216" y="4208647"/>
              <a:ext cx="609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 dirty="0"/>
                <a:t>TM4</a:t>
              </a:r>
            </a:p>
          </p:txBody>
        </p:sp>
        <p:sp>
          <p:nvSpPr>
            <p:cNvPr id="28" name="Text Box 25"/>
            <p:cNvSpPr txBox="1">
              <a:spLocks noChangeArrowheads="1"/>
            </p:cNvSpPr>
            <p:nvPr/>
          </p:nvSpPr>
          <p:spPr bwMode="auto">
            <a:xfrm>
              <a:off x="3549973" y="5788645"/>
              <a:ext cx="609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 dirty="0"/>
                <a:t>TM5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89188" y="5618457"/>
              <a:ext cx="5920132" cy="1337640"/>
              <a:chOff x="389188" y="5694433"/>
              <a:chExt cx="5920132" cy="1337640"/>
            </a:xfrm>
          </p:grpSpPr>
          <p:pic>
            <p:nvPicPr>
              <p:cNvPr id="87046" name="Picture 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89188" y="5694433"/>
                <a:ext cx="5920132" cy="1337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7" name="Line 24"/>
              <p:cNvSpPr>
                <a:spLocks noChangeShapeType="1"/>
              </p:cNvSpPr>
              <p:nvPr/>
            </p:nvSpPr>
            <p:spPr bwMode="auto">
              <a:xfrm>
                <a:off x="3068960" y="5828400"/>
                <a:ext cx="15120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389188" y="6949932"/>
              <a:ext cx="5920132" cy="1387444"/>
              <a:chOff x="389188" y="7084789"/>
              <a:chExt cx="5920132" cy="1387444"/>
            </a:xfrm>
          </p:grpSpPr>
          <p:pic>
            <p:nvPicPr>
              <p:cNvPr id="87047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89188" y="7134593"/>
                <a:ext cx="5920132" cy="1337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1" name="Text Box 26"/>
              <p:cNvSpPr txBox="1">
                <a:spLocks noChangeArrowheads="1"/>
              </p:cNvSpPr>
              <p:nvPr/>
            </p:nvSpPr>
            <p:spPr bwMode="auto">
              <a:xfrm>
                <a:off x="1827808" y="7084789"/>
                <a:ext cx="609600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 i="1" dirty="0"/>
                  <a:t>TM6</a:t>
                </a:r>
              </a:p>
            </p:txBody>
          </p:sp>
          <p:sp>
            <p:nvSpPr>
              <p:cNvPr id="32" name="Line 27"/>
              <p:cNvSpPr>
                <a:spLocks noChangeShapeType="1"/>
              </p:cNvSpPr>
              <p:nvPr/>
            </p:nvSpPr>
            <p:spPr bwMode="auto">
              <a:xfrm>
                <a:off x="1663199" y="7280052"/>
                <a:ext cx="11448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29"/>
              <p:cNvSpPr>
                <a:spLocks noChangeShapeType="1"/>
              </p:cNvSpPr>
              <p:nvPr/>
            </p:nvSpPr>
            <p:spPr bwMode="auto">
              <a:xfrm>
                <a:off x="3384000" y="7282800"/>
                <a:ext cx="15480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Text Box 30"/>
              <p:cNvSpPr txBox="1">
                <a:spLocks noChangeArrowheads="1"/>
              </p:cNvSpPr>
              <p:nvPr/>
            </p:nvSpPr>
            <p:spPr bwMode="auto">
              <a:xfrm>
                <a:off x="3933056" y="7084789"/>
                <a:ext cx="609600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000" b="1" i="1" dirty="0"/>
                  <a:t>TM7</a:t>
                </a:r>
              </a:p>
            </p:txBody>
          </p:sp>
        </p:grpSp>
        <p:sp>
          <p:nvSpPr>
            <p:cNvPr id="40" name="Text Box 4"/>
            <p:cNvSpPr txBox="1">
              <a:spLocks noChangeArrowheads="1"/>
            </p:cNvSpPr>
            <p:nvPr/>
          </p:nvSpPr>
          <p:spPr bwMode="auto">
            <a:xfrm>
              <a:off x="-22225" y="56456"/>
              <a:ext cx="157956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TW" sz="1400" b="1" dirty="0" smtClean="0">
                  <a:ea typeface="新細明體" pitchFamily="18" charset="-120"/>
                </a:rPr>
                <a:t>FIGURE S4</a:t>
              </a:r>
              <a:endParaRPr lang="en-US" altLang="zh-TW" sz="1400" b="1" dirty="0">
                <a:ea typeface="新細明體" pitchFamily="18" charset="-120"/>
              </a:endParaRPr>
            </a:p>
          </p:txBody>
        </p:sp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3611488" y="5562000"/>
              <a:ext cx="6096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i="1" dirty="0" smtClean="0"/>
                <a:t>TM5</a:t>
              </a:r>
              <a:endParaRPr lang="en-US" sz="1000" b="1" i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569" y="298269"/>
              <a:ext cx="1369776" cy="1145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bIns="18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Xenopus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laevis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PRPRa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PRPRb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PRPR</a:t>
              </a:r>
              <a:endParaRPr lang="en-US" sz="800" dirty="0">
                <a:latin typeface="Courier"/>
                <a:cs typeface="Courier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588" y="1625570"/>
              <a:ext cx="1369776" cy="1145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bIns="18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Xenopus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laevis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PRPRa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PRPRb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PRPR</a:t>
              </a:r>
              <a:endParaRPr lang="en-US" sz="800" dirty="0">
                <a:latin typeface="Courier"/>
                <a:cs typeface="Courier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020" y="2987613"/>
              <a:ext cx="1369776" cy="1145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bIns="18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Xenopus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laevis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PRPRa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PRPRb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PRPR</a:t>
              </a:r>
              <a:endParaRPr lang="en-US" sz="800" dirty="0">
                <a:latin typeface="Courier"/>
                <a:cs typeface="Courier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3584" y="4359483"/>
              <a:ext cx="1369776" cy="1145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bIns="18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Xenopus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laevis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PRPRa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PRPRb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PRPR</a:t>
              </a:r>
              <a:endParaRPr lang="en-US" sz="800" dirty="0">
                <a:latin typeface="Courier"/>
                <a:cs typeface="Courier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581" y="5717747"/>
              <a:ext cx="1369776" cy="1145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bIns="18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Xenopus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laevis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PRPRa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PRPRb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PRPR</a:t>
              </a:r>
              <a:endParaRPr lang="en-US" sz="800" dirty="0">
                <a:latin typeface="Courier"/>
                <a:cs typeface="Courier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558" y="7099378"/>
              <a:ext cx="1369776" cy="1145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bIns="18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Xenopus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laevis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PRPRa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PRPRb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PRPR</a:t>
              </a:r>
              <a:endParaRPr lang="en-US" sz="800" dirty="0">
                <a:latin typeface="Courier"/>
                <a:cs typeface="Courier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0376" y="8450850"/>
              <a:ext cx="1369776" cy="1145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Ins="0" bIns="18000" rtlCol="0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Xenopus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laevis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  <a:r>
                <a:rPr lang="en-US" sz="800" baseline="-25000" dirty="0" smtClean="0">
                  <a:latin typeface="Courier"/>
                  <a:cs typeface="Courier"/>
                </a:rPr>
                <a:t>2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GHRHR</a:t>
              </a: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PRPRa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err="1" smtClean="0">
                  <a:latin typeface="Courier"/>
                  <a:cs typeface="Courier"/>
                </a:rPr>
                <a:t>Danio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rerio</a:t>
              </a:r>
              <a:r>
                <a:rPr lang="en-US" sz="800" dirty="0" smtClean="0">
                  <a:latin typeface="Courier"/>
                  <a:cs typeface="Courier"/>
                </a:rPr>
                <a:t> </a:t>
              </a:r>
              <a:r>
                <a:rPr lang="en-US" sz="800" dirty="0" err="1" smtClean="0">
                  <a:latin typeface="Courier"/>
                  <a:cs typeface="Courier"/>
                </a:rPr>
                <a:t>PRPRb</a:t>
              </a:r>
              <a:endParaRPr lang="en-US" sz="800" dirty="0" smtClean="0">
                <a:latin typeface="Courier"/>
                <a:cs typeface="Courier"/>
              </a:endParaRPr>
            </a:p>
            <a:p>
              <a:pPr algn="r">
                <a:lnSpc>
                  <a:spcPct val="110000"/>
                </a:lnSpc>
              </a:pPr>
              <a:r>
                <a:rPr lang="en-US" sz="800" dirty="0" smtClean="0">
                  <a:latin typeface="Courier"/>
                  <a:cs typeface="Courier"/>
                </a:rPr>
                <a:t>Gallus </a:t>
              </a:r>
              <a:r>
                <a:rPr lang="en-US" sz="800" dirty="0" err="1" smtClean="0">
                  <a:latin typeface="Courier"/>
                  <a:cs typeface="Courier"/>
                </a:rPr>
                <a:t>gallus</a:t>
              </a:r>
              <a:r>
                <a:rPr lang="en-US" sz="800" dirty="0" smtClean="0">
                  <a:latin typeface="Courier"/>
                  <a:cs typeface="Courier"/>
                </a:rPr>
                <a:t> PRPR</a:t>
              </a:r>
              <a:endParaRPr lang="en-US" sz="800" dirty="0">
                <a:latin typeface="Courier"/>
                <a:cs typeface="Courier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2243</TotalTime>
  <Words>201</Words>
  <Application>Microsoft Macintosh PowerPoint</Application>
  <PresentationFormat>A4 Paper (210x297 mm)</PresentationFormat>
  <Paragraphs>83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TAM KAL VAN</dc:creator>
  <cp:lastModifiedBy>Leo T.O. Lee</cp:lastModifiedBy>
  <cp:revision>228</cp:revision>
  <dcterms:created xsi:type="dcterms:W3CDTF">2010-04-22T03:44:22Z</dcterms:created>
  <dcterms:modified xsi:type="dcterms:W3CDTF">2012-12-04T03:01:15Z</dcterms:modified>
</cp:coreProperties>
</file>