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2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3321" autoAdjust="0"/>
  </p:normalViewPr>
  <p:slideViewPr>
    <p:cSldViewPr snapToGrid="0">
      <p:cViewPr>
        <p:scale>
          <a:sx n="120" d="100"/>
          <a:sy n="120" d="100"/>
        </p:scale>
        <p:origin x="-1552" y="-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FEE8A5-9C87-404D-8492-3C853F20A9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353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S6. In </a:t>
            </a:r>
            <a:r>
              <a:rPr lang="en-US" baseline="0" dirty="0" err="1" smtClean="0"/>
              <a:t>silico</a:t>
            </a:r>
            <a:r>
              <a:rPr lang="en-US" baseline="0" dirty="0" smtClean="0"/>
              <a:t> genomic locations of GHRHR and PRPR in osteichthyans.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B7978-4C0E-4368-8207-DE0BF894D04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14A88-9D02-42E0-891D-64D960C9DF0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80FD4-73B5-490F-8371-701FA60E7D4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A7BAD-3541-4785-8DE5-D9954FF721C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1682C-DB24-4FE6-A349-F8D592B9D55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0C9B1-95AF-4B32-8F55-4F1179FA10A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A8EDA-68D9-4822-9552-E7436990693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C6E1F-E25A-4FEB-957C-CF666FB3041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3F2C6-F33B-4503-A434-0A76B0D0B59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231C3-DCE4-4A07-83C2-40310C49DAB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947F9-F80A-4C34-B422-2B4F9DEDE6F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D596E-D6BC-48A2-8C5E-EE267ED8272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2C5B7070-85AC-4AC6-A406-85AA7B734B3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079" name="AutoShape 167"/>
          <p:cNvCxnSpPr>
            <a:cxnSpLocks noChangeShapeType="1"/>
            <a:stCxn id="39009" idx="3"/>
            <a:endCxn id="39056" idx="0"/>
          </p:cNvCxnSpPr>
          <p:nvPr/>
        </p:nvCxnSpPr>
        <p:spPr bwMode="auto">
          <a:xfrm>
            <a:off x="2557463" y="1384301"/>
            <a:ext cx="563563" cy="130809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82" name="AutoShape 170"/>
          <p:cNvCxnSpPr>
            <a:cxnSpLocks noChangeShapeType="1"/>
            <a:stCxn id="39051" idx="0"/>
            <a:endCxn id="39017" idx="3"/>
          </p:cNvCxnSpPr>
          <p:nvPr/>
        </p:nvCxnSpPr>
        <p:spPr bwMode="auto">
          <a:xfrm flipH="1">
            <a:off x="2774951" y="855663"/>
            <a:ext cx="346075" cy="2146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78" name="AutoShape 166"/>
          <p:cNvCxnSpPr>
            <a:cxnSpLocks noChangeShapeType="1"/>
            <a:stCxn id="39010" idx="3"/>
            <a:endCxn id="39057" idx="0"/>
          </p:cNvCxnSpPr>
          <p:nvPr/>
        </p:nvCxnSpPr>
        <p:spPr bwMode="auto">
          <a:xfrm>
            <a:off x="2557463" y="1168401"/>
            <a:ext cx="563563" cy="173989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83" name="AutoShape 171"/>
          <p:cNvCxnSpPr>
            <a:cxnSpLocks noChangeShapeType="1"/>
            <a:stCxn id="39064" idx="0"/>
            <a:endCxn id="39016" idx="3"/>
          </p:cNvCxnSpPr>
          <p:nvPr/>
        </p:nvCxnSpPr>
        <p:spPr bwMode="auto">
          <a:xfrm flipH="1">
            <a:off x="2773363" y="612775"/>
            <a:ext cx="346075" cy="26162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-47625" y="4556125"/>
            <a:ext cx="105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/>
              <a:t>H. sapiens</a:t>
            </a:r>
            <a:r>
              <a:rPr lang="en-US" sz="1000" b="1"/>
              <a:t> Chr 7 (1.8Mb)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-228600" y="1447800"/>
            <a:ext cx="1189038" cy="3140075"/>
            <a:chOff x="375" y="0"/>
            <a:chExt cx="749" cy="1978"/>
          </a:xfrm>
        </p:grpSpPr>
        <p:sp>
          <p:nvSpPr>
            <p:cNvPr id="38918" name="Line 6"/>
            <p:cNvSpPr>
              <a:spLocks noChangeShapeType="1"/>
            </p:cNvSpPr>
            <p:nvPr/>
          </p:nvSpPr>
          <p:spPr bwMode="auto">
            <a:xfrm>
              <a:off x="596" y="35"/>
              <a:ext cx="0" cy="19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75" y="0"/>
              <a:ext cx="749" cy="1978"/>
              <a:chOff x="-124" y="0"/>
              <a:chExt cx="749" cy="1978"/>
            </a:xfrm>
          </p:grpSpPr>
          <p:sp>
            <p:nvSpPr>
              <p:cNvPr id="38920" name="Text Box 8"/>
              <p:cNvSpPr txBox="1">
                <a:spLocks noChangeArrowheads="1"/>
              </p:cNvSpPr>
              <p:nvPr/>
            </p:nvSpPr>
            <p:spPr bwMode="auto">
              <a:xfrm>
                <a:off x="192" y="1286"/>
                <a:ext cx="40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solidFill>
                      <a:srgbClr val="FF0066"/>
                    </a:solidFill>
                  </a:rPr>
                  <a:t>NEUROD6</a:t>
                </a:r>
              </a:p>
            </p:txBody>
          </p:sp>
          <p:sp>
            <p:nvSpPr>
              <p:cNvPr id="38921" name="Text Box 9"/>
              <p:cNvSpPr txBox="1">
                <a:spLocks noChangeArrowheads="1"/>
              </p:cNvSpPr>
              <p:nvPr/>
            </p:nvSpPr>
            <p:spPr bwMode="auto">
              <a:xfrm>
                <a:off x="126" y="732"/>
                <a:ext cx="49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FAM188B</a:t>
                </a:r>
              </a:p>
            </p:txBody>
          </p:sp>
          <p:sp>
            <p:nvSpPr>
              <p:cNvPr id="38922" name="Text Box 10"/>
              <p:cNvSpPr txBox="1">
                <a:spLocks noChangeArrowheads="1"/>
              </p:cNvSpPr>
              <p:nvPr/>
            </p:nvSpPr>
            <p:spPr bwMode="auto">
              <a:xfrm>
                <a:off x="126" y="1027"/>
                <a:ext cx="45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GHRHR</a:t>
                </a:r>
              </a:p>
            </p:txBody>
          </p:sp>
          <p:sp>
            <p:nvSpPr>
              <p:cNvPr id="38923" name="Line 11"/>
              <p:cNvSpPr>
                <a:spLocks noChangeShapeType="1"/>
              </p:cNvSpPr>
              <p:nvPr/>
            </p:nvSpPr>
            <p:spPr bwMode="auto">
              <a:xfrm>
                <a:off x="36" y="78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4" name="Line 12"/>
              <p:cNvSpPr>
                <a:spLocks noChangeShapeType="1"/>
              </p:cNvSpPr>
              <p:nvPr/>
            </p:nvSpPr>
            <p:spPr bwMode="auto">
              <a:xfrm>
                <a:off x="36" y="268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5" name="Line 13"/>
              <p:cNvSpPr>
                <a:spLocks noChangeShapeType="1"/>
              </p:cNvSpPr>
              <p:nvPr/>
            </p:nvSpPr>
            <p:spPr bwMode="auto">
              <a:xfrm>
                <a:off x="36" y="461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6" name="Line 14"/>
              <p:cNvSpPr>
                <a:spLocks noChangeShapeType="1"/>
              </p:cNvSpPr>
              <p:nvPr/>
            </p:nvSpPr>
            <p:spPr bwMode="auto">
              <a:xfrm>
                <a:off x="36" y="601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7" name="Line 15"/>
              <p:cNvSpPr>
                <a:spLocks noChangeShapeType="1"/>
              </p:cNvSpPr>
              <p:nvPr/>
            </p:nvSpPr>
            <p:spPr bwMode="auto">
              <a:xfrm>
                <a:off x="36" y="707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8" name="Line 16"/>
              <p:cNvSpPr>
                <a:spLocks noChangeShapeType="1"/>
              </p:cNvSpPr>
              <p:nvPr/>
            </p:nvSpPr>
            <p:spPr bwMode="auto">
              <a:xfrm>
                <a:off x="36" y="798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29" name="Line 17"/>
              <p:cNvSpPr>
                <a:spLocks noChangeShapeType="1"/>
              </p:cNvSpPr>
              <p:nvPr/>
            </p:nvSpPr>
            <p:spPr bwMode="auto">
              <a:xfrm>
                <a:off x="36" y="1020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0" name="Line 18"/>
              <p:cNvSpPr>
                <a:spLocks noChangeShapeType="1"/>
              </p:cNvSpPr>
              <p:nvPr/>
            </p:nvSpPr>
            <p:spPr bwMode="auto">
              <a:xfrm>
                <a:off x="36" y="1091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1" name="Line 19"/>
              <p:cNvSpPr>
                <a:spLocks noChangeShapeType="1"/>
              </p:cNvSpPr>
              <p:nvPr/>
            </p:nvSpPr>
            <p:spPr bwMode="auto">
              <a:xfrm>
                <a:off x="36" y="1206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2" name="Line 20"/>
              <p:cNvSpPr>
                <a:spLocks noChangeShapeType="1"/>
              </p:cNvSpPr>
              <p:nvPr/>
            </p:nvSpPr>
            <p:spPr bwMode="auto">
              <a:xfrm>
                <a:off x="36" y="134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3" name="Line 21"/>
              <p:cNvSpPr>
                <a:spLocks noChangeShapeType="1"/>
              </p:cNvSpPr>
              <p:nvPr/>
            </p:nvSpPr>
            <p:spPr bwMode="auto">
              <a:xfrm>
                <a:off x="36" y="149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4" name="Line 22"/>
              <p:cNvSpPr>
                <a:spLocks noChangeShapeType="1"/>
              </p:cNvSpPr>
              <p:nvPr/>
            </p:nvSpPr>
            <p:spPr bwMode="auto">
              <a:xfrm>
                <a:off x="36" y="1696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5" name="Line 23"/>
              <p:cNvSpPr>
                <a:spLocks noChangeShapeType="1"/>
              </p:cNvSpPr>
              <p:nvPr/>
            </p:nvSpPr>
            <p:spPr bwMode="auto">
              <a:xfrm>
                <a:off x="36" y="189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6" name="Text Box 24"/>
              <p:cNvSpPr txBox="1">
                <a:spLocks noChangeArrowheads="1"/>
              </p:cNvSpPr>
              <p:nvPr/>
            </p:nvSpPr>
            <p:spPr bwMode="auto">
              <a:xfrm>
                <a:off x="126" y="192"/>
                <a:ext cx="36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GGCT</a:t>
                </a:r>
              </a:p>
            </p:txBody>
          </p:sp>
          <p:cxnSp>
            <p:nvCxnSpPr>
              <p:cNvPr id="38937" name="AutoShape 25"/>
              <p:cNvCxnSpPr>
                <a:cxnSpLocks noChangeShapeType="1"/>
              </p:cNvCxnSpPr>
              <p:nvPr/>
            </p:nvCxnSpPr>
            <p:spPr bwMode="auto">
              <a:xfrm>
                <a:off x="-124" y="3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8938" name="Text Box 26"/>
              <p:cNvSpPr txBox="1">
                <a:spLocks noChangeArrowheads="1"/>
              </p:cNvSpPr>
              <p:nvPr/>
            </p:nvSpPr>
            <p:spPr bwMode="auto">
              <a:xfrm>
                <a:off x="126" y="0"/>
                <a:ext cx="36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NOD1</a:t>
                </a:r>
              </a:p>
            </p:txBody>
          </p:sp>
          <p:sp>
            <p:nvSpPr>
              <p:cNvPr id="38939" name="Text Box 27"/>
              <p:cNvSpPr txBox="1">
                <a:spLocks noChangeArrowheads="1"/>
              </p:cNvSpPr>
              <p:nvPr/>
            </p:nvSpPr>
            <p:spPr bwMode="auto">
              <a:xfrm>
                <a:off x="126" y="374"/>
                <a:ext cx="36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GARS</a:t>
                </a:r>
              </a:p>
            </p:txBody>
          </p:sp>
          <p:sp>
            <p:nvSpPr>
              <p:cNvPr id="38940" name="Text Box 28"/>
              <p:cNvSpPr txBox="1">
                <a:spLocks noChangeArrowheads="1"/>
              </p:cNvSpPr>
              <p:nvPr/>
            </p:nvSpPr>
            <p:spPr bwMode="auto">
              <a:xfrm>
                <a:off x="126" y="530"/>
                <a:ext cx="40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CRHR2</a:t>
                </a:r>
              </a:p>
            </p:txBody>
          </p:sp>
          <p:sp>
            <p:nvSpPr>
              <p:cNvPr id="38941" name="Text Box 29"/>
              <p:cNvSpPr txBox="1">
                <a:spLocks noChangeArrowheads="1"/>
              </p:cNvSpPr>
              <p:nvPr/>
            </p:nvSpPr>
            <p:spPr bwMode="auto">
              <a:xfrm>
                <a:off x="126" y="636"/>
                <a:ext cx="31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INMT</a:t>
                </a:r>
              </a:p>
            </p:txBody>
          </p:sp>
          <p:sp>
            <p:nvSpPr>
              <p:cNvPr id="38942" name="Text Box 30"/>
              <p:cNvSpPr txBox="1">
                <a:spLocks noChangeArrowheads="1"/>
              </p:cNvSpPr>
              <p:nvPr/>
            </p:nvSpPr>
            <p:spPr bwMode="auto">
              <a:xfrm>
                <a:off x="126" y="950"/>
                <a:ext cx="36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AQP1</a:t>
                </a:r>
              </a:p>
            </p:txBody>
          </p:sp>
          <p:sp>
            <p:nvSpPr>
              <p:cNvPr id="38943" name="Text Box 31"/>
              <p:cNvSpPr txBox="1">
                <a:spLocks noChangeArrowheads="1"/>
              </p:cNvSpPr>
              <p:nvPr/>
            </p:nvSpPr>
            <p:spPr bwMode="auto">
              <a:xfrm>
                <a:off x="126" y="1142"/>
                <a:ext cx="36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PAC1</a:t>
                </a:r>
              </a:p>
            </p:txBody>
          </p:sp>
          <p:sp>
            <p:nvSpPr>
              <p:cNvPr id="38944" name="Text Box 32"/>
              <p:cNvSpPr txBox="1">
                <a:spLocks noChangeArrowheads="1"/>
              </p:cNvSpPr>
              <p:nvPr/>
            </p:nvSpPr>
            <p:spPr bwMode="auto">
              <a:xfrm>
                <a:off x="126" y="1430"/>
                <a:ext cx="49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CCDC129</a:t>
                </a:r>
              </a:p>
            </p:txBody>
          </p:sp>
          <p:sp>
            <p:nvSpPr>
              <p:cNvPr id="38945" name="Text Box 33"/>
              <p:cNvSpPr txBox="1">
                <a:spLocks noChangeArrowheads="1"/>
              </p:cNvSpPr>
              <p:nvPr/>
            </p:nvSpPr>
            <p:spPr bwMode="auto">
              <a:xfrm>
                <a:off x="126" y="1632"/>
                <a:ext cx="32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0000"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/>
                  <a:t>PDE1C</a:t>
                </a:r>
              </a:p>
            </p:txBody>
          </p:sp>
          <p:sp>
            <p:nvSpPr>
              <p:cNvPr id="38946" name="Text Box 34"/>
              <p:cNvSpPr txBox="1">
                <a:spLocks noChangeArrowheads="1"/>
              </p:cNvSpPr>
              <p:nvPr/>
            </p:nvSpPr>
            <p:spPr bwMode="auto">
              <a:xfrm>
                <a:off x="126" y="1824"/>
                <a:ext cx="31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AVL9</a:t>
                </a:r>
              </a:p>
            </p:txBody>
          </p:sp>
        </p:grpSp>
      </p:grp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990600" y="5334000"/>
            <a:ext cx="944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i="1" dirty="0"/>
              <a:t>G. </a:t>
            </a:r>
            <a:r>
              <a:rPr lang="en-US" sz="1000" b="1" i="1" dirty="0" err="1"/>
              <a:t>gallus</a:t>
            </a:r>
            <a:r>
              <a:rPr lang="en-US" sz="1000" b="1" dirty="0"/>
              <a:t> </a:t>
            </a:r>
            <a:r>
              <a:rPr lang="en-US" sz="1000" b="1" dirty="0" err="1"/>
              <a:t>Chr</a:t>
            </a:r>
            <a:r>
              <a:rPr lang="en-US" sz="1000" b="1" dirty="0"/>
              <a:t> 2 (0.9Mb, </a:t>
            </a:r>
            <a:r>
              <a:rPr lang="en-US" sz="1000" b="1" dirty="0" smtClean="0"/>
              <a:t>0.4Mb</a:t>
            </a:r>
            <a:r>
              <a:rPr lang="en-US" sz="1000" b="1" dirty="0"/>
              <a:t>, </a:t>
            </a:r>
            <a:r>
              <a:rPr lang="en-US" sz="1000" b="1" dirty="0" smtClean="0"/>
              <a:t>0.5Mb</a:t>
            </a:r>
            <a:r>
              <a:rPr lang="en-US" sz="1000" b="1" dirty="0"/>
              <a:t>)</a:t>
            </a:r>
          </a:p>
        </p:txBody>
      </p: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609600" y="801688"/>
            <a:ext cx="1447800" cy="4516438"/>
            <a:chOff x="3984" y="73"/>
            <a:chExt cx="912" cy="2845"/>
          </a:xfrm>
        </p:grpSpPr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4215" y="73"/>
              <a:ext cx="681" cy="2845"/>
              <a:chOff x="5477" y="164"/>
              <a:chExt cx="681" cy="2845"/>
            </a:xfrm>
          </p:grpSpPr>
          <p:sp>
            <p:nvSpPr>
              <p:cNvPr id="38950" name="Line 38"/>
              <p:cNvSpPr>
                <a:spLocks noChangeShapeType="1"/>
              </p:cNvSpPr>
              <p:nvPr/>
            </p:nvSpPr>
            <p:spPr bwMode="auto">
              <a:xfrm>
                <a:off x="5682" y="164"/>
                <a:ext cx="0" cy="155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1" name="Line 39"/>
              <p:cNvSpPr>
                <a:spLocks noChangeShapeType="1"/>
              </p:cNvSpPr>
              <p:nvPr/>
            </p:nvSpPr>
            <p:spPr bwMode="auto">
              <a:xfrm>
                <a:off x="5615" y="236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2" name="Line 40"/>
              <p:cNvSpPr>
                <a:spLocks noChangeShapeType="1"/>
              </p:cNvSpPr>
              <p:nvPr/>
            </p:nvSpPr>
            <p:spPr bwMode="auto">
              <a:xfrm>
                <a:off x="5615" y="554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3" name="Line 41"/>
              <p:cNvSpPr>
                <a:spLocks noChangeShapeType="1"/>
              </p:cNvSpPr>
              <p:nvPr/>
            </p:nvSpPr>
            <p:spPr bwMode="auto">
              <a:xfrm>
                <a:off x="5615" y="705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4" name="Line 42"/>
              <p:cNvSpPr>
                <a:spLocks noChangeShapeType="1"/>
              </p:cNvSpPr>
              <p:nvPr/>
            </p:nvSpPr>
            <p:spPr bwMode="auto">
              <a:xfrm>
                <a:off x="5615" y="941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5" name="Line 43"/>
              <p:cNvSpPr>
                <a:spLocks noChangeShapeType="1"/>
              </p:cNvSpPr>
              <p:nvPr/>
            </p:nvSpPr>
            <p:spPr bwMode="auto">
              <a:xfrm>
                <a:off x="5615" y="118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6" name="Line 44"/>
              <p:cNvSpPr>
                <a:spLocks noChangeShapeType="1"/>
              </p:cNvSpPr>
              <p:nvPr/>
            </p:nvSpPr>
            <p:spPr bwMode="auto">
              <a:xfrm>
                <a:off x="5615" y="133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7" name="Line 45"/>
              <p:cNvSpPr>
                <a:spLocks noChangeShapeType="1"/>
              </p:cNvSpPr>
              <p:nvPr/>
            </p:nvSpPr>
            <p:spPr bwMode="auto">
              <a:xfrm>
                <a:off x="5615" y="1475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8" name="Text Box 46"/>
              <p:cNvSpPr txBox="1">
                <a:spLocks noChangeArrowheads="1"/>
              </p:cNvSpPr>
              <p:nvPr/>
            </p:nvSpPr>
            <p:spPr bwMode="auto">
              <a:xfrm>
                <a:off x="5706" y="173"/>
                <a:ext cx="3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AQP1</a:t>
                </a:r>
              </a:p>
            </p:txBody>
          </p:sp>
          <p:sp>
            <p:nvSpPr>
              <p:cNvPr id="38959" name="Text Box 47"/>
              <p:cNvSpPr txBox="1">
                <a:spLocks noChangeArrowheads="1"/>
              </p:cNvSpPr>
              <p:nvPr/>
            </p:nvSpPr>
            <p:spPr bwMode="auto">
              <a:xfrm>
                <a:off x="5706" y="490"/>
                <a:ext cx="3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GHRHR</a:t>
                </a:r>
              </a:p>
            </p:txBody>
          </p:sp>
          <p:sp>
            <p:nvSpPr>
              <p:cNvPr id="38960" name="Text Box 48"/>
              <p:cNvSpPr txBox="1">
                <a:spLocks noChangeArrowheads="1"/>
              </p:cNvSpPr>
              <p:nvPr/>
            </p:nvSpPr>
            <p:spPr bwMode="auto">
              <a:xfrm>
                <a:off x="5706" y="626"/>
                <a:ext cx="3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PAC1</a:t>
                </a:r>
              </a:p>
            </p:txBody>
          </p:sp>
          <p:sp>
            <p:nvSpPr>
              <p:cNvPr id="38961" name="Text Box 49"/>
              <p:cNvSpPr txBox="1">
                <a:spLocks noChangeArrowheads="1"/>
              </p:cNvSpPr>
              <p:nvPr/>
            </p:nvSpPr>
            <p:spPr bwMode="auto">
              <a:xfrm>
                <a:off x="5706" y="871"/>
                <a:ext cx="3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PRPR</a:t>
                </a:r>
              </a:p>
            </p:txBody>
          </p:sp>
          <p:sp>
            <p:nvSpPr>
              <p:cNvPr id="38962" name="Text Box 50"/>
              <p:cNvSpPr txBox="1">
                <a:spLocks noChangeArrowheads="1"/>
              </p:cNvSpPr>
              <p:nvPr/>
            </p:nvSpPr>
            <p:spPr bwMode="auto">
              <a:xfrm>
                <a:off x="5706" y="1125"/>
                <a:ext cx="3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VPAC1</a:t>
                </a:r>
              </a:p>
            </p:txBody>
          </p:sp>
          <p:sp>
            <p:nvSpPr>
              <p:cNvPr id="38963" name="Text Box 51"/>
              <p:cNvSpPr txBox="1">
                <a:spLocks noChangeArrowheads="1"/>
              </p:cNvSpPr>
              <p:nvPr/>
            </p:nvSpPr>
            <p:spPr bwMode="auto">
              <a:xfrm>
                <a:off x="5706" y="1261"/>
                <a:ext cx="40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/>
                  <a:t>SEC22C</a:t>
                </a:r>
              </a:p>
            </p:txBody>
          </p:sp>
          <p:sp>
            <p:nvSpPr>
              <p:cNvPr id="38964" name="Text Box 52"/>
              <p:cNvSpPr txBox="1">
                <a:spLocks noChangeArrowheads="1"/>
              </p:cNvSpPr>
              <p:nvPr/>
            </p:nvSpPr>
            <p:spPr bwMode="auto">
              <a:xfrm>
                <a:off x="5706" y="1397"/>
                <a:ext cx="40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/>
                  <a:t>ZBTB47</a:t>
                </a:r>
              </a:p>
            </p:txBody>
          </p:sp>
          <p:grpSp>
            <p:nvGrpSpPr>
              <p:cNvPr id="6" name="Group 53"/>
              <p:cNvGrpSpPr>
                <a:grpSpLocks/>
              </p:cNvGrpSpPr>
              <p:nvPr/>
            </p:nvGrpSpPr>
            <p:grpSpPr bwMode="auto">
              <a:xfrm>
                <a:off x="5615" y="1642"/>
                <a:ext cx="136" cy="227"/>
                <a:chOff x="4027" y="2704"/>
                <a:chExt cx="136" cy="227"/>
              </a:xfrm>
            </p:grpSpPr>
            <p:sp>
              <p:nvSpPr>
                <p:cNvPr id="38966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4027" y="2704"/>
                  <a:ext cx="136" cy="13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6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027" y="2795"/>
                  <a:ext cx="136" cy="13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8968" name="Line 56"/>
              <p:cNvSpPr>
                <a:spLocks noChangeShapeType="1"/>
              </p:cNvSpPr>
              <p:nvPr/>
            </p:nvSpPr>
            <p:spPr bwMode="auto">
              <a:xfrm>
                <a:off x="5682" y="1805"/>
                <a:ext cx="0" cy="6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9" name="Line 57"/>
              <p:cNvSpPr>
                <a:spLocks noChangeShapeType="1"/>
              </p:cNvSpPr>
              <p:nvPr/>
            </p:nvSpPr>
            <p:spPr bwMode="auto">
              <a:xfrm>
                <a:off x="5615" y="1983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0" name="Text Box 58"/>
              <p:cNvSpPr txBox="1">
                <a:spLocks noChangeArrowheads="1"/>
              </p:cNvSpPr>
              <p:nvPr/>
            </p:nvSpPr>
            <p:spPr bwMode="auto">
              <a:xfrm>
                <a:off x="5706" y="1905"/>
                <a:ext cx="40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/>
                  <a:t>CRHR2</a:t>
                </a:r>
              </a:p>
            </p:txBody>
          </p:sp>
          <p:sp>
            <p:nvSpPr>
              <p:cNvPr id="38971" name="Line 59"/>
              <p:cNvSpPr>
                <a:spLocks noChangeShapeType="1"/>
              </p:cNvSpPr>
              <p:nvPr/>
            </p:nvSpPr>
            <p:spPr bwMode="auto">
              <a:xfrm>
                <a:off x="5615" y="208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2" name="Text Box 60"/>
              <p:cNvSpPr txBox="1">
                <a:spLocks noChangeArrowheads="1"/>
              </p:cNvSpPr>
              <p:nvPr/>
            </p:nvSpPr>
            <p:spPr bwMode="auto">
              <a:xfrm>
                <a:off x="5706" y="2011"/>
                <a:ext cx="40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GARS</a:t>
                </a:r>
              </a:p>
            </p:txBody>
          </p:sp>
          <p:sp>
            <p:nvSpPr>
              <p:cNvPr id="38973" name="Line 61"/>
              <p:cNvSpPr>
                <a:spLocks noChangeShapeType="1"/>
              </p:cNvSpPr>
              <p:nvPr/>
            </p:nvSpPr>
            <p:spPr bwMode="auto">
              <a:xfrm>
                <a:off x="5615" y="2185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4" name="Text Box 62"/>
              <p:cNvSpPr txBox="1">
                <a:spLocks noChangeArrowheads="1"/>
              </p:cNvSpPr>
              <p:nvPr/>
            </p:nvSpPr>
            <p:spPr bwMode="auto">
              <a:xfrm>
                <a:off x="5706" y="2107"/>
                <a:ext cx="40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/>
                  <a:t>CTDSPL</a:t>
                </a:r>
              </a:p>
            </p:txBody>
          </p:sp>
          <p:sp>
            <p:nvSpPr>
              <p:cNvPr id="38975" name="Text Box 63"/>
              <p:cNvSpPr txBox="1">
                <a:spLocks noChangeArrowheads="1"/>
              </p:cNvSpPr>
              <p:nvPr/>
            </p:nvSpPr>
            <p:spPr bwMode="auto">
              <a:xfrm>
                <a:off x="5704" y="2686"/>
                <a:ext cx="45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solidFill>
                      <a:srgbClr val="FF0066"/>
                    </a:solidFill>
                  </a:rPr>
                  <a:t>NEUROD6</a:t>
                </a:r>
              </a:p>
            </p:txBody>
          </p:sp>
          <p:sp>
            <p:nvSpPr>
              <p:cNvPr id="38976" name="Line 64"/>
              <p:cNvSpPr>
                <a:spLocks noChangeShapeType="1"/>
              </p:cNvSpPr>
              <p:nvPr/>
            </p:nvSpPr>
            <p:spPr bwMode="auto">
              <a:xfrm>
                <a:off x="5684" y="2533"/>
                <a:ext cx="0" cy="4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7" name="Line 65"/>
              <p:cNvSpPr>
                <a:spLocks noChangeShapeType="1"/>
              </p:cNvSpPr>
              <p:nvPr/>
            </p:nvSpPr>
            <p:spPr bwMode="auto">
              <a:xfrm>
                <a:off x="5614" y="2628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Ins="0"/>
              <a:lstStyle/>
              <a:p>
                <a:endParaRPr lang="en-US"/>
              </a:p>
            </p:txBody>
          </p:sp>
          <p:sp>
            <p:nvSpPr>
              <p:cNvPr id="38978" name="Line 66"/>
              <p:cNvSpPr>
                <a:spLocks noChangeShapeType="1"/>
              </p:cNvSpPr>
              <p:nvPr/>
            </p:nvSpPr>
            <p:spPr bwMode="auto">
              <a:xfrm>
                <a:off x="5614" y="2886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Ins="0"/>
              <a:lstStyle/>
              <a:p>
                <a:endParaRPr lang="en-US"/>
              </a:p>
            </p:txBody>
          </p:sp>
          <p:sp>
            <p:nvSpPr>
              <p:cNvPr id="38979" name="Text Box 67"/>
              <p:cNvSpPr txBox="1">
                <a:spLocks noChangeArrowheads="1"/>
              </p:cNvSpPr>
              <p:nvPr/>
            </p:nvSpPr>
            <p:spPr bwMode="auto">
              <a:xfrm>
                <a:off x="5702" y="2822"/>
                <a:ext cx="320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ITGA9</a:t>
                </a:r>
              </a:p>
            </p:txBody>
          </p:sp>
          <p:cxnSp>
            <p:nvCxnSpPr>
              <p:cNvPr id="38980" name="AutoShape 68"/>
              <p:cNvCxnSpPr>
                <a:cxnSpLocks noChangeShapeType="1"/>
              </p:cNvCxnSpPr>
              <p:nvPr/>
            </p:nvCxnSpPr>
            <p:spPr bwMode="auto">
              <a:xfrm>
                <a:off x="5477" y="2522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8981" name="Text Box 69"/>
              <p:cNvSpPr txBox="1">
                <a:spLocks noChangeArrowheads="1"/>
              </p:cNvSpPr>
              <p:nvPr/>
            </p:nvSpPr>
            <p:spPr bwMode="auto">
              <a:xfrm>
                <a:off x="5704" y="2550"/>
                <a:ext cx="430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/>
                  <a:t>PDE1C</a:t>
                </a:r>
              </a:p>
            </p:txBody>
          </p:sp>
          <p:sp>
            <p:nvSpPr>
              <p:cNvPr id="38982" name="Line 70"/>
              <p:cNvSpPr>
                <a:spLocks noChangeShapeType="1"/>
              </p:cNvSpPr>
              <p:nvPr/>
            </p:nvSpPr>
            <p:spPr bwMode="auto">
              <a:xfrm>
                <a:off x="5615" y="2749"/>
                <a:ext cx="1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Ins="0"/>
              <a:lstStyle/>
              <a:p>
                <a:endParaRPr lang="en-US"/>
              </a:p>
            </p:txBody>
          </p:sp>
          <p:grpSp>
            <p:nvGrpSpPr>
              <p:cNvPr id="7" name="Group 75"/>
              <p:cNvGrpSpPr>
                <a:grpSpLocks/>
              </p:cNvGrpSpPr>
              <p:nvPr/>
            </p:nvGrpSpPr>
            <p:grpSpPr bwMode="auto">
              <a:xfrm>
                <a:off x="5615" y="2378"/>
                <a:ext cx="136" cy="227"/>
                <a:chOff x="4027" y="2704"/>
                <a:chExt cx="136" cy="227"/>
              </a:xfrm>
            </p:grpSpPr>
            <p:sp>
              <p:nvSpPr>
                <p:cNvPr id="38988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4027" y="2704"/>
                  <a:ext cx="136" cy="13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89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4027" y="2795"/>
                  <a:ext cx="136" cy="13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8992" name="Text Box 80"/>
            <p:cNvSpPr txBox="1">
              <a:spLocks noChangeArrowheads="1"/>
            </p:cNvSpPr>
            <p:nvPr/>
          </p:nvSpPr>
          <p:spPr bwMode="auto">
            <a:xfrm>
              <a:off x="3984" y="1621"/>
              <a:ext cx="38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2.2Mb</a:t>
              </a:r>
            </a:p>
          </p:txBody>
        </p:sp>
        <p:grpSp>
          <p:nvGrpSpPr>
            <p:cNvPr id="8" name="Group 81"/>
            <p:cNvGrpSpPr>
              <a:grpSpLocks/>
            </p:cNvGrpSpPr>
            <p:nvPr/>
          </p:nvGrpSpPr>
          <p:grpSpPr bwMode="auto">
            <a:xfrm>
              <a:off x="3984" y="2199"/>
              <a:ext cx="336" cy="336"/>
              <a:chOff x="3168" y="2794"/>
              <a:chExt cx="336" cy="504"/>
            </a:xfrm>
          </p:grpSpPr>
          <p:sp>
            <p:nvSpPr>
              <p:cNvPr id="38994" name="AutoShape 82"/>
              <p:cNvSpPr>
                <a:spLocks/>
              </p:cNvSpPr>
              <p:nvPr/>
            </p:nvSpPr>
            <p:spPr bwMode="auto">
              <a:xfrm>
                <a:off x="3456" y="2794"/>
                <a:ext cx="48" cy="504"/>
              </a:xfrm>
              <a:prstGeom prst="leftBracket">
                <a:avLst>
                  <a:gd name="adj" fmla="val 37500"/>
                </a:avLst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95" name="Text Box 83"/>
              <p:cNvSpPr txBox="1">
                <a:spLocks noChangeArrowheads="1"/>
              </p:cNvSpPr>
              <p:nvPr/>
            </p:nvSpPr>
            <p:spPr bwMode="auto">
              <a:xfrm>
                <a:off x="3168" y="2937"/>
                <a:ext cx="3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 dirty="0"/>
                  <a:t>44Mb</a:t>
                </a:r>
              </a:p>
            </p:txBody>
          </p:sp>
        </p:grpSp>
      </p:grpSp>
      <p:sp>
        <p:nvSpPr>
          <p:cNvPr id="38996" name="Text Box 84"/>
          <p:cNvSpPr txBox="1">
            <a:spLocks noChangeArrowheads="1"/>
          </p:cNvSpPr>
          <p:nvPr/>
        </p:nvSpPr>
        <p:spPr bwMode="auto">
          <a:xfrm>
            <a:off x="1981200" y="3886200"/>
            <a:ext cx="11953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 dirty="0"/>
              <a:t>T. </a:t>
            </a:r>
            <a:r>
              <a:rPr lang="en-US" sz="1000" b="1" i="1" dirty="0" err="1"/>
              <a:t>rubripes</a:t>
            </a:r>
            <a:r>
              <a:rPr lang="en-US" sz="1000" b="1" dirty="0"/>
              <a:t> scaffold_80 (0.35Mb)</a:t>
            </a:r>
          </a:p>
        </p:txBody>
      </p:sp>
      <p:grpSp>
        <p:nvGrpSpPr>
          <p:cNvPr id="9" name="Group 85"/>
          <p:cNvGrpSpPr>
            <a:grpSpLocks/>
          </p:cNvGrpSpPr>
          <p:nvPr/>
        </p:nvGrpSpPr>
        <p:grpSpPr bwMode="auto">
          <a:xfrm>
            <a:off x="2054225" y="774700"/>
            <a:ext cx="993775" cy="3035300"/>
            <a:chOff x="2742" y="665"/>
            <a:chExt cx="626" cy="1912"/>
          </a:xfrm>
        </p:grpSpPr>
        <p:sp>
          <p:nvSpPr>
            <p:cNvPr id="38998" name="Line 86"/>
            <p:cNvSpPr>
              <a:spLocks noChangeShapeType="1"/>
            </p:cNvSpPr>
            <p:nvPr/>
          </p:nvSpPr>
          <p:spPr bwMode="auto">
            <a:xfrm>
              <a:off x="2809" y="665"/>
              <a:ext cx="0" cy="18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999" name="Line 87"/>
            <p:cNvSpPr>
              <a:spLocks noChangeShapeType="1"/>
            </p:cNvSpPr>
            <p:nvPr/>
          </p:nvSpPr>
          <p:spPr bwMode="auto">
            <a:xfrm>
              <a:off x="2743" y="91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0" name="Line 88"/>
            <p:cNvSpPr>
              <a:spLocks noChangeShapeType="1"/>
            </p:cNvSpPr>
            <p:nvPr/>
          </p:nvSpPr>
          <p:spPr bwMode="auto">
            <a:xfrm>
              <a:off x="2743" y="105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1" name="Line 89"/>
            <p:cNvSpPr>
              <a:spLocks noChangeShapeType="1"/>
            </p:cNvSpPr>
            <p:nvPr/>
          </p:nvSpPr>
          <p:spPr bwMode="auto">
            <a:xfrm>
              <a:off x="2743" y="119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2" name="Line 90"/>
            <p:cNvSpPr>
              <a:spLocks noChangeShapeType="1"/>
            </p:cNvSpPr>
            <p:nvPr/>
          </p:nvSpPr>
          <p:spPr bwMode="auto">
            <a:xfrm>
              <a:off x="2743" y="149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3" name="Line 91"/>
            <p:cNvSpPr>
              <a:spLocks noChangeShapeType="1"/>
            </p:cNvSpPr>
            <p:nvPr/>
          </p:nvSpPr>
          <p:spPr bwMode="auto">
            <a:xfrm>
              <a:off x="2743" y="162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4" name="Line 92"/>
            <p:cNvSpPr>
              <a:spLocks noChangeShapeType="1"/>
            </p:cNvSpPr>
            <p:nvPr/>
          </p:nvSpPr>
          <p:spPr bwMode="auto">
            <a:xfrm>
              <a:off x="2743" y="1783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5" name="Line 93"/>
            <p:cNvSpPr>
              <a:spLocks noChangeShapeType="1"/>
            </p:cNvSpPr>
            <p:nvPr/>
          </p:nvSpPr>
          <p:spPr bwMode="auto">
            <a:xfrm>
              <a:off x="2743" y="191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6" name="Line 94"/>
            <p:cNvSpPr>
              <a:spLocks noChangeShapeType="1"/>
            </p:cNvSpPr>
            <p:nvPr/>
          </p:nvSpPr>
          <p:spPr bwMode="auto">
            <a:xfrm>
              <a:off x="2743" y="206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7" name="Line 95"/>
            <p:cNvSpPr>
              <a:spLocks noChangeShapeType="1"/>
            </p:cNvSpPr>
            <p:nvPr/>
          </p:nvSpPr>
          <p:spPr bwMode="auto">
            <a:xfrm>
              <a:off x="2743" y="221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08" name="Text Box 96"/>
            <p:cNvSpPr txBox="1">
              <a:spLocks noChangeArrowheads="1"/>
            </p:cNvSpPr>
            <p:nvPr/>
          </p:nvSpPr>
          <p:spPr bwMode="auto">
            <a:xfrm>
              <a:off x="2834" y="682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TCEA1</a:t>
              </a:r>
            </a:p>
          </p:txBody>
        </p:sp>
        <p:sp>
          <p:nvSpPr>
            <p:cNvPr id="39009" name="Text Box 97"/>
            <p:cNvSpPr txBox="1">
              <a:spLocks noChangeArrowheads="1"/>
            </p:cNvSpPr>
            <p:nvPr/>
          </p:nvSpPr>
          <p:spPr bwMode="auto">
            <a:xfrm>
              <a:off x="2834" y="972"/>
              <a:ext cx="2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VIM</a:t>
              </a:r>
            </a:p>
          </p:txBody>
        </p:sp>
        <p:sp>
          <p:nvSpPr>
            <p:cNvPr id="39010" name="Text Box 98"/>
            <p:cNvSpPr txBox="1">
              <a:spLocks noChangeArrowheads="1"/>
            </p:cNvSpPr>
            <p:nvPr/>
          </p:nvSpPr>
          <p:spPr bwMode="auto">
            <a:xfrm>
              <a:off x="2834" y="836"/>
              <a:ext cx="2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RP1</a:t>
              </a:r>
            </a:p>
          </p:txBody>
        </p:sp>
        <p:sp>
          <p:nvSpPr>
            <p:cNvPr id="39011" name="Text Box 99"/>
            <p:cNvSpPr txBox="1">
              <a:spLocks noChangeArrowheads="1"/>
            </p:cNvSpPr>
            <p:nvPr/>
          </p:nvSpPr>
          <p:spPr bwMode="auto">
            <a:xfrm>
              <a:off x="2882" y="1118"/>
              <a:ext cx="294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/>
                <a:t>PDE1C</a:t>
              </a:r>
            </a:p>
          </p:txBody>
        </p:sp>
        <p:sp>
          <p:nvSpPr>
            <p:cNvPr id="39013" name="Line 101"/>
            <p:cNvSpPr>
              <a:spLocks noChangeShapeType="1"/>
            </p:cNvSpPr>
            <p:nvPr/>
          </p:nvSpPr>
          <p:spPr bwMode="auto">
            <a:xfrm>
              <a:off x="2742" y="76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14" name="Text Box 102"/>
            <p:cNvSpPr txBox="1">
              <a:spLocks noChangeArrowheads="1"/>
            </p:cNvSpPr>
            <p:nvPr/>
          </p:nvSpPr>
          <p:spPr bwMode="auto">
            <a:xfrm>
              <a:off x="2833" y="1544"/>
              <a:ext cx="34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00CC00"/>
                  </a:solidFill>
                </a:rPr>
                <a:t>XCR1</a:t>
              </a:r>
            </a:p>
          </p:txBody>
        </p:sp>
        <p:sp>
          <p:nvSpPr>
            <p:cNvPr id="39015" name="Text Box 103"/>
            <p:cNvSpPr txBox="1">
              <a:spLocks noChangeArrowheads="1"/>
            </p:cNvSpPr>
            <p:nvPr/>
          </p:nvSpPr>
          <p:spPr bwMode="auto">
            <a:xfrm>
              <a:off x="2833" y="1834"/>
              <a:ext cx="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PRPRA</a:t>
              </a:r>
            </a:p>
          </p:txBody>
        </p:sp>
        <p:sp>
          <p:nvSpPr>
            <p:cNvPr id="39016" name="Text Box 104"/>
            <p:cNvSpPr txBox="1">
              <a:spLocks noChangeArrowheads="1"/>
            </p:cNvSpPr>
            <p:nvPr/>
          </p:nvSpPr>
          <p:spPr bwMode="auto">
            <a:xfrm>
              <a:off x="2833" y="2134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TRIM47</a:t>
              </a:r>
            </a:p>
          </p:txBody>
        </p:sp>
        <p:sp>
          <p:nvSpPr>
            <p:cNvPr id="39017" name="Text Box 105"/>
            <p:cNvSpPr txBox="1">
              <a:spLocks noChangeArrowheads="1"/>
            </p:cNvSpPr>
            <p:nvPr/>
          </p:nvSpPr>
          <p:spPr bwMode="auto">
            <a:xfrm>
              <a:off x="2833" y="1991"/>
              <a:ext cx="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</a:t>
              </a:r>
            </a:p>
          </p:txBody>
        </p:sp>
        <p:sp>
          <p:nvSpPr>
            <p:cNvPr id="39018" name="Text Box 106"/>
            <p:cNvSpPr txBox="1">
              <a:spLocks noChangeArrowheads="1"/>
            </p:cNvSpPr>
            <p:nvPr/>
          </p:nvSpPr>
          <p:spPr bwMode="auto">
            <a:xfrm>
              <a:off x="2833" y="1698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PAC1A</a:t>
              </a:r>
            </a:p>
          </p:txBody>
        </p:sp>
        <p:sp>
          <p:nvSpPr>
            <p:cNvPr id="39019" name="Line 107"/>
            <p:cNvSpPr>
              <a:spLocks noChangeShapeType="1"/>
            </p:cNvSpPr>
            <p:nvPr/>
          </p:nvSpPr>
          <p:spPr bwMode="auto">
            <a:xfrm>
              <a:off x="2742" y="250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0" name="Text Box 108"/>
            <p:cNvSpPr txBox="1">
              <a:spLocks noChangeArrowheads="1"/>
            </p:cNvSpPr>
            <p:nvPr/>
          </p:nvSpPr>
          <p:spPr bwMode="auto">
            <a:xfrm>
              <a:off x="2832" y="2423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KISS1R</a:t>
              </a:r>
            </a:p>
          </p:txBody>
        </p:sp>
        <p:sp>
          <p:nvSpPr>
            <p:cNvPr id="39012" name="Text Box 100"/>
            <p:cNvSpPr txBox="1">
              <a:spLocks noChangeArrowheads="1"/>
            </p:cNvSpPr>
            <p:nvPr/>
          </p:nvSpPr>
          <p:spPr bwMode="auto">
            <a:xfrm>
              <a:off x="2882" y="1425"/>
              <a:ext cx="486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66"/>
                  </a:solidFill>
                </a:rPr>
                <a:t>NEUROD6</a:t>
              </a:r>
            </a:p>
          </p:txBody>
        </p:sp>
      </p:grpSp>
      <p:sp>
        <p:nvSpPr>
          <p:cNvPr id="39021" name="Text Box 109"/>
          <p:cNvSpPr txBox="1">
            <a:spLocks noChangeArrowheads="1"/>
          </p:cNvSpPr>
          <p:nvPr/>
        </p:nvSpPr>
        <p:spPr bwMode="auto">
          <a:xfrm>
            <a:off x="2895600" y="32766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 dirty="0"/>
              <a:t>T. </a:t>
            </a:r>
            <a:r>
              <a:rPr lang="en-US" sz="1000" b="1" i="1" dirty="0" err="1"/>
              <a:t>nigroviridis</a:t>
            </a:r>
            <a:r>
              <a:rPr lang="en-US" sz="1000" b="1" dirty="0"/>
              <a:t> </a:t>
            </a:r>
            <a:r>
              <a:rPr lang="en-US" sz="1000" b="1" dirty="0" err="1"/>
              <a:t>Chr</a:t>
            </a:r>
            <a:r>
              <a:rPr lang="en-US" sz="1000" b="1" dirty="0"/>
              <a:t> </a:t>
            </a:r>
            <a:r>
              <a:rPr lang="en-US" sz="1000" b="1" dirty="0" err="1"/>
              <a:t>Un_random</a:t>
            </a:r>
            <a:r>
              <a:rPr lang="en-US" sz="1000" b="1" dirty="0"/>
              <a:t> (0.19Mb)</a:t>
            </a:r>
          </a:p>
        </p:txBody>
      </p:sp>
      <p:sp>
        <p:nvSpPr>
          <p:cNvPr id="39022" name="Text Box 110"/>
          <p:cNvSpPr txBox="1">
            <a:spLocks noChangeArrowheads="1"/>
          </p:cNvSpPr>
          <p:nvPr/>
        </p:nvSpPr>
        <p:spPr bwMode="auto">
          <a:xfrm>
            <a:off x="5029200" y="3717925"/>
            <a:ext cx="11493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/>
              <a:t>G. aculeatus</a:t>
            </a:r>
            <a:r>
              <a:rPr lang="en-US" sz="1000" b="1"/>
              <a:t> groupIII (0.34Mb)</a:t>
            </a:r>
          </a:p>
        </p:txBody>
      </p:sp>
      <p:grpSp>
        <p:nvGrpSpPr>
          <p:cNvPr id="10" name="Group 111"/>
          <p:cNvGrpSpPr>
            <a:grpSpLocks/>
          </p:cNvGrpSpPr>
          <p:nvPr/>
        </p:nvGrpSpPr>
        <p:grpSpPr bwMode="auto">
          <a:xfrm>
            <a:off x="5102225" y="4327525"/>
            <a:ext cx="792163" cy="1857375"/>
            <a:chOff x="4967" y="2668"/>
            <a:chExt cx="499" cy="1170"/>
          </a:xfrm>
        </p:grpSpPr>
        <p:sp>
          <p:nvSpPr>
            <p:cNvPr id="39024" name="Line 112"/>
            <p:cNvSpPr>
              <a:spLocks noChangeShapeType="1"/>
            </p:cNvSpPr>
            <p:nvPr/>
          </p:nvSpPr>
          <p:spPr bwMode="auto">
            <a:xfrm>
              <a:off x="5040" y="2670"/>
              <a:ext cx="0" cy="11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5" name="Line 113"/>
            <p:cNvSpPr>
              <a:spLocks noChangeShapeType="1"/>
            </p:cNvSpPr>
            <p:nvPr/>
          </p:nvSpPr>
          <p:spPr bwMode="auto">
            <a:xfrm>
              <a:off x="4968" y="274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6" name="Line 114"/>
            <p:cNvSpPr>
              <a:spLocks noChangeShapeType="1"/>
            </p:cNvSpPr>
            <p:nvPr/>
          </p:nvSpPr>
          <p:spPr bwMode="auto">
            <a:xfrm>
              <a:off x="4968" y="303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7" name="Line 115"/>
            <p:cNvSpPr>
              <a:spLocks noChangeShapeType="1"/>
            </p:cNvSpPr>
            <p:nvPr/>
          </p:nvSpPr>
          <p:spPr bwMode="auto">
            <a:xfrm>
              <a:off x="4968" y="317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8" name="Line 116"/>
            <p:cNvSpPr>
              <a:spLocks noChangeShapeType="1"/>
            </p:cNvSpPr>
            <p:nvPr/>
          </p:nvSpPr>
          <p:spPr bwMode="auto">
            <a:xfrm>
              <a:off x="4968" y="332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29" name="Line 117"/>
            <p:cNvSpPr>
              <a:spLocks noChangeShapeType="1"/>
            </p:cNvSpPr>
            <p:nvPr/>
          </p:nvSpPr>
          <p:spPr bwMode="auto">
            <a:xfrm>
              <a:off x="4968" y="346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30" name="Line 118"/>
            <p:cNvSpPr>
              <a:spLocks noChangeShapeType="1"/>
            </p:cNvSpPr>
            <p:nvPr/>
          </p:nvSpPr>
          <p:spPr bwMode="auto">
            <a:xfrm>
              <a:off x="4968" y="361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31" name="Line 119"/>
            <p:cNvSpPr>
              <a:spLocks noChangeShapeType="1"/>
            </p:cNvSpPr>
            <p:nvPr/>
          </p:nvSpPr>
          <p:spPr bwMode="auto">
            <a:xfrm>
              <a:off x="4968" y="374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32" name="Text Box 120"/>
            <p:cNvSpPr txBox="1">
              <a:spLocks noChangeArrowheads="1"/>
            </p:cNvSpPr>
            <p:nvPr/>
          </p:nvSpPr>
          <p:spPr bwMode="auto">
            <a:xfrm>
              <a:off x="5059" y="2668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RHPN1</a:t>
              </a:r>
            </a:p>
          </p:txBody>
        </p:sp>
        <p:sp>
          <p:nvSpPr>
            <p:cNvPr id="39033" name="Text Box 121"/>
            <p:cNvSpPr txBox="1">
              <a:spLocks noChangeArrowheads="1"/>
            </p:cNvSpPr>
            <p:nvPr/>
          </p:nvSpPr>
          <p:spPr bwMode="auto">
            <a:xfrm>
              <a:off x="5059" y="2804"/>
              <a:ext cx="4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ATPAF1</a:t>
              </a:r>
            </a:p>
          </p:txBody>
        </p:sp>
        <p:sp>
          <p:nvSpPr>
            <p:cNvPr id="39034" name="Text Box 122"/>
            <p:cNvSpPr txBox="1">
              <a:spLocks noChangeArrowheads="1"/>
            </p:cNvSpPr>
            <p:nvPr/>
          </p:nvSpPr>
          <p:spPr bwMode="auto">
            <a:xfrm>
              <a:off x="5059" y="3094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PRPRB</a:t>
              </a:r>
            </a:p>
          </p:txBody>
        </p:sp>
        <p:sp>
          <p:nvSpPr>
            <p:cNvPr id="39035" name="Text Box 123"/>
            <p:cNvSpPr txBox="1">
              <a:spLocks noChangeArrowheads="1"/>
            </p:cNvSpPr>
            <p:nvPr/>
          </p:nvSpPr>
          <p:spPr bwMode="auto">
            <a:xfrm>
              <a:off x="5059" y="2958"/>
              <a:ext cx="2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MAFA</a:t>
              </a:r>
            </a:p>
          </p:txBody>
        </p:sp>
        <p:sp>
          <p:nvSpPr>
            <p:cNvPr id="39036" name="Line 124"/>
            <p:cNvSpPr>
              <a:spLocks noChangeShapeType="1"/>
            </p:cNvSpPr>
            <p:nvPr/>
          </p:nvSpPr>
          <p:spPr bwMode="auto">
            <a:xfrm>
              <a:off x="4967" y="288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37" name="Text Box 125"/>
            <p:cNvSpPr txBox="1">
              <a:spLocks noChangeArrowheads="1"/>
            </p:cNvSpPr>
            <p:nvPr/>
          </p:nvSpPr>
          <p:spPr bwMode="auto">
            <a:xfrm>
              <a:off x="5058" y="3393"/>
              <a:ext cx="34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ORC1L</a:t>
              </a:r>
            </a:p>
          </p:txBody>
        </p:sp>
        <p:sp>
          <p:nvSpPr>
            <p:cNvPr id="39038" name="Text Box 126"/>
            <p:cNvSpPr txBox="1">
              <a:spLocks noChangeArrowheads="1"/>
            </p:cNvSpPr>
            <p:nvPr/>
          </p:nvSpPr>
          <p:spPr bwMode="auto">
            <a:xfrm>
              <a:off x="5058" y="3684"/>
              <a:ext cx="34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</a:t>
              </a:r>
            </a:p>
          </p:txBody>
        </p:sp>
        <p:sp>
          <p:nvSpPr>
            <p:cNvPr id="39039" name="Text Box 127"/>
            <p:cNvSpPr txBox="1">
              <a:spLocks noChangeArrowheads="1"/>
            </p:cNvSpPr>
            <p:nvPr/>
          </p:nvSpPr>
          <p:spPr bwMode="auto">
            <a:xfrm>
              <a:off x="5058" y="3251"/>
              <a:ext cx="4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PAC1B</a:t>
              </a:r>
            </a:p>
          </p:txBody>
        </p:sp>
        <p:sp>
          <p:nvSpPr>
            <p:cNvPr id="39040" name="Text Box 128"/>
            <p:cNvSpPr txBox="1">
              <a:spLocks noChangeArrowheads="1"/>
            </p:cNvSpPr>
            <p:nvPr/>
          </p:nvSpPr>
          <p:spPr bwMode="auto">
            <a:xfrm>
              <a:off x="5058" y="3541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PYCRL</a:t>
              </a:r>
            </a:p>
          </p:txBody>
        </p:sp>
      </p:grpSp>
      <p:sp>
        <p:nvSpPr>
          <p:cNvPr id="39041" name="Text Box 129"/>
          <p:cNvSpPr txBox="1">
            <a:spLocks noChangeArrowheads="1"/>
          </p:cNvSpPr>
          <p:nvPr/>
        </p:nvSpPr>
        <p:spPr bwMode="auto">
          <a:xfrm>
            <a:off x="4953000" y="6156325"/>
            <a:ext cx="1152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i="1" dirty="0"/>
              <a:t>G. </a:t>
            </a:r>
            <a:r>
              <a:rPr lang="en-US" sz="1000" b="1" i="1" dirty="0" err="1"/>
              <a:t>aculeatus</a:t>
            </a:r>
            <a:r>
              <a:rPr lang="en-US" sz="1000" b="1" dirty="0"/>
              <a:t> </a:t>
            </a:r>
            <a:r>
              <a:rPr lang="en-US" sz="1000" b="1" dirty="0" err="1"/>
              <a:t>groupVIII</a:t>
            </a:r>
            <a:r>
              <a:rPr lang="en-US" sz="1000" b="1" dirty="0"/>
              <a:t> (0.4Mb)</a:t>
            </a:r>
          </a:p>
        </p:txBody>
      </p:sp>
      <p:sp>
        <p:nvSpPr>
          <p:cNvPr id="39042" name="Text Box 130"/>
          <p:cNvSpPr txBox="1">
            <a:spLocks noChangeArrowheads="1"/>
          </p:cNvSpPr>
          <p:nvPr/>
        </p:nvSpPr>
        <p:spPr bwMode="auto">
          <a:xfrm>
            <a:off x="2030412" y="5029200"/>
            <a:ext cx="1222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 dirty="0"/>
              <a:t>T. </a:t>
            </a:r>
            <a:r>
              <a:rPr lang="en-US" sz="1000" b="1" i="1" dirty="0" err="1"/>
              <a:t>rubripes</a:t>
            </a:r>
            <a:r>
              <a:rPr lang="en-US" sz="1000" b="1" dirty="0"/>
              <a:t> scaffold_2399 (14.97Kb)</a:t>
            </a:r>
          </a:p>
        </p:txBody>
      </p:sp>
      <p:grpSp>
        <p:nvGrpSpPr>
          <p:cNvPr id="11" name="Group 131"/>
          <p:cNvGrpSpPr>
            <a:grpSpLocks/>
          </p:cNvGrpSpPr>
          <p:nvPr/>
        </p:nvGrpSpPr>
        <p:grpSpPr bwMode="auto">
          <a:xfrm>
            <a:off x="2057399" y="4495800"/>
            <a:ext cx="890588" cy="579438"/>
            <a:chOff x="2727" y="3050"/>
            <a:chExt cx="561" cy="365"/>
          </a:xfrm>
        </p:grpSpPr>
        <p:sp>
          <p:nvSpPr>
            <p:cNvPr id="39044" name="Line 132"/>
            <p:cNvSpPr>
              <a:spLocks noChangeShapeType="1"/>
            </p:cNvSpPr>
            <p:nvPr/>
          </p:nvSpPr>
          <p:spPr bwMode="auto">
            <a:xfrm>
              <a:off x="2794" y="3050"/>
              <a:ext cx="0" cy="36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45" name="Line 133"/>
            <p:cNvSpPr>
              <a:spLocks noChangeShapeType="1"/>
            </p:cNvSpPr>
            <p:nvPr/>
          </p:nvSpPr>
          <p:spPr bwMode="auto">
            <a:xfrm>
              <a:off x="2728" y="331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46" name="Line 134"/>
            <p:cNvSpPr>
              <a:spLocks noChangeShapeType="1"/>
            </p:cNvSpPr>
            <p:nvPr/>
          </p:nvSpPr>
          <p:spPr bwMode="auto">
            <a:xfrm>
              <a:off x="2727" y="316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47" name="Text Box 135"/>
            <p:cNvSpPr txBox="1">
              <a:spLocks noChangeArrowheads="1"/>
            </p:cNvSpPr>
            <p:nvPr/>
          </p:nvSpPr>
          <p:spPr bwMode="auto">
            <a:xfrm>
              <a:off x="2818" y="3238"/>
              <a:ext cx="4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PAC1B</a:t>
              </a:r>
            </a:p>
          </p:txBody>
        </p:sp>
        <p:sp>
          <p:nvSpPr>
            <p:cNvPr id="39048" name="Text Box 136"/>
            <p:cNvSpPr txBox="1">
              <a:spLocks noChangeArrowheads="1"/>
            </p:cNvSpPr>
            <p:nvPr/>
          </p:nvSpPr>
          <p:spPr bwMode="auto">
            <a:xfrm>
              <a:off x="2818" y="3091"/>
              <a:ext cx="3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PRPRB</a:t>
              </a:r>
            </a:p>
          </p:txBody>
        </p:sp>
      </p:grpSp>
      <p:sp>
        <p:nvSpPr>
          <p:cNvPr id="39049" name="Text Box 137"/>
          <p:cNvSpPr txBox="1">
            <a:spLocks noChangeArrowheads="1"/>
          </p:cNvSpPr>
          <p:nvPr/>
        </p:nvSpPr>
        <p:spPr bwMode="auto">
          <a:xfrm>
            <a:off x="2898775" y="5534025"/>
            <a:ext cx="1139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 dirty="0"/>
              <a:t>T. </a:t>
            </a:r>
            <a:r>
              <a:rPr lang="en-US" sz="1000" b="1" i="1" dirty="0" err="1"/>
              <a:t>nigroviridis</a:t>
            </a:r>
            <a:r>
              <a:rPr lang="en-US" sz="1000" b="1" dirty="0"/>
              <a:t> </a:t>
            </a:r>
            <a:r>
              <a:rPr lang="en-US" sz="1000" b="1" dirty="0" err="1"/>
              <a:t>Chr</a:t>
            </a:r>
            <a:r>
              <a:rPr lang="en-US" sz="1000" b="1" dirty="0"/>
              <a:t> 1 (102Kb)</a:t>
            </a:r>
          </a:p>
        </p:txBody>
      </p:sp>
      <p:grpSp>
        <p:nvGrpSpPr>
          <p:cNvPr id="12" name="Group 138"/>
          <p:cNvGrpSpPr>
            <a:grpSpLocks/>
          </p:cNvGrpSpPr>
          <p:nvPr/>
        </p:nvGrpSpPr>
        <p:grpSpPr bwMode="auto">
          <a:xfrm>
            <a:off x="3119438" y="457200"/>
            <a:ext cx="936625" cy="2824163"/>
            <a:chOff x="3971" y="480"/>
            <a:chExt cx="590" cy="1779"/>
          </a:xfrm>
        </p:grpSpPr>
        <p:sp>
          <p:nvSpPr>
            <p:cNvPr id="39051" name="Line 139"/>
            <p:cNvSpPr>
              <a:spLocks noChangeShapeType="1"/>
            </p:cNvSpPr>
            <p:nvPr/>
          </p:nvSpPr>
          <p:spPr bwMode="auto">
            <a:xfrm>
              <a:off x="3972" y="73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2" name="Line 140"/>
            <p:cNvSpPr>
              <a:spLocks noChangeShapeType="1"/>
            </p:cNvSpPr>
            <p:nvPr/>
          </p:nvSpPr>
          <p:spPr bwMode="auto">
            <a:xfrm>
              <a:off x="3972" y="101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3" name="Line 141"/>
            <p:cNvSpPr>
              <a:spLocks noChangeShapeType="1"/>
            </p:cNvSpPr>
            <p:nvPr/>
          </p:nvSpPr>
          <p:spPr bwMode="auto">
            <a:xfrm>
              <a:off x="3972" y="115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4" name="Line 142"/>
            <p:cNvSpPr>
              <a:spLocks noChangeShapeType="1"/>
            </p:cNvSpPr>
            <p:nvPr/>
          </p:nvSpPr>
          <p:spPr bwMode="auto">
            <a:xfrm>
              <a:off x="3972" y="145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5" name="Line 143"/>
            <p:cNvSpPr>
              <a:spLocks noChangeShapeType="1"/>
            </p:cNvSpPr>
            <p:nvPr/>
          </p:nvSpPr>
          <p:spPr bwMode="auto">
            <a:xfrm>
              <a:off x="3972" y="173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6" name="Line 144"/>
            <p:cNvSpPr>
              <a:spLocks noChangeShapeType="1"/>
            </p:cNvSpPr>
            <p:nvPr/>
          </p:nvSpPr>
          <p:spPr bwMode="auto">
            <a:xfrm>
              <a:off x="3972" y="188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7" name="Line 145"/>
            <p:cNvSpPr>
              <a:spLocks noChangeShapeType="1"/>
            </p:cNvSpPr>
            <p:nvPr/>
          </p:nvSpPr>
          <p:spPr bwMode="auto">
            <a:xfrm>
              <a:off x="3972" y="202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8" name="Line 146"/>
            <p:cNvSpPr>
              <a:spLocks noChangeShapeType="1"/>
            </p:cNvSpPr>
            <p:nvPr/>
          </p:nvSpPr>
          <p:spPr bwMode="auto">
            <a:xfrm>
              <a:off x="3972" y="216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59" name="Text Box 147"/>
            <p:cNvSpPr txBox="1">
              <a:spLocks noChangeArrowheads="1"/>
            </p:cNvSpPr>
            <p:nvPr/>
          </p:nvSpPr>
          <p:spPr bwMode="auto">
            <a:xfrm>
              <a:off x="4063" y="651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</a:t>
              </a:r>
            </a:p>
          </p:txBody>
        </p:sp>
        <p:sp>
          <p:nvSpPr>
            <p:cNvPr id="39060" name="Text Box 148"/>
            <p:cNvSpPr txBox="1">
              <a:spLocks noChangeArrowheads="1"/>
            </p:cNvSpPr>
            <p:nvPr/>
          </p:nvSpPr>
          <p:spPr bwMode="auto">
            <a:xfrm>
              <a:off x="4063" y="787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PRPRA</a:t>
              </a:r>
            </a:p>
          </p:txBody>
        </p:sp>
        <p:sp>
          <p:nvSpPr>
            <p:cNvPr id="39061" name="Text Box 149"/>
            <p:cNvSpPr txBox="1">
              <a:spLocks noChangeArrowheads="1"/>
            </p:cNvSpPr>
            <p:nvPr/>
          </p:nvSpPr>
          <p:spPr bwMode="auto">
            <a:xfrm>
              <a:off x="4063" y="1077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FYCO1</a:t>
              </a:r>
            </a:p>
          </p:txBody>
        </p:sp>
        <p:sp>
          <p:nvSpPr>
            <p:cNvPr id="39062" name="Text Box 150"/>
            <p:cNvSpPr txBox="1">
              <a:spLocks noChangeArrowheads="1"/>
            </p:cNvSpPr>
            <p:nvPr/>
          </p:nvSpPr>
          <p:spPr bwMode="auto">
            <a:xfrm>
              <a:off x="4063" y="941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PAC1A</a:t>
              </a:r>
              <a:endParaRPr lang="en-US" sz="1000"/>
            </a:p>
          </p:txBody>
        </p:sp>
        <p:sp>
          <p:nvSpPr>
            <p:cNvPr id="39063" name="Text Box 151"/>
            <p:cNvSpPr txBox="1">
              <a:spLocks noChangeArrowheads="1"/>
            </p:cNvSpPr>
            <p:nvPr/>
          </p:nvSpPr>
          <p:spPr bwMode="auto">
            <a:xfrm>
              <a:off x="4061" y="1377"/>
              <a:ext cx="5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rgbClr val="FF0066"/>
                  </a:solidFill>
                </a:rPr>
                <a:t>NEUROD6</a:t>
              </a:r>
            </a:p>
          </p:txBody>
        </p:sp>
        <p:sp>
          <p:nvSpPr>
            <p:cNvPr id="39064" name="Line 152"/>
            <p:cNvSpPr>
              <a:spLocks noChangeShapeType="1"/>
            </p:cNvSpPr>
            <p:nvPr/>
          </p:nvSpPr>
          <p:spPr bwMode="auto">
            <a:xfrm>
              <a:off x="3971" y="57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65" name="Line 153"/>
            <p:cNvSpPr>
              <a:spLocks noChangeShapeType="1"/>
            </p:cNvSpPr>
            <p:nvPr/>
          </p:nvSpPr>
          <p:spPr bwMode="auto">
            <a:xfrm>
              <a:off x="3971" y="86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66" name="Text Box 154"/>
            <p:cNvSpPr txBox="1">
              <a:spLocks noChangeArrowheads="1"/>
            </p:cNvSpPr>
            <p:nvPr/>
          </p:nvSpPr>
          <p:spPr bwMode="auto">
            <a:xfrm>
              <a:off x="4062" y="504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TRIM47</a:t>
              </a:r>
            </a:p>
          </p:txBody>
        </p:sp>
        <p:sp>
          <p:nvSpPr>
            <p:cNvPr id="39067" name="Text Box 155"/>
            <p:cNvSpPr txBox="1">
              <a:spLocks noChangeArrowheads="1"/>
            </p:cNvSpPr>
            <p:nvPr/>
          </p:nvSpPr>
          <p:spPr bwMode="auto">
            <a:xfrm>
              <a:off x="4062" y="1649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PDE1C</a:t>
              </a:r>
            </a:p>
          </p:txBody>
        </p:sp>
        <p:sp>
          <p:nvSpPr>
            <p:cNvPr id="39068" name="Text Box 156"/>
            <p:cNvSpPr txBox="1">
              <a:spLocks noChangeArrowheads="1"/>
            </p:cNvSpPr>
            <p:nvPr/>
          </p:nvSpPr>
          <p:spPr bwMode="auto">
            <a:xfrm>
              <a:off x="4062" y="2096"/>
              <a:ext cx="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TCEA1</a:t>
              </a:r>
            </a:p>
          </p:txBody>
        </p:sp>
        <p:sp>
          <p:nvSpPr>
            <p:cNvPr id="39069" name="Text Box 157"/>
            <p:cNvSpPr txBox="1">
              <a:spLocks noChangeArrowheads="1"/>
            </p:cNvSpPr>
            <p:nvPr/>
          </p:nvSpPr>
          <p:spPr bwMode="auto">
            <a:xfrm>
              <a:off x="4062" y="1803"/>
              <a:ext cx="2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VIM</a:t>
              </a:r>
            </a:p>
          </p:txBody>
        </p:sp>
        <p:sp>
          <p:nvSpPr>
            <p:cNvPr id="39070" name="Text Box 158"/>
            <p:cNvSpPr txBox="1">
              <a:spLocks noChangeArrowheads="1"/>
            </p:cNvSpPr>
            <p:nvPr/>
          </p:nvSpPr>
          <p:spPr bwMode="auto">
            <a:xfrm>
              <a:off x="4062" y="1939"/>
              <a:ext cx="2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RP1</a:t>
              </a:r>
            </a:p>
          </p:txBody>
        </p:sp>
        <p:sp>
          <p:nvSpPr>
            <p:cNvPr id="39071" name="Line 159"/>
            <p:cNvSpPr>
              <a:spLocks noChangeShapeType="1"/>
            </p:cNvSpPr>
            <p:nvPr/>
          </p:nvSpPr>
          <p:spPr bwMode="auto">
            <a:xfrm>
              <a:off x="4032" y="480"/>
              <a:ext cx="0" cy="177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9073" name="AutoShape 161"/>
          <p:cNvCxnSpPr>
            <a:cxnSpLocks noChangeShapeType="1"/>
            <a:stCxn id="38951" idx="0"/>
            <a:endCxn id="38942" idx="3"/>
          </p:cNvCxnSpPr>
          <p:nvPr/>
        </p:nvCxnSpPr>
        <p:spPr bwMode="auto">
          <a:xfrm flipH="1">
            <a:off x="744538" y="915988"/>
            <a:ext cx="450850" cy="2162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74" name="AutoShape 162"/>
          <p:cNvCxnSpPr>
            <a:cxnSpLocks noChangeShapeType="1"/>
            <a:stCxn id="38939" idx="3"/>
            <a:endCxn id="38971" idx="0"/>
          </p:cNvCxnSpPr>
          <p:nvPr/>
        </p:nvCxnSpPr>
        <p:spPr bwMode="auto">
          <a:xfrm>
            <a:off x="744538" y="2163763"/>
            <a:ext cx="450850" cy="169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75" name="AutoShape 163"/>
          <p:cNvCxnSpPr>
            <a:cxnSpLocks noChangeShapeType="1"/>
            <a:stCxn id="38940" idx="3"/>
            <a:endCxn id="38969" idx="0"/>
          </p:cNvCxnSpPr>
          <p:nvPr/>
        </p:nvCxnSpPr>
        <p:spPr bwMode="auto">
          <a:xfrm>
            <a:off x="817563" y="2411413"/>
            <a:ext cx="377825" cy="1277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76" name="AutoShape 164"/>
          <p:cNvCxnSpPr>
            <a:cxnSpLocks noChangeShapeType="1"/>
            <a:stCxn id="38945" idx="3"/>
            <a:endCxn id="38977" idx="0"/>
          </p:cNvCxnSpPr>
          <p:nvPr/>
        </p:nvCxnSpPr>
        <p:spPr bwMode="auto">
          <a:xfrm>
            <a:off x="685800" y="4161711"/>
            <a:ext cx="508001" cy="5515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77" name="AutoShape 165"/>
          <p:cNvCxnSpPr>
            <a:cxnSpLocks noChangeShapeType="1"/>
            <a:stCxn id="39008" idx="3"/>
            <a:endCxn id="39058" idx="0"/>
          </p:cNvCxnSpPr>
          <p:nvPr/>
        </p:nvCxnSpPr>
        <p:spPr bwMode="auto">
          <a:xfrm>
            <a:off x="2774950" y="923926"/>
            <a:ext cx="346076" cy="220979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080" name="AutoShape 168"/>
          <p:cNvCxnSpPr>
            <a:cxnSpLocks noChangeShapeType="1"/>
            <a:stCxn id="39011" idx="3"/>
            <a:endCxn id="39055" idx="0"/>
          </p:cNvCxnSpPr>
          <p:nvPr/>
        </p:nvCxnSpPr>
        <p:spPr bwMode="auto">
          <a:xfrm>
            <a:off x="2743200" y="1616076"/>
            <a:ext cx="377826" cy="8270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grpSp>
        <p:nvGrpSpPr>
          <p:cNvPr id="13" name="Group 172"/>
          <p:cNvGrpSpPr>
            <a:grpSpLocks/>
          </p:cNvGrpSpPr>
          <p:nvPr/>
        </p:nvGrpSpPr>
        <p:grpSpPr bwMode="auto">
          <a:xfrm>
            <a:off x="5806800" y="3505200"/>
            <a:ext cx="1066800" cy="2378075"/>
            <a:chOff x="5520" y="1872"/>
            <a:chExt cx="672" cy="1498"/>
          </a:xfrm>
        </p:grpSpPr>
        <p:sp>
          <p:nvSpPr>
            <p:cNvPr id="39085" name="Line 173"/>
            <p:cNvSpPr>
              <a:spLocks noChangeShapeType="1"/>
            </p:cNvSpPr>
            <p:nvPr/>
          </p:nvSpPr>
          <p:spPr bwMode="auto">
            <a:xfrm>
              <a:off x="5669" y="1872"/>
              <a:ext cx="0" cy="12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86" name="Line 174"/>
            <p:cNvSpPr>
              <a:spLocks noChangeShapeType="1"/>
            </p:cNvSpPr>
            <p:nvPr/>
          </p:nvSpPr>
          <p:spPr bwMode="auto">
            <a:xfrm>
              <a:off x="5603" y="281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87" name="Line 175"/>
            <p:cNvSpPr>
              <a:spLocks noChangeShapeType="1"/>
            </p:cNvSpPr>
            <p:nvPr/>
          </p:nvSpPr>
          <p:spPr bwMode="auto">
            <a:xfrm>
              <a:off x="5603" y="231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88" name="Line 176"/>
            <p:cNvSpPr>
              <a:spLocks noChangeShapeType="1"/>
            </p:cNvSpPr>
            <p:nvPr/>
          </p:nvSpPr>
          <p:spPr bwMode="auto">
            <a:xfrm>
              <a:off x="5603" y="267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89" name="Text Box 177"/>
            <p:cNvSpPr txBox="1">
              <a:spLocks noChangeArrowheads="1"/>
            </p:cNvSpPr>
            <p:nvPr/>
          </p:nvSpPr>
          <p:spPr bwMode="auto">
            <a:xfrm>
              <a:off x="5694" y="1890"/>
              <a:ext cx="4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TSPAN1</a:t>
              </a:r>
            </a:p>
          </p:txBody>
        </p:sp>
        <p:sp>
          <p:nvSpPr>
            <p:cNvPr id="39090" name="Text Box 178"/>
            <p:cNvSpPr txBox="1">
              <a:spLocks noChangeArrowheads="1"/>
            </p:cNvSpPr>
            <p:nvPr/>
          </p:nvSpPr>
          <p:spPr bwMode="auto">
            <a:xfrm>
              <a:off x="5694" y="2736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IPAR1</a:t>
              </a:r>
            </a:p>
          </p:txBody>
        </p:sp>
        <p:sp>
          <p:nvSpPr>
            <p:cNvPr id="39091" name="Line 179"/>
            <p:cNvSpPr>
              <a:spLocks noChangeShapeType="1"/>
            </p:cNvSpPr>
            <p:nvPr/>
          </p:nvSpPr>
          <p:spPr bwMode="auto">
            <a:xfrm>
              <a:off x="5602" y="197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92" name="Text Box 180"/>
            <p:cNvSpPr txBox="1">
              <a:spLocks noChangeArrowheads="1"/>
            </p:cNvSpPr>
            <p:nvPr/>
          </p:nvSpPr>
          <p:spPr bwMode="auto">
            <a:xfrm>
              <a:off x="5693" y="2592"/>
              <a:ext cx="4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MAFL</a:t>
              </a:r>
            </a:p>
          </p:txBody>
        </p:sp>
        <p:sp>
          <p:nvSpPr>
            <p:cNvPr id="39093" name="Text Box 181"/>
            <p:cNvSpPr txBox="1">
              <a:spLocks noChangeArrowheads="1"/>
            </p:cNvSpPr>
            <p:nvPr/>
          </p:nvSpPr>
          <p:spPr bwMode="auto">
            <a:xfrm>
              <a:off x="5693" y="2246"/>
              <a:ext cx="4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PAC1A</a:t>
              </a:r>
            </a:p>
          </p:txBody>
        </p:sp>
        <p:sp>
          <p:nvSpPr>
            <p:cNvPr id="39094" name="Line 182"/>
            <p:cNvSpPr>
              <a:spLocks noChangeShapeType="1"/>
            </p:cNvSpPr>
            <p:nvPr/>
          </p:nvSpPr>
          <p:spPr bwMode="auto">
            <a:xfrm>
              <a:off x="5597" y="240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95" name="Text Box 183"/>
            <p:cNvSpPr txBox="1">
              <a:spLocks noChangeArrowheads="1"/>
            </p:cNvSpPr>
            <p:nvPr/>
          </p:nvSpPr>
          <p:spPr bwMode="auto">
            <a:xfrm>
              <a:off x="5687" y="2342"/>
              <a:ext cx="4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PRPRB</a:t>
              </a:r>
            </a:p>
          </p:txBody>
        </p:sp>
        <p:sp>
          <p:nvSpPr>
            <p:cNvPr id="39096" name="Text Box 184"/>
            <p:cNvSpPr txBox="1">
              <a:spLocks noChangeArrowheads="1"/>
            </p:cNvSpPr>
            <p:nvPr/>
          </p:nvSpPr>
          <p:spPr bwMode="auto">
            <a:xfrm>
              <a:off x="5694" y="1986"/>
              <a:ext cx="49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POMGNT1</a:t>
              </a:r>
            </a:p>
          </p:txBody>
        </p:sp>
        <p:sp>
          <p:nvSpPr>
            <p:cNvPr id="39097" name="Line 185"/>
            <p:cNvSpPr>
              <a:spLocks noChangeShapeType="1"/>
            </p:cNvSpPr>
            <p:nvPr/>
          </p:nvSpPr>
          <p:spPr bwMode="auto">
            <a:xfrm>
              <a:off x="5602" y="206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098" name="Text Box 186"/>
            <p:cNvSpPr txBox="1">
              <a:spLocks noChangeArrowheads="1"/>
            </p:cNvSpPr>
            <p:nvPr/>
          </p:nvSpPr>
          <p:spPr bwMode="auto">
            <a:xfrm>
              <a:off x="5520" y="3120"/>
              <a:ext cx="6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D. rerio</a:t>
              </a:r>
              <a:r>
                <a:rPr lang="en-US" sz="1000" b="1"/>
                <a:t> Chr 6 (0.55Mb)</a:t>
              </a:r>
            </a:p>
          </p:txBody>
        </p:sp>
      </p:grpSp>
      <p:grpSp>
        <p:nvGrpSpPr>
          <p:cNvPr id="14" name="Group 187"/>
          <p:cNvGrpSpPr>
            <a:grpSpLocks/>
          </p:cNvGrpSpPr>
          <p:nvPr/>
        </p:nvGrpSpPr>
        <p:grpSpPr bwMode="auto">
          <a:xfrm>
            <a:off x="5328000" y="457200"/>
            <a:ext cx="1524000" cy="2546350"/>
            <a:chOff x="5184" y="182"/>
            <a:chExt cx="960" cy="1604"/>
          </a:xfrm>
        </p:grpSpPr>
        <p:sp>
          <p:nvSpPr>
            <p:cNvPr id="39100" name="Line 188"/>
            <p:cNvSpPr>
              <a:spLocks noChangeShapeType="1"/>
            </p:cNvSpPr>
            <p:nvPr/>
          </p:nvSpPr>
          <p:spPr bwMode="auto">
            <a:xfrm>
              <a:off x="5669" y="528"/>
              <a:ext cx="0" cy="99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1" name="Line 189"/>
            <p:cNvSpPr>
              <a:spLocks noChangeShapeType="1"/>
            </p:cNvSpPr>
            <p:nvPr/>
          </p:nvSpPr>
          <p:spPr bwMode="auto">
            <a:xfrm>
              <a:off x="5603" y="67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2" name="Line 190"/>
            <p:cNvSpPr>
              <a:spLocks noChangeShapeType="1"/>
            </p:cNvSpPr>
            <p:nvPr/>
          </p:nvSpPr>
          <p:spPr bwMode="auto">
            <a:xfrm>
              <a:off x="5603" y="823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3" name="Line 191"/>
            <p:cNvSpPr>
              <a:spLocks noChangeShapeType="1"/>
            </p:cNvSpPr>
            <p:nvPr/>
          </p:nvSpPr>
          <p:spPr bwMode="auto">
            <a:xfrm>
              <a:off x="5603" y="125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4" name="Line 192"/>
            <p:cNvSpPr>
              <a:spLocks noChangeShapeType="1"/>
            </p:cNvSpPr>
            <p:nvPr/>
          </p:nvSpPr>
          <p:spPr bwMode="auto">
            <a:xfrm>
              <a:off x="5603" y="140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5" name="Text Box 193"/>
            <p:cNvSpPr txBox="1">
              <a:spLocks noChangeArrowheads="1"/>
            </p:cNvSpPr>
            <p:nvPr/>
          </p:nvSpPr>
          <p:spPr bwMode="auto">
            <a:xfrm>
              <a:off x="5694" y="182"/>
              <a:ext cx="4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rgbClr val="FF0066"/>
                  </a:solidFill>
                </a:rPr>
                <a:t>NEUROD6</a:t>
              </a:r>
            </a:p>
          </p:txBody>
        </p:sp>
        <p:sp>
          <p:nvSpPr>
            <p:cNvPr id="39106" name="Text Box 194"/>
            <p:cNvSpPr txBox="1">
              <a:spLocks noChangeArrowheads="1"/>
            </p:cNvSpPr>
            <p:nvPr/>
          </p:nvSpPr>
          <p:spPr bwMode="auto">
            <a:xfrm>
              <a:off x="5694" y="596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FTR67</a:t>
              </a:r>
            </a:p>
          </p:txBody>
        </p:sp>
        <p:sp>
          <p:nvSpPr>
            <p:cNvPr id="39107" name="Line 195"/>
            <p:cNvSpPr>
              <a:spLocks noChangeShapeType="1"/>
            </p:cNvSpPr>
            <p:nvPr/>
          </p:nvSpPr>
          <p:spPr bwMode="auto">
            <a:xfrm>
              <a:off x="5602" y="26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08" name="Text Box 196"/>
            <p:cNvSpPr txBox="1">
              <a:spLocks noChangeArrowheads="1"/>
            </p:cNvSpPr>
            <p:nvPr/>
          </p:nvSpPr>
          <p:spPr bwMode="auto">
            <a:xfrm>
              <a:off x="5693" y="1322"/>
              <a:ext cx="4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EEF1DA</a:t>
              </a:r>
            </a:p>
          </p:txBody>
        </p:sp>
        <p:sp>
          <p:nvSpPr>
            <p:cNvPr id="39109" name="Text Box 197"/>
            <p:cNvSpPr txBox="1">
              <a:spLocks noChangeArrowheads="1"/>
            </p:cNvSpPr>
            <p:nvPr/>
          </p:nvSpPr>
          <p:spPr bwMode="auto">
            <a:xfrm>
              <a:off x="5693" y="1185"/>
              <a:ext cx="4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PAC1B</a:t>
              </a:r>
            </a:p>
          </p:txBody>
        </p:sp>
        <p:sp>
          <p:nvSpPr>
            <p:cNvPr id="39110" name="Text Box 198"/>
            <p:cNvSpPr txBox="1">
              <a:spLocks noChangeArrowheads="1"/>
            </p:cNvSpPr>
            <p:nvPr/>
          </p:nvSpPr>
          <p:spPr bwMode="auto">
            <a:xfrm>
              <a:off x="5516" y="1536"/>
              <a:ext cx="6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/>
                <a:t>D. rerio</a:t>
              </a:r>
              <a:r>
                <a:rPr lang="en-US" sz="1000" b="1"/>
                <a:t> Chr 2 (0.3Mb)</a:t>
              </a:r>
            </a:p>
          </p:txBody>
        </p:sp>
        <p:sp>
          <p:nvSpPr>
            <p:cNvPr id="39111" name="Line 199"/>
            <p:cNvSpPr>
              <a:spLocks noChangeShapeType="1"/>
            </p:cNvSpPr>
            <p:nvPr/>
          </p:nvSpPr>
          <p:spPr bwMode="auto">
            <a:xfrm>
              <a:off x="5597" y="111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12" name="Text Box 200"/>
            <p:cNvSpPr txBox="1">
              <a:spLocks noChangeArrowheads="1"/>
            </p:cNvSpPr>
            <p:nvPr/>
          </p:nvSpPr>
          <p:spPr bwMode="auto">
            <a:xfrm>
              <a:off x="5687" y="1046"/>
              <a:ext cx="4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PRPRA</a:t>
              </a:r>
            </a:p>
          </p:txBody>
        </p:sp>
        <p:sp>
          <p:nvSpPr>
            <p:cNvPr id="39113" name="Text Box 201"/>
            <p:cNvSpPr txBox="1">
              <a:spLocks noChangeArrowheads="1"/>
            </p:cNvSpPr>
            <p:nvPr/>
          </p:nvSpPr>
          <p:spPr bwMode="auto">
            <a:xfrm>
              <a:off x="5693" y="758"/>
              <a:ext cx="4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/>
                <a:t>EEF1DA</a:t>
              </a:r>
            </a:p>
          </p:txBody>
        </p:sp>
        <p:grpSp>
          <p:nvGrpSpPr>
            <p:cNvPr id="15" name="Group 202"/>
            <p:cNvGrpSpPr>
              <a:grpSpLocks/>
            </p:cNvGrpSpPr>
            <p:nvPr/>
          </p:nvGrpSpPr>
          <p:grpSpPr bwMode="auto">
            <a:xfrm>
              <a:off x="5600" y="362"/>
              <a:ext cx="136" cy="238"/>
              <a:chOff x="5000" y="386"/>
              <a:chExt cx="136" cy="238"/>
            </a:xfrm>
          </p:grpSpPr>
          <p:sp>
            <p:nvSpPr>
              <p:cNvPr id="39115" name="Line 203"/>
              <p:cNvSpPr>
                <a:spLocks noChangeShapeType="1"/>
              </p:cNvSpPr>
              <p:nvPr/>
            </p:nvSpPr>
            <p:spPr bwMode="auto">
              <a:xfrm flipV="1">
                <a:off x="5000" y="386"/>
                <a:ext cx="136" cy="13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6" name="Line 204"/>
              <p:cNvSpPr>
                <a:spLocks noChangeShapeType="1"/>
              </p:cNvSpPr>
              <p:nvPr/>
            </p:nvSpPr>
            <p:spPr bwMode="auto">
              <a:xfrm flipV="1">
                <a:off x="5000" y="487"/>
                <a:ext cx="136" cy="13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117" name="Line 205"/>
            <p:cNvSpPr>
              <a:spLocks noChangeShapeType="1"/>
            </p:cNvSpPr>
            <p:nvPr/>
          </p:nvSpPr>
          <p:spPr bwMode="auto">
            <a:xfrm>
              <a:off x="5664" y="190"/>
              <a:ext cx="0" cy="2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" name="Group 206"/>
            <p:cNvGrpSpPr>
              <a:grpSpLocks/>
            </p:cNvGrpSpPr>
            <p:nvPr/>
          </p:nvGrpSpPr>
          <p:grpSpPr bwMode="auto">
            <a:xfrm>
              <a:off x="5184" y="240"/>
              <a:ext cx="384" cy="432"/>
              <a:chOff x="4560" y="240"/>
              <a:chExt cx="384" cy="432"/>
            </a:xfrm>
          </p:grpSpPr>
          <p:sp>
            <p:nvSpPr>
              <p:cNvPr id="39119" name="AutoShape 207"/>
              <p:cNvSpPr>
                <a:spLocks/>
              </p:cNvSpPr>
              <p:nvPr/>
            </p:nvSpPr>
            <p:spPr bwMode="auto">
              <a:xfrm>
                <a:off x="4896" y="240"/>
                <a:ext cx="48" cy="432"/>
              </a:xfrm>
              <a:prstGeom prst="leftBracket">
                <a:avLst>
                  <a:gd name="adj" fmla="val 75000"/>
                </a:avLst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20" name="Text Box 208"/>
              <p:cNvSpPr txBox="1">
                <a:spLocks noChangeArrowheads="1"/>
              </p:cNvSpPr>
              <p:nvPr/>
            </p:nvSpPr>
            <p:spPr bwMode="auto">
              <a:xfrm>
                <a:off x="4560" y="384"/>
                <a:ext cx="3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/>
                  <a:t>1.4Mb</a:t>
                </a:r>
              </a:p>
            </p:txBody>
          </p:sp>
        </p:grpSp>
      </p:grpSp>
      <p:grpSp>
        <p:nvGrpSpPr>
          <p:cNvPr id="17" name="Group 210"/>
          <p:cNvGrpSpPr>
            <a:grpSpLocks/>
          </p:cNvGrpSpPr>
          <p:nvPr/>
        </p:nvGrpSpPr>
        <p:grpSpPr bwMode="auto">
          <a:xfrm>
            <a:off x="5105400" y="1143000"/>
            <a:ext cx="936625" cy="2573338"/>
            <a:chOff x="4863" y="295"/>
            <a:chExt cx="590" cy="1621"/>
          </a:xfrm>
        </p:grpSpPr>
        <p:sp>
          <p:nvSpPr>
            <p:cNvPr id="39123" name="Line 211"/>
            <p:cNvSpPr>
              <a:spLocks noChangeShapeType="1"/>
            </p:cNvSpPr>
            <p:nvPr/>
          </p:nvSpPr>
          <p:spPr bwMode="auto">
            <a:xfrm>
              <a:off x="4930" y="295"/>
              <a:ext cx="0" cy="162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4" name="Line 212"/>
            <p:cNvSpPr>
              <a:spLocks noChangeShapeType="1"/>
            </p:cNvSpPr>
            <p:nvPr/>
          </p:nvSpPr>
          <p:spPr bwMode="auto">
            <a:xfrm>
              <a:off x="4864" y="46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5" name="Line 213"/>
            <p:cNvSpPr>
              <a:spLocks noChangeShapeType="1"/>
            </p:cNvSpPr>
            <p:nvPr/>
          </p:nvSpPr>
          <p:spPr bwMode="auto">
            <a:xfrm>
              <a:off x="4864" y="68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6" name="Line 214"/>
            <p:cNvSpPr>
              <a:spLocks noChangeShapeType="1"/>
            </p:cNvSpPr>
            <p:nvPr/>
          </p:nvSpPr>
          <p:spPr bwMode="auto">
            <a:xfrm>
              <a:off x="4864" y="83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7" name="Line 215"/>
            <p:cNvSpPr>
              <a:spLocks noChangeShapeType="1"/>
            </p:cNvSpPr>
            <p:nvPr/>
          </p:nvSpPr>
          <p:spPr bwMode="auto">
            <a:xfrm>
              <a:off x="4864" y="93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8" name="Line 216"/>
            <p:cNvSpPr>
              <a:spLocks noChangeShapeType="1"/>
            </p:cNvSpPr>
            <p:nvPr/>
          </p:nvSpPr>
          <p:spPr bwMode="auto">
            <a:xfrm>
              <a:off x="4864" y="102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29" name="Line 217"/>
            <p:cNvSpPr>
              <a:spLocks noChangeShapeType="1"/>
            </p:cNvSpPr>
            <p:nvPr/>
          </p:nvSpPr>
          <p:spPr bwMode="auto">
            <a:xfrm>
              <a:off x="4864" y="122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30" name="Line 218"/>
            <p:cNvSpPr>
              <a:spLocks noChangeShapeType="1"/>
            </p:cNvSpPr>
            <p:nvPr/>
          </p:nvSpPr>
          <p:spPr bwMode="auto">
            <a:xfrm>
              <a:off x="4864" y="147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31" name="Text Box 219"/>
            <p:cNvSpPr txBox="1">
              <a:spLocks noChangeArrowheads="1"/>
            </p:cNvSpPr>
            <p:nvPr/>
          </p:nvSpPr>
          <p:spPr bwMode="auto">
            <a:xfrm>
              <a:off x="4955" y="313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TCEA1</a:t>
              </a:r>
            </a:p>
          </p:txBody>
        </p:sp>
        <p:sp>
          <p:nvSpPr>
            <p:cNvPr id="39132" name="Text Box 220"/>
            <p:cNvSpPr txBox="1">
              <a:spLocks noChangeArrowheads="1"/>
            </p:cNvSpPr>
            <p:nvPr/>
          </p:nvSpPr>
          <p:spPr bwMode="auto">
            <a:xfrm>
              <a:off x="4955" y="603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PDE1C</a:t>
              </a:r>
            </a:p>
          </p:txBody>
        </p:sp>
        <p:sp>
          <p:nvSpPr>
            <p:cNvPr id="39133" name="Text Box 221"/>
            <p:cNvSpPr txBox="1">
              <a:spLocks noChangeArrowheads="1"/>
            </p:cNvSpPr>
            <p:nvPr/>
          </p:nvSpPr>
          <p:spPr bwMode="auto">
            <a:xfrm>
              <a:off x="4955" y="384"/>
              <a:ext cx="2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VIM</a:t>
              </a:r>
            </a:p>
          </p:txBody>
        </p:sp>
        <p:sp>
          <p:nvSpPr>
            <p:cNvPr id="39134" name="Text Box 222"/>
            <p:cNvSpPr txBox="1">
              <a:spLocks noChangeArrowheads="1"/>
            </p:cNvSpPr>
            <p:nvPr/>
          </p:nvSpPr>
          <p:spPr bwMode="auto">
            <a:xfrm>
              <a:off x="4955" y="749"/>
              <a:ext cx="49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rgbClr val="FF0066"/>
                  </a:solidFill>
                </a:rPr>
                <a:t>NEUROD6</a:t>
              </a:r>
            </a:p>
          </p:txBody>
        </p:sp>
        <p:sp>
          <p:nvSpPr>
            <p:cNvPr id="39135" name="Line 223"/>
            <p:cNvSpPr>
              <a:spLocks noChangeShapeType="1"/>
            </p:cNvSpPr>
            <p:nvPr/>
          </p:nvSpPr>
          <p:spPr bwMode="auto">
            <a:xfrm>
              <a:off x="4863" y="39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36" name="Text Box 224"/>
            <p:cNvSpPr txBox="1">
              <a:spLocks noChangeArrowheads="1"/>
            </p:cNvSpPr>
            <p:nvPr/>
          </p:nvSpPr>
          <p:spPr bwMode="auto">
            <a:xfrm>
              <a:off x="4954" y="864"/>
              <a:ext cx="31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33CC33"/>
                  </a:solidFill>
                </a:rPr>
                <a:t>XCR1</a:t>
              </a:r>
            </a:p>
          </p:txBody>
        </p:sp>
        <p:sp>
          <p:nvSpPr>
            <p:cNvPr id="39137" name="Text Box 225"/>
            <p:cNvSpPr txBox="1">
              <a:spLocks noChangeArrowheads="1"/>
            </p:cNvSpPr>
            <p:nvPr/>
          </p:nvSpPr>
          <p:spPr bwMode="auto">
            <a:xfrm>
              <a:off x="4954" y="1392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TRIM47</a:t>
              </a:r>
            </a:p>
          </p:txBody>
        </p:sp>
        <p:sp>
          <p:nvSpPr>
            <p:cNvPr id="39138" name="Text Box 226"/>
            <p:cNvSpPr txBox="1">
              <a:spLocks noChangeArrowheads="1"/>
            </p:cNvSpPr>
            <p:nvPr/>
          </p:nvSpPr>
          <p:spPr bwMode="auto">
            <a:xfrm>
              <a:off x="4954" y="1142"/>
              <a:ext cx="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</a:t>
              </a:r>
            </a:p>
          </p:txBody>
        </p:sp>
        <p:sp>
          <p:nvSpPr>
            <p:cNvPr id="39139" name="Text Box 227"/>
            <p:cNvSpPr txBox="1">
              <a:spLocks noChangeArrowheads="1"/>
            </p:cNvSpPr>
            <p:nvPr/>
          </p:nvSpPr>
          <p:spPr bwMode="auto">
            <a:xfrm>
              <a:off x="4954" y="960"/>
              <a:ext cx="4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PAC1A</a:t>
              </a:r>
            </a:p>
          </p:txBody>
        </p:sp>
        <p:sp>
          <p:nvSpPr>
            <p:cNvPr id="39140" name="Line 228"/>
            <p:cNvSpPr>
              <a:spLocks noChangeShapeType="1"/>
            </p:cNvSpPr>
            <p:nvPr/>
          </p:nvSpPr>
          <p:spPr bwMode="auto">
            <a:xfrm>
              <a:off x="4863" y="175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41" name="Text Box 229"/>
            <p:cNvSpPr txBox="1">
              <a:spLocks noChangeArrowheads="1"/>
            </p:cNvSpPr>
            <p:nvPr/>
          </p:nvSpPr>
          <p:spPr bwMode="auto">
            <a:xfrm>
              <a:off x="4953" y="1680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KISS1R</a:t>
              </a:r>
            </a:p>
          </p:txBody>
        </p:sp>
        <p:sp>
          <p:nvSpPr>
            <p:cNvPr id="39142" name="Line 230"/>
            <p:cNvSpPr>
              <a:spLocks noChangeShapeType="1"/>
            </p:cNvSpPr>
            <p:nvPr/>
          </p:nvSpPr>
          <p:spPr bwMode="auto">
            <a:xfrm>
              <a:off x="4869" y="112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43" name="Text Box 231"/>
            <p:cNvSpPr txBox="1">
              <a:spLocks noChangeArrowheads="1"/>
            </p:cNvSpPr>
            <p:nvPr/>
          </p:nvSpPr>
          <p:spPr bwMode="auto">
            <a:xfrm>
              <a:off x="4959" y="1056"/>
              <a:ext cx="3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PRPRA</a:t>
              </a:r>
            </a:p>
          </p:txBody>
        </p:sp>
      </p:grpSp>
      <p:sp>
        <p:nvSpPr>
          <p:cNvPr id="39144" name="Text Box 232"/>
          <p:cNvSpPr txBox="1">
            <a:spLocks noChangeArrowheads="1"/>
          </p:cNvSpPr>
          <p:nvPr/>
        </p:nvSpPr>
        <p:spPr bwMode="auto">
          <a:xfrm>
            <a:off x="3962400" y="2743200"/>
            <a:ext cx="1195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/>
              <a:t>O. latipes</a:t>
            </a:r>
            <a:r>
              <a:rPr lang="en-US" sz="1000" b="1"/>
              <a:t> Chr 17 (0.44Mb)</a:t>
            </a:r>
          </a:p>
        </p:txBody>
      </p:sp>
      <p:grpSp>
        <p:nvGrpSpPr>
          <p:cNvPr id="18" name="Group 233"/>
          <p:cNvGrpSpPr>
            <a:grpSpLocks/>
          </p:cNvGrpSpPr>
          <p:nvPr/>
        </p:nvGrpSpPr>
        <p:grpSpPr bwMode="auto">
          <a:xfrm>
            <a:off x="4113213" y="3878263"/>
            <a:ext cx="944562" cy="1836737"/>
            <a:chOff x="3950" y="2306"/>
            <a:chExt cx="595" cy="1157"/>
          </a:xfrm>
        </p:grpSpPr>
        <p:sp>
          <p:nvSpPr>
            <p:cNvPr id="39146" name="Line 234"/>
            <p:cNvSpPr>
              <a:spLocks noChangeShapeType="1"/>
            </p:cNvSpPr>
            <p:nvPr/>
          </p:nvSpPr>
          <p:spPr bwMode="auto">
            <a:xfrm>
              <a:off x="4023" y="2306"/>
              <a:ext cx="0" cy="11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47" name="Line 235"/>
            <p:cNvSpPr>
              <a:spLocks noChangeShapeType="1"/>
            </p:cNvSpPr>
            <p:nvPr/>
          </p:nvSpPr>
          <p:spPr bwMode="auto">
            <a:xfrm>
              <a:off x="3951" y="323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48" name="Line 236"/>
            <p:cNvSpPr>
              <a:spLocks noChangeShapeType="1"/>
            </p:cNvSpPr>
            <p:nvPr/>
          </p:nvSpPr>
          <p:spPr bwMode="auto">
            <a:xfrm>
              <a:off x="3951" y="334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49" name="Line 237"/>
            <p:cNvSpPr>
              <a:spLocks noChangeShapeType="1"/>
            </p:cNvSpPr>
            <p:nvPr/>
          </p:nvSpPr>
          <p:spPr bwMode="auto">
            <a:xfrm>
              <a:off x="3951" y="285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50" name="Line 238"/>
            <p:cNvSpPr>
              <a:spLocks noChangeShapeType="1"/>
            </p:cNvSpPr>
            <p:nvPr/>
          </p:nvSpPr>
          <p:spPr bwMode="auto">
            <a:xfrm>
              <a:off x="3951" y="274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51" name="Line 239"/>
            <p:cNvSpPr>
              <a:spLocks noChangeShapeType="1"/>
            </p:cNvSpPr>
            <p:nvPr/>
          </p:nvSpPr>
          <p:spPr bwMode="auto">
            <a:xfrm>
              <a:off x="3951" y="241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52" name="Line 240"/>
            <p:cNvSpPr>
              <a:spLocks noChangeShapeType="1"/>
            </p:cNvSpPr>
            <p:nvPr/>
          </p:nvSpPr>
          <p:spPr bwMode="auto">
            <a:xfrm>
              <a:off x="3951" y="2509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53" name="Text Box 241"/>
            <p:cNvSpPr txBox="1">
              <a:spLocks noChangeArrowheads="1"/>
            </p:cNvSpPr>
            <p:nvPr/>
          </p:nvSpPr>
          <p:spPr bwMode="auto">
            <a:xfrm>
              <a:off x="4042" y="3158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RHPN1</a:t>
              </a:r>
            </a:p>
          </p:txBody>
        </p:sp>
        <p:sp>
          <p:nvSpPr>
            <p:cNvPr id="39154" name="Text Box 242"/>
            <p:cNvSpPr txBox="1">
              <a:spLocks noChangeArrowheads="1"/>
            </p:cNvSpPr>
            <p:nvPr/>
          </p:nvSpPr>
          <p:spPr bwMode="auto">
            <a:xfrm>
              <a:off x="4042" y="3072"/>
              <a:ext cx="3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ATPAF1</a:t>
              </a:r>
            </a:p>
          </p:txBody>
        </p:sp>
        <p:sp>
          <p:nvSpPr>
            <p:cNvPr id="39155" name="Text Box 243"/>
            <p:cNvSpPr txBox="1">
              <a:spLocks noChangeArrowheads="1"/>
            </p:cNvSpPr>
            <p:nvPr/>
          </p:nvSpPr>
          <p:spPr bwMode="auto">
            <a:xfrm>
              <a:off x="4042" y="2774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PRPRB</a:t>
              </a:r>
            </a:p>
          </p:txBody>
        </p:sp>
        <p:sp>
          <p:nvSpPr>
            <p:cNvPr id="39156" name="Text Box 244"/>
            <p:cNvSpPr txBox="1">
              <a:spLocks noChangeArrowheads="1"/>
            </p:cNvSpPr>
            <p:nvPr/>
          </p:nvSpPr>
          <p:spPr bwMode="auto">
            <a:xfrm>
              <a:off x="4042" y="3264"/>
              <a:ext cx="2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GPX7</a:t>
              </a:r>
            </a:p>
          </p:txBody>
        </p:sp>
        <p:sp>
          <p:nvSpPr>
            <p:cNvPr id="39157" name="Line 245"/>
            <p:cNvSpPr>
              <a:spLocks noChangeShapeType="1"/>
            </p:cNvSpPr>
            <p:nvPr/>
          </p:nvSpPr>
          <p:spPr bwMode="auto">
            <a:xfrm>
              <a:off x="3950" y="315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58" name="Text Box 246"/>
            <p:cNvSpPr txBox="1">
              <a:spLocks noChangeArrowheads="1"/>
            </p:cNvSpPr>
            <p:nvPr/>
          </p:nvSpPr>
          <p:spPr bwMode="auto">
            <a:xfrm>
              <a:off x="4041" y="2342"/>
              <a:ext cx="5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MARVELD3</a:t>
              </a:r>
            </a:p>
          </p:txBody>
        </p:sp>
        <p:sp>
          <p:nvSpPr>
            <p:cNvPr id="39159" name="Text Box 247"/>
            <p:cNvSpPr txBox="1">
              <a:spLocks noChangeArrowheads="1"/>
            </p:cNvSpPr>
            <p:nvPr/>
          </p:nvSpPr>
          <p:spPr bwMode="auto">
            <a:xfrm>
              <a:off x="4041" y="2674"/>
              <a:ext cx="4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PAC1B</a:t>
              </a:r>
            </a:p>
          </p:txBody>
        </p:sp>
        <p:sp>
          <p:nvSpPr>
            <p:cNvPr id="39160" name="Text Box 248"/>
            <p:cNvSpPr txBox="1">
              <a:spLocks noChangeArrowheads="1"/>
            </p:cNvSpPr>
            <p:nvPr/>
          </p:nvSpPr>
          <p:spPr bwMode="auto">
            <a:xfrm>
              <a:off x="4041" y="2438"/>
              <a:ext cx="4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NAPRT1</a:t>
              </a:r>
            </a:p>
          </p:txBody>
        </p:sp>
      </p:grpSp>
      <p:sp>
        <p:nvSpPr>
          <p:cNvPr id="39161" name="Text Box 249"/>
          <p:cNvSpPr txBox="1">
            <a:spLocks noChangeArrowheads="1"/>
          </p:cNvSpPr>
          <p:nvPr/>
        </p:nvSpPr>
        <p:spPr bwMode="auto">
          <a:xfrm>
            <a:off x="4014788" y="5775325"/>
            <a:ext cx="1195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i="1"/>
              <a:t>O. latipes</a:t>
            </a:r>
            <a:r>
              <a:rPr lang="en-US" sz="1000" b="1"/>
              <a:t> Chr 4 (0.56Mb)</a:t>
            </a:r>
          </a:p>
        </p:txBody>
      </p:sp>
      <p:cxnSp>
        <p:nvCxnSpPr>
          <p:cNvPr id="39164" name="AutoShape 252"/>
          <p:cNvCxnSpPr>
            <a:cxnSpLocks noChangeShapeType="1"/>
            <a:stCxn id="39059" idx="3"/>
            <a:endCxn id="39193" idx="0"/>
          </p:cNvCxnSpPr>
          <p:nvPr/>
        </p:nvCxnSpPr>
        <p:spPr bwMode="auto">
          <a:xfrm flipV="1">
            <a:off x="3838576" y="446088"/>
            <a:ext cx="277812" cy="404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65" name="AutoShape 253"/>
          <p:cNvCxnSpPr>
            <a:cxnSpLocks noChangeShapeType="1"/>
            <a:stCxn id="39061" idx="3"/>
            <a:endCxn id="39195" idx="0"/>
          </p:cNvCxnSpPr>
          <p:nvPr/>
        </p:nvCxnSpPr>
        <p:spPr bwMode="auto">
          <a:xfrm flipV="1">
            <a:off x="3838576" y="1119188"/>
            <a:ext cx="277812" cy="407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66" name="AutoShape 254"/>
          <p:cNvCxnSpPr>
            <a:cxnSpLocks noChangeShapeType="1"/>
            <a:stCxn id="39069" idx="3"/>
            <a:endCxn id="39198" idx="0"/>
          </p:cNvCxnSpPr>
          <p:nvPr/>
        </p:nvCxnSpPr>
        <p:spPr bwMode="auto">
          <a:xfrm flipV="1">
            <a:off x="3622676" y="2282825"/>
            <a:ext cx="493712" cy="39687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67" name="AutoShape 255"/>
          <p:cNvCxnSpPr>
            <a:cxnSpLocks noChangeShapeType="1"/>
            <a:stCxn id="39070" idx="3"/>
            <a:endCxn id="39199" idx="0"/>
          </p:cNvCxnSpPr>
          <p:nvPr/>
        </p:nvCxnSpPr>
        <p:spPr bwMode="auto">
          <a:xfrm flipV="1">
            <a:off x="3622676" y="2422525"/>
            <a:ext cx="493712" cy="47307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68" name="AutoShape 256"/>
          <p:cNvCxnSpPr>
            <a:cxnSpLocks noChangeShapeType="1"/>
            <a:stCxn id="39068" idx="3"/>
            <a:endCxn id="39200" idx="0"/>
          </p:cNvCxnSpPr>
          <p:nvPr/>
        </p:nvCxnSpPr>
        <p:spPr bwMode="auto">
          <a:xfrm flipV="1">
            <a:off x="3840164" y="2520950"/>
            <a:ext cx="276224" cy="623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69" name="AutoShape 257"/>
          <p:cNvCxnSpPr>
            <a:cxnSpLocks noChangeShapeType="1"/>
            <a:stCxn id="39067" idx="3"/>
            <a:endCxn id="39197" idx="0"/>
          </p:cNvCxnSpPr>
          <p:nvPr/>
        </p:nvCxnSpPr>
        <p:spPr bwMode="auto">
          <a:xfrm flipV="1">
            <a:off x="3838576" y="1762125"/>
            <a:ext cx="277812" cy="6731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0" name="AutoShape 258"/>
          <p:cNvCxnSpPr>
            <a:cxnSpLocks noChangeShapeType="1"/>
            <a:stCxn id="39207" idx="3"/>
            <a:endCxn id="39125" idx="0"/>
          </p:cNvCxnSpPr>
          <p:nvPr/>
        </p:nvCxnSpPr>
        <p:spPr bwMode="auto">
          <a:xfrm>
            <a:off x="4833938" y="1754188"/>
            <a:ext cx="2730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3" name="AutoShape 261"/>
          <p:cNvCxnSpPr>
            <a:cxnSpLocks noChangeShapeType="1"/>
            <a:stCxn id="39208" idx="3"/>
            <a:endCxn id="39135" idx="0"/>
          </p:cNvCxnSpPr>
          <p:nvPr/>
        </p:nvCxnSpPr>
        <p:spPr bwMode="auto">
          <a:xfrm flipV="1">
            <a:off x="4835526" y="1301750"/>
            <a:ext cx="269874" cy="12303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4" name="AutoShape 262"/>
          <p:cNvCxnSpPr>
            <a:cxnSpLocks noChangeShapeType="1"/>
            <a:stCxn id="39209" idx="3"/>
            <a:endCxn id="39124" idx="0"/>
          </p:cNvCxnSpPr>
          <p:nvPr/>
        </p:nvCxnSpPr>
        <p:spPr bwMode="auto">
          <a:xfrm flipV="1">
            <a:off x="4618038" y="1408113"/>
            <a:ext cx="488950" cy="8620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5" name="AutoShape 263"/>
          <p:cNvCxnSpPr>
            <a:cxnSpLocks noChangeShapeType="1"/>
            <a:stCxn id="39201" idx="3"/>
            <a:endCxn id="39129" idx="0"/>
          </p:cNvCxnSpPr>
          <p:nvPr/>
        </p:nvCxnSpPr>
        <p:spPr bwMode="auto">
          <a:xfrm>
            <a:off x="4833938" y="441326"/>
            <a:ext cx="273050" cy="218122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6" name="AutoShape 264"/>
          <p:cNvCxnSpPr>
            <a:cxnSpLocks noChangeShapeType="1"/>
            <a:stCxn id="39036" idx="0"/>
            <a:endCxn id="39154" idx="3"/>
          </p:cNvCxnSpPr>
          <p:nvPr/>
        </p:nvCxnSpPr>
        <p:spPr bwMode="auto">
          <a:xfrm flipH="1">
            <a:off x="4852988" y="4673600"/>
            <a:ext cx="249237" cy="54292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77" name="AutoShape 265"/>
          <p:cNvCxnSpPr>
            <a:cxnSpLocks noChangeShapeType="1"/>
            <a:stCxn id="39025" idx="0"/>
            <a:endCxn id="39153" idx="3"/>
          </p:cNvCxnSpPr>
          <p:nvPr/>
        </p:nvCxnSpPr>
        <p:spPr bwMode="auto">
          <a:xfrm flipH="1">
            <a:off x="4832350" y="4454525"/>
            <a:ext cx="271463" cy="89852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grpSp>
        <p:nvGrpSpPr>
          <p:cNvPr id="19" name="Group 266"/>
          <p:cNvGrpSpPr>
            <a:grpSpLocks/>
          </p:cNvGrpSpPr>
          <p:nvPr/>
        </p:nvGrpSpPr>
        <p:grpSpPr bwMode="auto">
          <a:xfrm>
            <a:off x="3052763" y="3733800"/>
            <a:ext cx="942975" cy="1800225"/>
            <a:chOff x="2977" y="2304"/>
            <a:chExt cx="594" cy="1134"/>
          </a:xfrm>
        </p:grpSpPr>
        <p:sp>
          <p:nvSpPr>
            <p:cNvPr id="39179" name="Line 267"/>
            <p:cNvSpPr>
              <a:spLocks noChangeShapeType="1"/>
            </p:cNvSpPr>
            <p:nvPr/>
          </p:nvSpPr>
          <p:spPr bwMode="auto">
            <a:xfrm>
              <a:off x="3049" y="2304"/>
              <a:ext cx="0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0" name="Line 268"/>
            <p:cNvSpPr>
              <a:spLocks noChangeShapeType="1"/>
            </p:cNvSpPr>
            <p:nvPr/>
          </p:nvSpPr>
          <p:spPr bwMode="auto">
            <a:xfrm>
              <a:off x="2977" y="318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1" name="Line 269"/>
            <p:cNvSpPr>
              <a:spLocks noChangeShapeType="1"/>
            </p:cNvSpPr>
            <p:nvPr/>
          </p:nvSpPr>
          <p:spPr bwMode="auto">
            <a:xfrm>
              <a:off x="2977" y="328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2" name="Line 270"/>
            <p:cNvSpPr>
              <a:spLocks noChangeShapeType="1"/>
            </p:cNvSpPr>
            <p:nvPr/>
          </p:nvSpPr>
          <p:spPr bwMode="auto">
            <a:xfrm>
              <a:off x="2977" y="276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3" name="Line 271"/>
            <p:cNvSpPr>
              <a:spLocks noChangeShapeType="1"/>
            </p:cNvSpPr>
            <p:nvPr/>
          </p:nvSpPr>
          <p:spPr bwMode="auto">
            <a:xfrm>
              <a:off x="2977" y="266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4" name="Line 272"/>
            <p:cNvSpPr>
              <a:spLocks noChangeShapeType="1"/>
            </p:cNvSpPr>
            <p:nvPr/>
          </p:nvSpPr>
          <p:spPr bwMode="auto">
            <a:xfrm>
              <a:off x="2977" y="2415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85" name="Text Box 273"/>
            <p:cNvSpPr txBox="1">
              <a:spLocks noChangeArrowheads="1"/>
            </p:cNvSpPr>
            <p:nvPr/>
          </p:nvSpPr>
          <p:spPr bwMode="auto">
            <a:xfrm>
              <a:off x="3068" y="3100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ZC3H3</a:t>
              </a:r>
            </a:p>
          </p:txBody>
        </p:sp>
        <p:sp>
          <p:nvSpPr>
            <p:cNvPr id="39186" name="Text Box 274"/>
            <p:cNvSpPr txBox="1">
              <a:spLocks noChangeArrowheads="1"/>
            </p:cNvSpPr>
            <p:nvPr/>
          </p:nvSpPr>
          <p:spPr bwMode="auto">
            <a:xfrm>
              <a:off x="3068" y="2688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PRPRB</a:t>
              </a:r>
            </a:p>
          </p:txBody>
        </p:sp>
        <p:sp>
          <p:nvSpPr>
            <p:cNvPr id="39187" name="Text Box 275"/>
            <p:cNvSpPr txBox="1">
              <a:spLocks noChangeArrowheads="1"/>
            </p:cNvSpPr>
            <p:nvPr/>
          </p:nvSpPr>
          <p:spPr bwMode="auto">
            <a:xfrm>
              <a:off x="3068" y="3206"/>
              <a:ext cx="2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MAFA</a:t>
              </a:r>
            </a:p>
          </p:txBody>
        </p:sp>
        <p:sp>
          <p:nvSpPr>
            <p:cNvPr id="39188" name="Text Box 276"/>
            <p:cNvSpPr txBox="1">
              <a:spLocks noChangeArrowheads="1"/>
            </p:cNvSpPr>
            <p:nvPr/>
          </p:nvSpPr>
          <p:spPr bwMode="auto">
            <a:xfrm>
              <a:off x="3067" y="2340"/>
              <a:ext cx="5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/>
                <a:t>MARVELD3</a:t>
              </a:r>
            </a:p>
          </p:txBody>
        </p:sp>
        <p:sp>
          <p:nvSpPr>
            <p:cNvPr id="39189" name="Text Box 277"/>
            <p:cNvSpPr txBox="1">
              <a:spLocks noChangeArrowheads="1"/>
            </p:cNvSpPr>
            <p:nvPr/>
          </p:nvSpPr>
          <p:spPr bwMode="auto">
            <a:xfrm>
              <a:off x="3067" y="2592"/>
              <a:ext cx="4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PAC1B</a:t>
              </a:r>
            </a:p>
          </p:txBody>
        </p:sp>
      </p:grpSp>
      <p:cxnSp>
        <p:nvCxnSpPr>
          <p:cNvPr id="39190" name="AutoShape 278"/>
          <p:cNvCxnSpPr>
            <a:cxnSpLocks noChangeShapeType="1"/>
            <a:stCxn id="39188" idx="3"/>
            <a:endCxn id="39151" idx="0"/>
          </p:cNvCxnSpPr>
          <p:nvPr/>
        </p:nvCxnSpPr>
        <p:spPr bwMode="auto">
          <a:xfrm>
            <a:off x="3995738" y="3913188"/>
            <a:ext cx="119062" cy="1412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9191" name="AutoShape 279"/>
          <p:cNvCxnSpPr>
            <a:cxnSpLocks noChangeShapeType="1"/>
            <a:stCxn id="39187" idx="3"/>
            <a:endCxn id="39026" idx="0"/>
          </p:cNvCxnSpPr>
          <p:nvPr/>
        </p:nvCxnSpPr>
        <p:spPr bwMode="auto">
          <a:xfrm flipV="1">
            <a:off x="3671889" y="4911725"/>
            <a:ext cx="1431924" cy="376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grpSp>
        <p:nvGrpSpPr>
          <p:cNvPr id="20" name="Group 280"/>
          <p:cNvGrpSpPr>
            <a:grpSpLocks/>
          </p:cNvGrpSpPr>
          <p:nvPr/>
        </p:nvGrpSpPr>
        <p:grpSpPr bwMode="auto">
          <a:xfrm>
            <a:off x="4114800" y="228600"/>
            <a:ext cx="914400" cy="2519363"/>
            <a:chOff x="2016" y="306"/>
            <a:chExt cx="576" cy="1587"/>
          </a:xfrm>
        </p:grpSpPr>
        <p:sp>
          <p:nvSpPr>
            <p:cNvPr id="39193" name="Line 281"/>
            <p:cNvSpPr>
              <a:spLocks noChangeShapeType="1"/>
            </p:cNvSpPr>
            <p:nvPr/>
          </p:nvSpPr>
          <p:spPr bwMode="auto">
            <a:xfrm>
              <a:off x="2017" y="443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4" name="Line 282"/>
            <p:cNvSpPr>
              <a:spLocks noChangeShapeType="1"/>
            </p:cNvSpPr>
            <p:nvPr/>
          </p:nvSpPr>
          <p:spPr bwMode="auto">
            <a:xfrm>
              <a:off x="2017" y="73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5" name="Line 283"/>
            <p:cNvSpPr>
              <a:spLocks noChangeShapeType="1"/>
            </p:cNvSpPr>
            <p:nvPr/>
          </p:nvSpPr>
          <p:spPr bwMode="auto">
            <a:xfrm>
              <a:off x="2017" y="867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6" name="Line 284"/>
            <p:cNvSpPr>
              <a:spLocks noChangeShapeType="1"/>
            </p:cNvSpPr>
            <p:nvPr/>
          </p:nvSpPr>
          <p:spPr bwMode="auto">
            <a:xfrm>
              <a:off x="2017" y="1163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7" name="Line 285"/>
            <p:cNvSpPr>
              <a:spLocks noChangeShapeType="1"/>
            </p:cNvSpPr>
            <p:nvPr/>
          </p:nvSpPr>
          <p:spPr bwMode="auto">
            <a:xfrm>
              <a:off x="2017" y="1272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8" name="Line 286"/>
            <p:cNvSpPr>
              <a:spLocks noChangeShapeType="1"/>
            </p:cNvSpPr>
            <p:nvPr/>
          </p:nvSpPr>
          <p:spPr bwMode="auto">
            <a:xfrm>
              <a:off x="2017" y="160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199" name="Line 287"/>
            <p:cNvSpPr>
              <a:spLocks noChangeShapeType="1"/>
            </p:cNvSpPr>
            <p:nvPr/>
          </p:nvSpPr>
          <p:spPr bwMode="auto">
            <a:xfrm>
              <a:off x="2017" y="1688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200" name="Line 288"/>
            <p:cNvSpPr>
              <a:spLocks noChangeShapeType="1"/>
            </p:cNvSpPr>
            <p:nvPr/>
          </p:nvSpPr>
          <p:spPr bwMode="auto">
            <a:xfrm>
              <a:off x="2017" y="1750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201" name="Text Box 289"/>
            <p:cNvSpPr txBox="1">
              <a:spLocks noChangeArrowheads="1"/>
            </p:cNvSpPr>
            <p:nvPr/>
          </p:nvSpPr>
          <p:spPr bwMode="auto">
            <a:xfrm>
              <a:off x="2108" y="363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EEF1D</a:t>
              </a:r>
            </a:p>
          </p:txBody>
        </p:sp>
        <p:sp>
          <p:nvSpPr>
            <p:cNvPr id="39202" name="Text Box 290"/>
            <p:cNvSpPr txBox="1">
              <a:spLocks noChangeArrowheads="1"/>
            </p:cNvSpPr>
            <p:nvPr/>
          </p:nvSpPr>
          <p:spPr bwMode="auto">
            <a:xfrm>
              <a:off x="2108" y="499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PRPRA</a:t>
              </a:r>
            </a:p>
          </p:txBody>
        </p:sp>
        <p:sp>
          <p:nvSpPr>
            <p:cNvPr id="39203" name="Text Box 291"/>
            <p:cNvSpPr txBox="1">
              <a:spLocks noChangeArrowheads="1"/>
            </p:cNvSpPr>
            <p:nvPr/>
          </p:nvSpPr>
          <p:spPr bwMode="auto">
            <a:xfrm>
              <a:off x="2108" y="789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FYCO1</a:t>
              </a:r>
            </a:p>
          </p:txBody>
        </p:sp>
        <p:sp>
          <p:nvSpPr>
            <p:cNvPr id="39204" name="Text Box 292"/>
            <p:cNvSpPr txBox="1">
              <a:spLocks noChangeArrowheads="1"/>
            </p:cNvSpPr>
            <p:nvPr/>
          </p:nvSpPr>
          <p:spPr bwMode="auto">
            <a:xfrm>
              <a:off x="2108" y="653"/>
              <a:ext cx="3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PAC1A</a:t>
              </a:r>
              <a:endParaRPr lang="en-US" sz="1000"/>
            </a:p>
          </p:txBody>
        </p:sp>
        <p:sp>
          <p:nvSpPr>
            <p:cNvPr id="39205" name="Text Box 293"/>
            <p:cNvSpPr txBox="1">
              <a:spLocks noChangeArrowheads="1"/>
            </p:cNvSpPr>
            <p:nvPr/>
          </p:nvSpPr>
          <p:spPr bwMode="auto">
            <a:xfrm>
              <a:off x="2154" y="1089"/>
              <a:ext cx="438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66"/>
                  </a:solidFill>
                </a:rPr>
                <a:t>NEUROD6</a:t>
              </a:r>
            </a:p>
          </p:txBody>
        </p:sp>
        <p:sp>
          <p:nvSpPr>
            <p:cNvPr id="39206" name="Line 294"/>
            <p:cNvSpPr>
              <a:spLocks noChangeShapeType="1"/>
            </p:cNvSpPr>
            <p:nvPr/>
          </p:nvSpPr>
          <p:spPr bwMode="auto">
            <a:xfrm>
              <a:off x="2016" y="58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207" name="Text Box 295"/>
            <p:cNvSpPr txBox="1">
              <a:spLocks noChangeArrowheads="1"/>
            </p:cNvSpPr>
            <p:nvPr/>
          </p:nvSpPr>
          <p:spPr bwMode="auto">
            <a:xfrm>
              <a:off x="2107" y="1190"/>
              <a:ext cx="3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PDE1C</a:t>
              </a:r>
            </a:p>
          </p:txBody>
        </p:sp>
        <p:sp>
          <p:nvSpPr>
            <p:cNvPr id="39208" name="Text Box 296"/>
            <p:cNvSpPr txBox="1">
              <a:spLocks noChangeArrowheads="1"/>
            </p:cNvSpPr>
            <p:nvPr/>
          </p:nvSpPr>
          <p:spPr bwMode="auto">
            <a:xfrm>
              <a:off x="2107" y="1680"/>
              <a:ext cx="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TCEA1</a:t>
              </a:r>
            </a:p>
          </p:txBody>
        </p:sp>
        <p:sp>
          <p:nvSpPr>
            <p:cNvPr id="39209" name="Text Box 297"/>
            <p:cNvSpPr txBox="1">
              <a:spLocks noChangeArrowheads="1"/>
            </p:cNvSpPr>
            <p:nvPr/>
          </p:nvSpPr>
          <p:spPr bwMode="auto">
            <a:xfrm>
              <a:off x="2107" y="1515"/>
              <a:ext cx="2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VIM</a:t>
              </a:r>
            </a:p>
          </p:txBody>
        </p:sp>
        <p:sp>
          <p:nvSpPr>
            <p:cNvPr id="39210" name="Text Box 298"/>
            <p:cNvSpPr txBox="1">
              <a:spLocks noChangeArrowheads="1"/>
            </p:cNvSpPr>
            <p:nvPr/>
          </p:nvSpPr>
          <p:spPr bwMode="auto">
            <a:xfrm>
              <a:off x="2107" y="1603"/>
              <a:ext cx="2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RP1</a:t>
              </a:r>
            </a:p>
          </p:txBody>
        </p:sp>
        <p:sp>
          <p:nvSpPr>
            <p:cNvPr id="39211" name="Line 299"/>
            <p:cNvSpPr>
              <a:spLocks noChangeShapeType="1"/>
            </p:cNvSpPr>
            <p:nvPr/>
          </p:nvSpPr>
          <p:spPr bwMode="auto">
            <a:xfrm>
              <a:off x="2077" y="306"/>
              <a:ext cx="0" cy="15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0" name="Line 59"/>
          <p:cNvSpPr>
            <a:spLocks noChangeShapeType="1"/>
          </p:cNvSpPr>
          <p:nvPr/>
        </p:nvSpPr>
        <p:spPr bwMode="auto">
          <a:xfrm>
            <a:off x="1265237" y="4162425"/>
            <a:ext cx="215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" name="Text Box 60"/>
          <p:cNvSpPr txBox="1">
            <a:spLocks noChangeArrowheads="1"/>
          </p:cNvSpPr>
          <p:nvPr/>
        </p:nvSpPr>
        <p:spPr bwMode="auto">
          <a:xfrm>
            <a:off x="1409700" y="4038600"/>
            <a:ext cx="64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/>
              <a:t>VILL</a:t>
            </a:r>
            <a:endParaRPr lang="en-US" sz="1000" dirty="0"/>
          </a:p>
        </p:txBody>
      </p:sp>
      <p:sp>
        <p:nvSpPr>
          <p:cNvPr id="302" name="AutoShape 82"/>
          <p:cNvSpPr>
            <a:spLocks/>
          </p:cNvSpPr>
          <p:nvPr/>
        </p:nvSpPr>
        <p:spPr bwMode="auto">
          <a:xfrm>
            <a:off x="1143000" y="2895600"/>
            <a:ext cx="76200" cy="762000"/>
          </a:xfrm>
          <a:prstGeom prst="leftBracket">
            <a:avLst>
              <a:gd name="adj" fmla="val 37500"/>
            </a:avLst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Text Box 4"/>
          <p:cNvSpPr txBox="1">
            <a:spLocks noChangeArrowheads="1"/>
          </p:cNvSpPr>
          <p:nvPr/>
        </p:nvSpPr>
        <p:spPr bwMode="auto">
          <a:xfrm>
            <a:off x="-22225" y="-15552"/>
            <a:ext cx="1579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400" b="1" dirty="0" smtClean="0">
                <a:ea typeface="新細明體" pitchFamily="18" charset="-120"/>
              </a:rPr>
              <a:t>FIGURE S6</a:t>
            </a:r>
            <a:endParaRPr lang="en-US" altLang="zh-TW" sz="1400" b="1" dirty="0">
              <a:ea typeface="新細明體" pitchFamily="18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217</Words>
  <Application>Microsoft Macintosh PowerPoint</Application>
  <PresentationFormat>A4 Paper (210x297 mm)</PresentationFormat>
  <Paragraphs>119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 KAL VAN</dc:creator>
  <cp:lastModifiedBy>Leo T.O. Lee</cp:lastModifiedBy>
  <cp:revision>228</cp:revision>
  <dcterms:created xsi:type="dcterms:W3CDTF">2010-04-22T03:44:22Z</dcterms:created>
  <dcterms:modified xsi:type="dcterms:W3CDTF">2012-12-04T03:02:15Z</dcterms:modified>
</cp:coreProperties>
</file>