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heme/themeOverride4.xml" ContentType="application/vnd.openxmlformats-officedocument.themeOverride+xml"/>
  <Override PartName="/ppt/charts/chart17.xml" ContentType="application/vnd.openxmlformats-officedocument.drawingml.chart+xml"/>
  <Override PartName="/ppt/theme/themeOverride5.xml" ContentType="application/vnd.openxmlformats-officedocument.themeOverride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theme/themeOverride6.xml" ContentType="application/vnd.openxmlformats-officedocument.themeOverride+xml"/>
  <Override PartName="/ppt/charts/chart20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71" r:id="rId2"/>
    <p:sldId id="267" r:id="rId3"/>
    <p:sldId id="257" r:id="rId4"/>
    <p:sldId id="275" r:id="rId5"/>
    <p:sldId id="260" r:id="rId6"/>
    <p:sldId id="261" r:id="rId7"/>
    <p:sldId id="263" r:id="rId8"/>
    <p:sldId id="265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D011CD4-7A6B-6F4F-93B0-FDD7ED117BFD}">
          <p14:sldIdLst>
            <p14:sldId id="271"/>
          </p14:sldIdLst>
        </p14:section>
        <p14:section name="Untitled Section" id="{595CEE64-D898-2B4D-B3CE-239CDFCF56B7}">
          <p14:sldIdLst>
            <p14:sldId id="267"/>
            <p14:sldId id="257"/>
            <p14:sldId id="275"/>
            <p14:sldId id="260"/>
            <p14:sldId id="261"/>
            <p14:sldId id="263"/>
            <p14:sldId id="265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91" autoAdjust="0"/>
  </p:normalViewPr>
  <p:slideViewPr>
    <p:cSldViewPr snapToGrid="0" snapToObjects="1">
      <p:cViewPr>
        <p:scale>
          <a:sx n="100" d="100"/>
          <a:sy n="100" d="100"/>
        </p:scale>
        <p:origin x="-1128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Joo\Desktop\apoptosis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calcium%20assay%2017B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meokjoo:Desktop:Nisin%20Paper%20Manuscript:siRNA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Chac%201%20siRN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calcium%20assay%2017B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meokjoo:Desktop:Nisin%20Paper%20Manuscript:Workbook1%205-7-12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meokjoo:Desktop:Nisin%20Paper%20Manuscript:Workbook1%205-7-12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F:\Tumor%20analysis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F:\Tumor%20analysis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meokjoo:Desktop:Nisin%20Paper%20Manuscript:Nisin%20figures%20recent:chac%201%20shRNA%20in%20vivo%20edit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file:///F:\Tumor%20analysi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Joo\Desktop\apoptosis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file:///C:\Users\Nam%20Joo\Desktop\Nisin%20Pretreatment\Pretretment%20of%20nisin%20on%20mice%20model%20(n=12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Joo\Desktop\apoptosis.xls" TargetMode="External"/><Relationship Id="rId3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Relationship Id="rId2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apoptosis.xls" TargetMode="External"/><Relationship Id="rId2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nameokjoo:Desktop:apoptosis.xls" TargetMode="External"/><Relationship Id="rId2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calcium%20assay%2017B.xls" TargetMode="External"/><Relationship Id="rId2" Type="http://schemas.openxmlformats.org/officeDocument/2006/relationships/chartUserShapes" Target="../drawings/drawing5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bepridil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Untitled:Nisin:calcium%20assay%2017B.xls" TargetMode="External"/><Relationship Id="rId2" Type="http://schemas.openxmlformats.org/officeDocument/2006/relationships/chartUserShapes" Target="../drawings/drawing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7213743919285"/>
          <c:y val="0.0486111111111111"/>
          <c:w val="0.604414161856455"/>
          <c:h val="0.6909722222222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Sheet1!$B$264</c:f>
              <c:strCache>
                <c:ptCount val="1"/>
                <c:pt idx="0">
                  <c:v>Keratinocyte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Sheet1!$C$267:$H$267</c:f>
                <c:numCache>
                  <c:formatCode>General</c:formatCode>
                  <c:ptCount val="6"/>
                  <c:pt idx="0">
                    <c:v>0.0300000000000002</c:v>
                  </c:pt>
                  <c:pt idx="1">
                    <c:v>0.0500000000000001</c:v>
                  </c:pt>
                  <c:pt idx="2">
                    <c:v>0.0650000000000001</c:v>
                  </c:pt>
                  <c:pt idx="3">
                    <c:v>0.0520000000000004</c:v>
                  </c:pt>
                  <c:pt idx="4">
                    <c:v>0.0520000000000004</c:v>
                  </c:pt>
                  <c:pt idx="5">
                    <c:v>0.0300000000000002</c:v>
                  </c:pt>
                </c:numCache>
              </c:numRef>
            </c:plus>
            <c:minus>
              <c:numRef>
                <c:f>Sheet1!$C$267:$H$267</c:f>
                <c:numCache>
                  <c:formatCode>General</c:formatCode>
                  <c:ptCount val="6"/>
                  <c:pt idx="0">
                    <c:v>0.0300000000000002</c:v>
                  </c:pt>
                  <c:pt idx="1">
                    <c:v>0.0500000000000001</c:v>
                  </c:pt>
                  <c:pt idx="2">
                    <c:v>0.0650000000000001</c:v>
                  </c:pt>
                  <c:pt idx="3">
                    <c:v>0.0520000000000004</c:v>
                  </c:pt>
                  <c:pt idx="4">
                    <c:v>0.0520000000000004</c:v>
                  </c:pt>
                  <c:pt idx="5">
                    <c:v>0.0300000000000002</c:v>
                  </c:pt>
                </c:numCache>
              </c:numRef>
            </c:minus>
          </c:errBars>
          <c:cat>
            <c:numRef>
              <c:f>Sheet1!$C$263:$H$263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Sheet1!$C$264:$H$264</c:f>
              <c:numCache>
                <c:formatCode>General</c:formatCode>
                <c:ptCount val="6"/>
                <c:pt idx="0">
                  <c:v>0.12</c:v>
                </c:pt>
                <c:pt idx="1">
                  <c:v>0.18</c:v>
                </c:pt>
                <c:pt idx="2">
                  <c:v>0.175</c:v>
                </c:pt>
                <c:pt idx="3">
                  <c:v>0.2</c:v>
                </c:pt>
                <c:pt idx="4">
                  <c:v>0.28</c:v>
                </c:pt>
                <c:pt idx="5">
                  <c:v>0.55</c:v>
                </c:pt>
              </c:numCache>
            </c:numRef>
          </c:val>
        </c:ser>
        <c:ser>
          <c:idx val="1"/>
          <c:order val="1"/>
          <c:tx>
            <c:strRef>
              <c:f>Sheet1!$B$265</c:f>
              <c:strCache>
                <c:ptCount val="1"/>
                <c:pt idx="0">
                  <c:v>17B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Sheet1!$C$268:$H$268</c:f>
                <c:numCache>
                  <c:formatCode>General</c:formatCode>
                  <c:ptCount val="6"/>
                  <c:pt idx="0">
                    <c:v>0.056</c:v>
                  </c:pt>
                  <c:pt idx="1">
                    <c:v>0.0350000000000003</c:v>
                  </c:pt>
                  <c:pt idx="2">
                    <c:v>0.045</c:v>
                  </c:pt>
                  <c:pt idx="3">
                    <c:v>0.0650000000000001</c:v>
                  </c:pt>
                  <c:pt idx="4">
                    <c:v>0.0300000000000002</c:v>
                  </c:pt>
                  <c:pt idx="5">
                    <c:v>0.068</c:v>
                  </c:pt>
                </c:numCache>
              </c:numRef>
            </c:plus>
            <c:minus>
              <c:numRef>
                <c:f>Sheet1!$C$268:$H$268</c:f>
                <c:numCache>
                  <c:formatCode>General</c:formatCode>
                  <c:ptCount val="6"/>
                  <c:pt idx="0">
                    <c:v>0.056</c:v>
                  </c:pt>
                  <c:pt idx="1">
                    <c:v>0.0350000000000003</c:v>
                  </c:pt>
                  <c:pt idx="2">
                    <c:v>0.045</c:v>
                  </c:pt>
                  <c:pt idx="3">
                    <c:v>0.0650000000000001</c:v>
                  </c:pt>
                  <c:pt idx="4">
                    <c:v>0.0300000000000002</c:v>
                  </c:pt>
                  <c:pt idx="5">
                    <c:v>0.068</c:v>
                  </c:pt>
                </c:numCache>
              </c:numRef>
            </c:minus>
          </c:errBars>
          <c:cat>
            <c:numRef>
              <c:f>Sheet1!$C$263:$H$263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Sheet1!$C$265:$H$265</c:f>
              <c:numCache>
                <c:formatCode>General</c:formatCode>
                <c:ptCount val="6"/>
                <c:pt idx="0">
                  <c:v>0.330000000000004</c:v>
                </c:pt>
                <c:pt idx="1">
                  <c:v>0.320000000000004</c:v>
                </c:pt>
                <c:pt idx="2">
                  <c:v>0.4</c:v>
                </c:pt>
                <c:pt idx="3">
                  <c:v>0.42</c:v>
                </c:pt>
                <c:pt idx="4">
                  <c:v>0.850000000000002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14887624"/>
        <c:axId val="414894120"/>
      </c:barChart>
      <c:catAx>
        <c:axId val="4148876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 err="1" smtClean="0"/>
                  <a:t>Nisin</a:t>
                </a:r>
                <a:r>
                  <a:rPr lang="en-US" b="0" baseline="0" dirty="0" smtClean="0"/>
                  <a:t> (</a:t>
                </a:r>
                <a:r>
                  <a:rPr lang="en-US" sz="1200" b="0" i="0" u="none" strike="noStrike" baseline="0" dirty="0" smtClean="0">
                    <a:effectLst/>
                  </a:rPr>
                  <a:t>µg/ml)</a:t>
                </a:r>
                <a:r>
                  <a:rPr lang="en-US" sz="1200" b="0" i="0" u="none" strike="noStrike" baseline="0" dirty="0" smtClean="0"/>
                  <a:t> </a:t>
                </a:r>
                <a:r>
                  <a:rPr lang="en-US" b="0" dirty="0" smtClean="0"/>
                  <a:t> 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414894120"/>
        <c:crosses val="autoZero"/>
        <c:auto val="1"/>
        <c:lblAlgn val="ctr"/>
        <c:lblOffset val="100"/>
        <c:noMultiLvlLbl val="0"/>
      </c:catAx>
      <c:valAx>
        <c:axId val="4148941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en-US" sz="1000" b="0" dirty="0"/>
                  <a:t>DNA </a:t>
                </a:r>
                <a:r>
                  <a:rPr lang="en-US" sz="1000" b="0" dirty="0" smtClean="0"/>
                  <a:t>Fragmentation</a:t>
                </a:r>
              </a:p>
              <a:p>
                <a:pPr>
                  <a:defRPr sz="1000" b="0"/>
                </a:pPr>
                <a:r>
                  <a:rPr lang="en-US" sz="1000" b="0" dirty="0" smtClean="0"/>
                  <a:t>(Absorbance</a:t>
                </a:r>
                <a:r>
                  <a:rPr lang="en-US" sz="1000" b="0" baseline="0" dirty="0" smtClean="0"/>
                  <a:t> at 405 nm)</a:t>
                </a:r>
                <a:r>
                  <a:rPr lang="en-US" sz="1000" b="0" dirty="0" smtClean="0"/>
                  <a:t> </a:t>
                </a:r>
                <a:endParaRPr lang="en-US" sz="1000" b="0" dirty="0"/>
              </a:p>
            </c:rich>
          </c:tx>
          <c:layout>
            <c:manualLayout>
              <c:xMode val="edge"/>
              <c:yMode val="edge"/>
              <c:x val="0.0131173440414929"/>
              <c:y val="0.055453014780598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14887624"/>
        <c:crosses val="autoZero"/>
        <c:crossBetween val="between"/>
        <c:majorUnit val="0.2"/>
      </c:valAx>
      <c:spPr>
        <a:ln w="25400"/>
      </c:spPr>
    </c:plotArea>
    <c:legend>
      <c:legendPos val="r"/>
      <c:layout>
        <c:manualLayout>
          <c:xMode val="edge"/>
          <c:yMode val="edge"/>
          <c:x val="0.148439108731618"/>
          <c:y val="0.0604939301860953"/>
          <c:w val="0.234407063685358"/>
          <c:h val="0.2805230888553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Sheet1!$U$12:$U$14</c:f>
                <c:numCache>
                  <c:formatCode>General</c:formatCode>
                  <c:ptCount val="3"/>
                  <c:pt idx="0">
                    <c:v>2332.0</c:v>
                  </c:pt>
                  <c:pt idx="1">
                    <c:v>3456.0</c:v>
                  </c:pt>
                  <c:pt idx="2">
                    <c:v>3678.0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Sheet1!$R$12:$R$14</c:f>
              <c:strCache>
                <c:ptCount val="3"/>
                <c:pt idx="0">
                  <c:v>CTRL</c:v>
                </c:pt>
                <c:pt idx="1">
                  <c:v>CTRL siRNA</c:v>
                </c:pt>
                <c:pt idx="2">
                  <c:v>Chac 1 siRNA </c:v>
                </c:pt>
              </c:strCache>
            </c:strRef>
          </c:cat>
          <c:val>
            <c:numRef>
              <c:f>Sheet1!$S$12:$S$14</c:f>
              <c:numCache>
                <c:formatCode>General</c:formatCode>
                <c:ptCount val="3"/>
                <c:pt idx="0">
                  <c:v>25463.0</c:v>
                </c:pt>
                <c:pt idx="1">
                  <c:v>28766.0</c:v>
                </c:pt>
                <c:pt idx="2">
                  <c:v>27892.0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4109048"/>
        <c:axId val="484112376"/>
      </c:barChart>
      <c:catAx>
        <c:axId val="484109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112376"/>
        <c:crosses val="autoZero"/>
        <c:auto val="1"/>
        <c:lblAlgn val="ctr"/>
        <c:lblOffset val="100"/>
        <c:noMultiLvlLbl val="0"/>
      </c:catAx>
      <c:valAx>
        <c:axId val="484112376"/>
        <c:scaling>
          <c:orientation val="minMax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Calcium influx</a:t>
                </a:r>
              </a:p>
              <a:p>
                <a:pPr>
                  <a:defRPr b="0"/>
                </a:pPr>
                <a:r>
                  <a:rPr lang="en-US" b="0"/>
                  <a:t>(Relative Fluoresence)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109048"/>
        <c:crosses val="autoZero"/>
        <c:crossBetween val="between"/>
        <c:majorUnit val="5000.0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256763180193"/>
          <c:y val="0.0601851851851851"/>
          <c:w val="0.540167607001881"/>
          <c:h val="0.8054782735491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CTRL</c:v>
                </c:pt>
              </c:strCache>
            </c:strRef>
          </c:tx>
          <c:spPr>
            <a:noFill/>
            <a:ln w="12700" cmpd="sng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Sheet1!$B$7:$B$9</c:f>
                <c:numCache>
                  <c:formatCode>General</c:formatCode>
                  <c:ptCount val="3"/>
                  <c:pt idx="0">
                    <c:v>0.1</c:v>
                  </c:pt>
                  <c:pt idx="1">
                    <c:v>0.2</c:v>
                  </c:pt>
                  <c:pt idx="2">
                    <c:v>0.25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Sheet1!$A$3:$A$5</c:f>
              <c:strCache>
                <c:ptCount val="3"/>
                <c:pt idx="0">
                  <c:v>CTRL</c:v>
                </c:pt>
                <c:pt idx="1">
                  <c:v>CTRL siRNA</c:v>
                </c:pt>
                <c:pt idx="2">
                  <c:v>Chac 1 siRNA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Nisin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Sheet1!$C$7:$C$9</c:f>
                <c:numCache>
                  <c:formatCode>General</c:formatCode>
                  <c:ptCount val="3"/>
                  <c:pt idx="0">
                    <c:v>0.12</c:v>
                  </c:pt>
                  <c:pt idx="1">
                    <c:v>0.2</c:v>
                  </c:pt>
                  <c:pt idx="2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Sheet1!$A$3:$A$5</c:f>
              <c:strCache>
                <c:ptCount val="3"/>
                <c:pt idx="0">
                  <c:v>CTRL</c:v>
                </c:pt>
                <c:pt idx="1">
                  <c:v>CTRL siRNA</c:v>
                </c:pt>
                <c:pt idx="2">
                  <c:v>Chac 1 siRNA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0.600000000000001</c:v>
                </c:pt>
                <c:pt idx="1">
                  <c:v>0.650000000000001</c:v>
                </c:pt>
                <c:pt idx="2">
                  <c:v>0.750000000000001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3502040"/>
        <c:axId val="483505368"/>
      </c:barChart>
      <c:catAx>
        <c:axId val="4835020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83505368"/>
        <c:crosses val="autoZero"/>
        <c:auto val="1"/>
        <c:lblAlgn val="ctr"/>
        <c:lblOffset val="100"/>
        <c:noMultiLvlLbl val="0"/>
      </c:catAx>
      <c:valAx>
        <c:axId val="4835053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en-US" sz="1000" b="0" dirty="0"/>
                  <a:t>Proliferation (</a:t>
                </a:r>
                <a:r>
                  <a:rPr lang="en-US" sz="1000" b="0" dirty="0" smtClean="0"/>
                  <a:t>Fold)</a:t>
                </a:r>
                <a:endParaRPr lang="en-US" sz="10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83502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2991299315932"/>
          <c:y val="0.0254698891805192"/>
          <c:w val="0.13569800126013"/>
          <c:h val="0.185171332750073"/>
        </c:manualLayout>
      </c:layout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Sheet1!$B$9</c:f>
              <c:strCache>
                <c:ptCount val="1"/>
                <c:pt idx="0">
                  <c:v>CTRL</c:v>
                </c:pt>
              </c:strCache>
            </c:strRef>
          </c:tx>
          <c:spPr>
            <a:noFill/>
            <a:ln w="12700" cmpd="sng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Sheet1!$B$15:$B$17</c:f>
                <c:numCache>
                  <c:formatCode>General</c:formatCode>
                  <c:ptCount val="3"/>
                  <c:pt idx="0">
                    <c:v>0.034</c:v>
                  </c:pt>
                  <c:pt idx="1">
                    <c:v>0.085</c:v>
                  </c:pt>
                  <c:pt idx="2">
                    <c:v>0.0640000000000001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Sheet1!$A$10:$A$12</c:f>
              <c:strCache>
                <c:ptCount val="3"/>
                <c:pt idx="0">
                  <c:v>CTRL</c:v>
                </c:pt>
                <c:pt idx="1">
                  <c:v>CTRL siRNA</c:v>
                </c:pt>
                <c:pt idx="2">
                  <c:v>Chac 1 siRNA </c:v>
                </c:pt>
              </c:strCache>
            </c:strRef>
          </c:cat>
          <c:val>
            <c:numRef>
              <c:f>Sheet1!$B$10:$B$12</c:f>
              <c:numCache>
                <c:formatCode>General</c:formatCode>
                <c:ptCount val="3"/>
                <c:pt idx="0">
                  <c:v>0.15</c:v>
                </c:pt>
                <c:pt idx="1">
                  <c:v>0.19</c:v>
                </c:pt>
                <c:pt idx="2">
                  <c:v>0.22</c:v>
                </c:pt>
              </c:numCache>
            </c:numRef>
          </c:val>
        </c:ser>
        <c:ser>
          <c:idx val="1"/>
          <c:order val="1"/>
          <c:tx>
            <c:strRef>
              <c:f>Sheet1!$C$9</c:f>
              <c:strCache>
                <c:ptCount val="1"/>
                <c:pt idx="0">
                  <c:v>Nisin</c:v>
                </c:pt>
              </c:strCache>
            </c:strRef>
          </c:tx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Sheet1!$C$15:$C$17</c:f>
                <c:numCache>
                  <c:formatCode>General</c:formatCode>
                  <c:ptCount val="3"/>
                  <c:pt idx="0">
                    <c:v>0.022</c:v>
                  </c:pt>
                  <c:pt idx="1">
                    <c:v>0.0943</c:v>
                  </c:pt>
                  <c:pt idx="2">
                    <c:v>0.153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Sheet1!$A$10:$A$12</c:f>
              <c:strCache>
                <c:ptCount val="3"/>
                <c:pt idx="0">
                  <c:v>CTRL</c:v>
                </c:pt>
                <c:pt idx="1">
                  <c:v>CTRL siRNA</c:v>
                </c:pt>
                <c:pt idx="2">
                  <c:v>Chac 1 siRNA </c:v>
                </c:pt>
              </c:strCache>
            </c:strRef>
          </c:cat>
          <c:val>
            <c:numRef>
              <c:f>Sheet1!$C$10:$C$12</c:f>
              <c:numCache>
                <c:formatCode>General</c:formatCode>
                <c:ptCount val="3"/>
                <c:pt idx="0">
                  <c:v>1.808999999999997</c:v>
                </c:pt>
                <c:pt idx="1">
                  <c:v>1.911</c:v>
                </c:pt>
                <c:pt idx="2">
                  <c:v>1.32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4380744"/>
        <c:axId val="484384216"/>
      </c:barChart>
      <c:catAx>
        <c:axId val="484380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384216"/>
        <c:crosses val="autoZero"/>
        <c:auto val="1"/>
        <c:lblAlgn val="ctr"/>
        <c:lblOffset val="100"/>
        <c:noMultiLvlLbl val="0"/>
      </c:catAx>
      <c:valAx>
        <c:axId val="48438421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DNA </a:t>
                </a:r>
                <a:r>
                  <a:rPr lang="en-US" b="0" dirty="0" smtClean="0"/>
                  <a:t>Fragmentation</a:t>
                </a:r>
              </a:p>
              <a:p>
                <a:pPr>
                  <a:defRPr b="0"/>
                </a:pPr>
                <a:r>
                  <a:rPr lang="en-US" sz="1000" b="0" i="0" u="none" strike="noStrike" baseline="0" dirty="0" smtClean="0">
                    <a:effectLst/>
                  </a:rPr>
                  <a:t>(Absorbance at 405 nm)</a:t>
                </a:r>
                <a:endParaRPr lang="en-US" b="0" dirty="0"/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38074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216176380547638"/>
          <c:y val="0.0595017813755564"/>
          <c:w val="0.130008963627752"/>
          <c:h val="0.155008456850873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800"/>
          </a:pPr>
          <a:endParaRPr lang="en-US"/>
        </a:p>
      </c:txPr>
    </c:legend>
    <c:plotVisOnly val="1"/>
    <c:dispBlanksAs val="gap"/>
    <c:showDLblsOverMax val="0"/>
  </c:chart>
  <c:spPr>
    <a:ln w="3175">
      <a:noFill/>
      <a:prstDash val="solid"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Sheet1!$U$35:$U$36</c:f>
                <c:numCache>
                  <c:formatCode>General</c:formatCode>
                  <c:ptCount val="2"/>
                  <c:pt idx="0">
                    <c:v>2332.0</c:v>
                  </c:pt>
                  <c:pt idx="1">
                    <c:v>3456.0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Sheet1!$R$35:$R$36</c:f>
              <c:strCache>
                <c:ptCount val="2"/>
                <c:pt idx="0">
                  <c:v>CTRL</c:v>
                </c:pt>
                <c:pt idx="1">
                  <c:v>Chac 1 cDNA</c:v>
                </c:pt>
              </c:strCache>
            </c:strRef>
          </c:cat>
          <c:val>
            <c:numRef>
              <c:f>Sheet1!$S$35:$S$36</c:f>
              <c:numCache>
                <c:formatCode>General</c:formatCode>
                <c:ptCount val="2"/>
                <c:pt idx="0">
                  <c:v>26463.0</c:v>
                </c:pt>
                <c:pt idx="1">
                  <c:v>27589.0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4411448"/>
        <c:axId val="436178712"/>
      </c:barChart>
      <c:catAx>
        <c:axId val="484411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crossAx val="436178712"/>
        <c:crosses val="autoZero"/>
        <c:auto val="1"/>
        <c:lblAlgn val="ctr"/>
        <c:lblOffset val="100"/>
        <c:noMultiLvlLbl val="0"/>
      </c:catAx>
      <c:valAx>
        <c:axId val="436178712"/>
        <c:scaling>
          <c:orientation val="minMax"/>
          <c:max val="35000.0"/>
          <c:min val="0.0"/>
        </c:scaling>
        <c:delete val="0"/>
        <c:axPos val="l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/>
                  <a:t>Calcium influx</a:t>
                </a:r>
              </a:p>
              <a:p>
                <a:pPr>
                  <a:defRPr sz="1100" b="0"/>
                </a:pPr>
                <a:r>
                  <a:rPr lang="en-US" sz="1100" b="0"/>
                  <a:t>(Relative</a:t>
                </a:r>
                <a:r>
                  <a:rPr lang="en-US" sz="1100" b="0" baseline="0"/>
                  <a:t> Fluoresence)</a:t>
                </a:r>
                <a:endParaRPr lang="en-US" sz="1100" b="0"/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  <a:prstDash val="solid"/>
          </a:ln>
        </c:spPr>
        <c:crossAx val="484411448"/>
        <c:crosses val="autoZero"/>
        <c:crossBetween val="between"/>
        <c:majorUnit val="5000.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4342235611097"/>
          <c:y val="0.0546500527694974"/>
          <c:w val="0.757116572155098"/>
          <c:h val="0.8220379219476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Sheet1!$A$22</c:f>
              <c:strCache>
                <c:ptCount val="1"/>
                <c:pt idx="0">
                  <c:v>CTRL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fixedVal"/>
            <c:noEndCap val="0"/>
            <c:val val="0.2"/>
          </c:errBars>
          <c:cat>
            <c:strRef>
              <c:f>Sheet1!$B$21:$C$21</c:f>
              <c:strCache>
                <c:ptCount val="2"/>
                <c:pt idx="0">
                  <c:v>CTRL</c:v>
                </c:pt>
                <c:pt idx="1">
                  <c:v>Chac 1  cDNA</c:v>
                </c:pt>
              </c:strCache>
            </c:strRef>
          </c:cat>
          <c:val>
            <c:numRef>
              <c:f>Sheet1!$B$22:$C$22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Sheet1!$A$23</c:f>
              <c:strCache>
                <c:ptCount val="1"/>
                <c:pt idx="0">
                  <c:v>Nisin 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Sheet1!$B$27:$C$27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</c:errBars>
          <c:cat>
            <c:strRef>
              <c:f>Sheet1!$B$21:$C$21</c:f>
              <c:strCache>
                <c:ptCount val="2"/>
                <c:pt idx="0">
                  <c:v>CTRL</c:v>
                </c:pt>
                <c:pt idx="1">
                  <c:v>Chac 1  cDNA</c:v>
                </c:pt>
              </c:strCache>
            </c:strRef>
          </c:cat>
          <c:val>
            <c:numRef>
              <c:f>Sheet1!$B$23:$C$23</c:f>
              <c:numCache>
                <c:formatCode>General</c:formatCode>
                <c:ptCount val="2"/>
                <c:pt idx="0">
                  <c:v>0.58</c:v>
                </c:pt>
                <c:pt idx="1">
                  <c:v>0.43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3981064"/>
        <c:axId val="483984584"/>
      </c:barChart>
      <c:catAx>
        <c:axId val="4839810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83984584"/>
        <c:crosses val="autoZero"/>
        <c:auto val="1"/>
        <c:lblAlgn val="ctr"/>
        <c:lblOffset val="100"/>
        <c:noMultiLvlLbl val="0"/>
      </c:catAx>
      <c:valAx>
        <c:axId val="483984584"/>
        <c:scaling>
          <c:orientation val="minMax"/>
          <c:max val="1.4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83981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01069587628866"/>
          <c:y val="0.021855801958211"/>
          <c:w val="0.158560591324645"/>
          <c:h val="0.16179385538755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Sheet1!$A$39</c:f>
              <c:strCache>
                <c:ptCount val="1"/>
                <c:pt idx="0">
                  <c:v>CTRL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Sheet1!$B$43:$C$43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</c:errBars>
          <c:cat>
            <c:strRef>
              <c:f>Sheet1!$B$38:$C$38</c:f>
              <c:strCache>
                <c:ptCount val="2"/>
                <c:pt idx="0">
                  <c:v>CTRL</c:v>
                </c:pt>
                <c:pt idx="1">
                  <c:v>Chac 1  cDNA</c:v>
                </c:pt>
              </c:strCache>
            </c:strRef>
          </c:cat>
          <c:val>
            <c:numRef>
              <c:f>Sheet1!$B$39:$C$39</c:f>
              <c:numCache>
                <c:formatCode>General</c:formatCode>
                <c:ptCount val="2"/>
                <c:pt idx="0">
                  <c:v>0.3</c:v>
                </c:pt>
                <c:pt idx="1">
                  <c:v>0.4</c:v>
                </c:pt>
              </c:numCache>
            </c:numRef>
          </c:val>
        </c:ser>
        <c:ser>
          <c:idx val="1"/>
          <c:order val="1"/>
          <c:tx>
            <c:strRef>
              <c:f>Sheet1!$A$40</c:f>
              <c:strCache>
                <c:ptCount val="1"/>
                <c:pt idx="0">
                  <c:v>Nisin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Sheet1!$B$44:$C$44</c:f>
                <c:numCache>
                  <c:formatCode>General</c:formatCode>
                  <c:ptCount val="2"/>
                  <c:pt idx="0">
                    <c:v>0.12</c:v>
                  </c:pt>
                  <c:pt idx="1">
                    <c:v>0.13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0.0</c:v>
                </c:pt>
              </c:numLit>
            </c:minus>
          </c:errBars>
          <c:cat>
            <c:strRef>
              <c:f>Sheet1!$B$38:$C$38</c:f>
              <c:strCache>
                <c:ptCount val="2"/>
                <c:pt idx="0">
                  <c:v>CTRL</c:v>
                </c:pt>
                <c:pt idx="1">
                  <c:v>Chac 1  cDNA</c:v>
                </c:pt>
              </c:strCache>
            </c:strRef>
          </c:cat>
          <c:val>
            <c:numRef>
              <c:f>Sheet1!$B$40:$C$40</c:f>
              <c:numCache>
                <c:formatCode>General</c:formatCode>
                <c:ptCount val="2"/>
                <c:pt idx="0">
                  <c:v>1.6</c:v>
                </c:pt>
                <c:pt idx="1">
                  <c:v>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158232"/>
        <c:axId val="491225960"/>
      </c:barChart>
      <c:catAx>
        <c:axId val="4911582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491225960"/>
        <c:crosses val="autoZero"/>
        <c:auto val="1"/>
        <c:lblAlgn val="ctr"/>
        <c:lblOffset val="100"/>
        <c:noMultiLvlLbl val="0"/>
      </c:catAx>
      <c:valAx>
        <c:axId val="491225960"/>
        <c:scaling>
          <c:orientation val="minMax"/>
          <c:max val="2.5"/>
        </c:scaling>
        <c:delete val="0"/>
        <c:axPos val="l"/>
        <c:title>
          <c:tx>
            <c:rich>
              <a:bodyPr/>
              <a:lstStyle/>
              <a:p>
                <a:pPr>
                  <a:defRPr sz="1100" b="0"/>
                </a:pPr>
                <a:r>
                  <a:rPr lang="en-US" sz="1100" b="0" dirty="0"/>
                  <a:t>DNA </a:t>
                </a:r>
                <a:r>
                  <a:rPr lang="en-US" sz="1100" b="0" dirty="0" smtClean="0"/>
                  <a:t>fragmentation</a:t>
                </a:r>
              </a:p>
              <a:p>
                <a:pPr>
                  <a:defRPr sz="1100" b="0"/>
                </a:pPr>
                <a:r>
                  <a:rPr lang="en-US" sz="1100" b="0" dirty="0" smtClean="0"/>
                  <a:t>(absorbance</a:t>
                </a:r>
                <a:r>
                  <a:rPr lang="en-US" sz="1100" b="0" baseline="0" dirty="0" smtClean="0"/>
                  <a:t> at 450 nm)</a:t>
                </a:r>
                <a:endParaRPr lang="en-US" sz="1100" b="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91158232"/>
        <c:crosses val="autoZero"/>
        <c:crossBetween val="between"/>
        <c:majorUnit val="0.5"/>
      </c:valAx>
    </c:plotArea>
    <c:legend>
      <c:legendPos val="r"/>
      <c:layout>
        <c:manualLayout>
          <c:xMode val="edge"/>
          <c:yMode val="edge"/>
          <c:x val="0.199435476815399"/>
          <c:y val="0.0505420676582094"/>
          <c:w val="0.114453412073491"/>
          <c:h val="0.18595290172061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857142857145"/>
          <c:y val="0.0430769230769231"/>
          <c:w val="0.827838827838834"/>
          <c:h val="0.80307692307692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plus>
            <c:min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minus>
          </c:errBars>
          <c:cat>
            <c:strRef>
              <c:f>Sheet1!$J$3:$J$4</c:f>
              <c:strCache>
                <c:ptCount val="2"/>
                <c:pt idx="0">
                  <c:v>Control</c:v>
                </c:pt>
                <c:pt idx="1">
                  <c:v>Nisin</c:v>
                </c:pt>
              </c:strCache>
            </c:strRef>
          </c:cat>
          <c:val>
            <c:numRef>
              <c:f>Sheet1!$K$3:$K$4</c:f>
              <c:numCache>
                <c:formatCode>General</c:formatCode>
                <c:ptCount val="2"/>
                <c:pt idx="0">
                  <c:v>311.02</c:v>
                </c:pt>
                <c:pt idx="1">
                  <c:v>168.91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1300072"/>
        <c:axId val="491303080"/>
      </c:barChart>
      <c:catAx>
        <c:axId val="491300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91303080"/>
        <c:crosses val="autoZero"/>
        <c:auto val="1"/>
        <c:lblAlgn val="ctr"/>
        <c:lblOffset val="100"/>
        <c:noMultiLvlLbl val="0"/>
      </c:catAx>
      <c:valAx>
        <c:axId val="49130308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Tumor Volumr (mm</a:t>
                </a:r>
                <a:r>
                  <a:rPr lang="en-US" sz="1200" baseline="30000"/>
                  <a:t>3</a:t>
                </a:r>
                <a:r>
                  <a:rPr lang="en-US" sz="120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913000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56995677686775"/>
          <c:y val="0.0430769230769231"/>
          <c:w val="0.613700338852947"/>
          <c:h val="0.80307692307692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Text" lastClr="00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plus>
            <c:min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minus>
          </c:errBars>
          <c:cat>
            <c:strRef>
              <c:f>Sheet1!$J$3:$J$4</c:f>
              <c:strCache>
                <c:ptCount val="2"/>
                <c:pt idx="0">
                  <c:v>Control</c:v>
                </c:pt>
                <c:pt idx="1">
                  <c:v>Nisin</c:v>
                </c:pt>
              </c:strCache>
            </c:strRef>
          </c:cat>
          <c:val>
            <c:numRef>
              <c:f>Sheet1!$K$3:$K$4</c:f>
              <c:numCache>
                <c:formatCode>General</c:formatCode>
                <c:ptCount val="2"/>
                <c:pt idx="0">
                  <c:v>311.02</c:v>
                </c:pt>
                <c:pt idx="1">
                  <c:v>168.91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342104"/>
        <c:axId val="491345368"/>
      </c:barChart>
      <c:catAx>
        <c:axId val="491342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491345368"/>
        <c:crosses val="autoZero"/>
        <c:auto val="1"/>
        <c:lblAlgn val="ctr"/>
        <c:lblOffset val="100"/>
        <c:noMultiLvlLbl val="0"/>
      </c:catAx>
      <c:valAx>
        <c:axId val="4913453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/>
                  <a:t>Tumor </a:t>
                </a:r>
                <a:r>
                  <a:rPr lang="en-US" sz="1200" b="0" dirty="0" smtClean="0"/>
                  <a:t>Volume </a:t>
                </a:r>
                <a:r>
                  <a:rPr lang="en-US" sz="1200" b="0" dirty="0"/>
                  <a:t>(mm</a:t>
                </a:r>
                <a:r>
                  <a:rPr lang="en-US" sz="1200" b="0" baseline="30000" dirty="0"/>
                  <a:t>3</a:t>
                </a:r>
                <a:r>
                  <a:rPr lang="en-US" sz="1200" b="0" dirty="0"/>
                  <a:t>)</a:t>
                </a:r>
              </a:p>
            </c:rich>
          </c:tx>
          <c:layout>
            <c:manualLayout>
              <c:xMode val="edge"/>
              <c:yMode val="edge"/>
              <c:x val="0.151092189764604"/>
              <c:y val="0.077711871213651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4913421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Sheet1!$B$84:$B$87</c:f>
              <c:strCache>
                <c:ptCount val="4"/>
                <c:pt idx="0">
                  <c:v>CTRL shRNA</c:v>
                </c:pt>
                <c:pt idx="1">
                  <c:v>Chac 1 shRNA</c:v>
                </c:pt>
                <c:pt idx="2">
                  <c:v>CTRL shRNA</c:v>
                </c:pt>
                <c:pt idx="3">
                  <c:v>Chac 1 shRNA</c:v>
                </c:pt>
              </c:strCache>
            </c:strRef>
          </c:cat>
          <c:val>
            <c:numRef>
              <c:f>Sheet1!$C$84:$C$87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Sheet1!$F$84:$F$87</c:f>
                <c:numCache>
                  <c:formatCode>General</c:formatCode>
                  <c:ptCount val="4"/>
                  <c:pt idx="0">
                    <c:v>143.0</c:v>
                  </c:pt>
                  <c:pt idx="1">
                    <c:v>172.0</c:v>
                  </c:pt>
                  <c:pt idx="2">
                    <c:v>96.0</c:v>
                  </c:pt>
                  <c:pt idx="3">
                    <c:v>183.0</c:v>
                  </c:pt>
                </c:numCache>
              </c:numRef>
            </c:plus>
          </c:errBars>
          <c:cat>
            <c:strRef>
              <c:f>Sheet1!$B$84:$B$87</c:f>
              <c:strCache>
                <c:ptCount val="4"/>
                <c:pt idx="0">
                  <c:v>CTRL shRNA</c:v>
                </c:pt>
                <c:pt idx="1">
                  <c:v>Chac 1 shRNA</c:v>
                </c:pt>
                <c:pt idx="2">
                  <c:v>CTRL shRNA</c:v>
                </c:pt>
                <c:pt idx="3">
                  <c:v>Chac 1 shRNA</c:v>
                </c:pt>
              </c:strCache>
            </c:strRef>
          </c:cat>
          <c:val>
            <c:numRef>
              <c:f>Sheet1!$D$84:$D$87</c:f>
              <c:numCache>
                <c:formatCode>General</c:formatCode>
                <c:ptCount val="4"/>
                <c:pt idx="0">
                  <c:v>767.0</c:v>
                </c:pt>
                <c:pt idx="1">
                  <c:v>518.0</c:v>
                </c:pt>
                <c:pt idx="2">
                  <c:v>147.0</c:v>
                </c:pt>
                <c:pt idx="3">
                  <c:v>318.0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91481480"/>
        <c:axId val="491484856"/>
      </c:barChart>
      <c:catAx>
        <c:axId val="491481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crossAx val="491484856"/>
        <c:crosses val="autoZero"/>
        <c:auto val="1"/>
        <c:lblAlgn val="ctr"/>
        <c:lblOffset val="100"/>
        <c:noMultiLvlLbl val="0"/>
      </c:catAx>
      <c:valAx>
        <c:axId val="49148485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/>
                  <a:t>Tumor Volume (mm</a:t>
                </a:r>
                <a:r>
                  <a:rPr lang="en-US" sz="1200" b="0" baseline="30000" dirty="0"/>
                  <a:t>3</a:t>
                </a:r>
                <a:r>
                  <a:rPr lang="en-US" sz="1200" b="0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491481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857142857145"/>
          <c:y val="0.0430769230769231"/>
          <c:w val="0.827838827838834"/>
          <c:h val="0.80307692307692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plus>
            <c:minus>
              <c:numRef>
                <c:f>Sheet1!$L$3:$L$4</c:f>
                <c:numCache>
                  <c:formatCode>General</c:formatCode>
                  <c:ptCount val="2"/>
                  <c:pt idx="0">
                    <c:v>55.78</c:v>
                  </c:pt>
                  <c:pt idx="1">
                    <c:v>12.24</c:v>
                  </c:pt>
                </c:numCache>
              </c:numRef>
            </c:minus>
          </c:errBars>
          <c:cat>
            <c:strRef>
              <c:f>Sheet1!$J$3:$J$4</c:f>
              <c:strCache>
                <c:ptCount val="2"/>
                <c:pt idx="0">
                  <c:v>Control</c:v>
                </c:pt>
                <c:pt idx="1">
                  <c:v>Nisin</c:v>
                </c:pt>
              </c:strCache>
            </c:strRef>
          </c:cat>
          <c:val>
            <c:numRef>
              <c:f>Sheet1!$K$3:$K$4</c:f>
              <c:numCache>
                <c:formatCode>General</c:formatCode>
                <c:ptCount val="2"/>
                <c:pt idx="0">
                  <c:v>311.02</c:v>
                </c:pt>
                <c:pt idx="1">
                  <c:v>168.91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1548584"/>
        <c:axId val="491551592"/>
      </c:barChart>
      <c:catAx>
        <c:axId val="491548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91551592"/>
        <c:crosses val="autoZero"/>
        <c:auto val="1"/>
        <c:lblAlgn val="ctr"/>
        <c:lblOffset val="100"/>
        <c:noMultiLvlLbl val="0"/>
      </c:catAx>
      <c:valAx>
        <c:axId val="49155159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Tumor Volumr (mm</a:t>
                </a:r>
                <a:r>
                  <a:rPr lang="en-US" sz="1200" baseline="30000"/>
                  <a:t>3</a:t>
                </a:r>
                <a:r>
                  <a:rPr lang="en-US" sz="1200"/>
                  <a:t>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4915485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7219815361814"/>
          <c:y val="0.0486111111111111"/>
          <c:w val="0.564408273614648"/>
          <c:h val="0.6909722222222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Sheet1!$B$281</c:f>
              <c:strCache>
                <c:ptCount val="1"/>
                <c:pt idx="0">
                  <c:v>Keratinocyte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Sheet1!$C$284:$H$284</c:f>
                <c:numCache>
                  <c:formatCode>General</c:formatCode>
                  <c:ptCount val="6"/>
                  <c:pt idx="0">
                    <c:v>0.03</c:v>
                  </c:pt>
                  <c:pt idx="1">
                    <c:v>0.05</c:v>
                  </c:pt>
                  <c:pt idx="2">
                    <c:v>0.065</c:v>
                  </c:pt>
                  <c:pt idx="3">
                    <c:v>0.052</c:v>
                  </c:pt>
                  <c:pt idx="4">
                    <c:v>0.052</c:v>
                  </c:pt>
                  <c:pt idx="5">
                    <c:v>0.03</c:v>
                  </c:pt>
                </c:numCache>
              </c:numRef>
            </c:plus>
            <c:minus>
              <c:numRef>
                <c:f>Sheet1!$C$284:$H$284</c:f>
                <c:numCache>
                  <c:formatCode>General</c:formatCode>
                  <c:ptCount val="6"/>
                  <c:pt idx="0">
                    <c:v>0.03</c:v>
                  </c:pt>
                  <c:pt idx="1">
                    <c:v>0.05</c:v>
                  </c:pt>
                  <c:pt idx="2">
                    <c:v>0.065</c:v>
                  </c:pt>
                  <c:pt idx="3">
                    <c:v>0.052</c:v>
                  </c:pt>
                  <c:pt idx="4">
                    <c:v>0.052</c:v>
                  </c:pt>
                  <c:pt idx="5">
                    <c:v>0.03</c:v>
                  </c:pt>
                </c:numCache>
              </c:numRef>
            </c:minus>
          </c:errBars>
          <c:cat>
            <c:numRef>
              <c:f>Sheet1!$C$280:$H$280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Sheet1!$C$281:$H$281</c:f>
              <c:numCache>
                <c:formatCode>General</c:formatCode>
                <c:ptCount val="6"/>
                <c:pt idx="0">
                  <c:v>0.12</c:v>
                </c:pt>
                <c:pt idx="1">
                  <c:v>0.18</c:v>
                </c:pt>
                <c:pt idx="2">
                  <c:v>0.175</c:v>
                </c:pt>
                <c:pt idx="3">
                  <c:v>0.2</c:v>
                </c:pt>
                <c:pt idx="4">
                  <c:v>0.28</c:v>
                </c:pt>
                <c:pt idx="5">
                  <c:v>0.55</c:v>
                </c:pt>
              </c:numCache>
            </c:numRef>
          </c:val>
        </c:ser>
        <c:ser>
          <c:idx val="1"/>
          <c:order val="1"/>
          <c:tx>
            <c:strRef>
              <c:f>Sheet1!$B$282</c:f>
              <c:strCache>
                <c:ptCount val="1"/>
                <c:pt idx="0">
                  <c:v>HSC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Sheet1!$C$285:$H$285</c:f>
                <c:numCache>
                  <c:formatCode>General</c:formatCode>
                  <c:ptCount val="6"/>
                  <c:pt idx="0">
                    <c:v>0.12</c:v>
                  </c:pt>
                  <c:pt idx="1">
                    <c:v>0.067</c:v>
                  </c:pt>
                  <c:pt idx="2">
                    <c:v>0.0880000000000002</c:v>
                  </c:pt>
                  <c:pt idx="3">
                    <c:v>0.14</c:v>
                  </c:pt>
                  <c:pt idx="4">
                    <c:v>0.0890000000000002</c:v>
                  </c:pt>
                  <c:pt idx="5">
                    <c:v>0.092</c:v>
                  </c:pt>
                </c:numCache>
              </c:numRef>
            </c:plus>
            <c:minus>
              <c:numRef>
                <c:f>Sheet1!$C$285:$H$285</c:f>
                <c:numCache>
                  <c:formatCode>General</c:formatCode>
                  <c:ptCount val="6"/>
                  <c:pt idx="0">
                    <c:v>0.12</c:v>
                  </c:pt>
                  <c:pt idx="1">
                    <c:v>0.067</c:v>
                  </c:pt>
                  <c:pt idx="2">
                    <c:v>0.0880000000000002</c:v>
                  </c:pt>
                  <c:pt idx="3">
                    <c:v>0.14</c:v>
                  </c:pt>
                  <c:pt idx="4">
                    <c:v>0.0890000000000002</c:v>
                  </c:pt>
                  <c:pt idx="5">
                    <c:v>0.092</c:v>
                  </c:pt>
                </c:numCache>
              </c:numRef>
            </c:minus>
          </c:errBars>
          <c:cat>
            <c:numRef>
              <c:f>Sheet1!$C$280:$H$280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Sheet1!$C$282:$H$282</c:f>
              <c:numCache>
                <c:formatCode>General</c:formatCode>
                <c:ptCount val="6"/>
                <c:pt idx="0">
                  <c:v>0.25</c:v>
                </c:pt>
                <c:pt idx="1">
                  <c:v>0.45</c:v>
                </c:pt>
                <c:pt idx="2">
                  <c:v>0.700000000000002</c:v>
                </c:pt>
                <c:pt idx="3">
                  <c:v>1.45</c:v>
                </c:pt>
                <c:pt idx="4">
                  <c:v>1.75</c:v>
                </c:pt>
                <c:pt idx="5">
                  <c:v>1.940000000000012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14971416"/>
        <c:axId val="414977624"/>
      </c:barChart>
      <c:catAx>
        <c:axId val="414971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 err="1" smtClean="0"/>
                  <a:t>Nisin</a:t>
                </a:r>
                <a:r>
                  <a:rPr lang="en-US" b="0" dirty="0" smtClean="0"/>
                  <a:t> </a:t>
                </a:r>
                <a:r>
                  <a:rPr lang="en-US" sz="1200" b="0" i="0" u="none" strike="noStrike" baseline="0" dirty="0" smtClean="0">
                    <a:effectLst/>
                  </a:rPr>
                  <a:t>(µg/ml) 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414977624"/>
        <c:crosses val="autoZero"/>
        <c:auto val="1"/>
        <c:lblAlgn val="ctr"/>
        <c:lblOffset val="100"/>
        <c:noMultiLvlLbl val="0"/>
      </c:catAx>
      <c:valAx>
        <c:axId val="414977624"/>
        <c:scaling>
          <c:orientation val="minMax"/>
          <c:max val="2.2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en-US" sz="1000" b="0" dirty="0"/>
                  <a:t>DNA </a:t>
                </a:r>
                <a:r>
                  <a:rPr lang="en-US" sz="1000" b="0" dirty="0" smtClean="0"/>
                  <a:t>Fragmentation</a:t>
                </a:r>
              </a:p>
              <a:p>
                <a:pPr>
                  <a:defRPr sz="1000" b="0"/>
                </a:pPr>
                <a:r>
                  <a:rPr lang="en-US" sz="1000" b="0" dirty="0" smtClean="0"/>
                  <a:t>(Absorbance</a:t>
                </a:r>
                <a:r>
                  <a:rPr lang="en-US" sz="1000" b="0" baseline="0" dirty="0" smtClean="0"/>
                  <a:t> at 405 nm)</a:t>
                </a:r>
                <a:r>
                  <a:rPr lang="en-US" sz="1000" b="0" dirty="0" smtClean="0"/>
                  <a:t> </a:t>
                </a:r>
                <a:endParaRPr lang="en-US" sz="1000" b="0" dirty="0"/>
              </a:p>
            </c:rich>
          </c:tx>
          <c:layout>
            <c:manualLayout>
              <c:xMode val="edge"/>
              <c:yMode val="edge"/>
              <c:x val="0.0600718888351406"/>
              <c:y val="0.07805098349148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14971416"/>
        <c:crosses val="autoZero"/>
        <c:crossBetween val="between"/>
        <c:majorUnit val="0.2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95310864971489"/>
          <c:y val="0.0916652349138248"/>
          <c:w val="0.234407063685358"/>
          <c:h val="0.2805230888553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Sheet1!$B$19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Sheet1!$C$20:$D$20</c:f>
                <c:numCache>
                  <c:formatCode>General</c:formatCode>
                  <c:ptCount val="2"/>
                  <c:pt idx="0">
                    <c:v>68.2191600000003</c:v>
                  </c:pt>
                  <c:pt idx="1">
                    <c:v>47.88577</c:v>
                  </c:pt>
                </c:numCache>
              </c:numRef>
            </c:plus>
          </c:errBars>
          <c:cat>
            <c:strRef>
              <c:f>Sheet1!$C$18:$D$18</c:f>
              <c:strCache>
                <c:ptCount val="2"/>
                <c:pt idx="0">
                  <c:v>Control</c:v>
                </c:pt>
                <c:pt idx="1">
                  <c:v>Nisin</c:v>
                </c:pt>
              </c:strCache>
            </c:strRef>
          </c:cat>
          <c:val>
            <c:numRef>
              <c:f>Sheet1!$C$19:$D$19</c:f>
              <c:numCache>
                <c:formatCode>General</c:formatCode>
                <c:ptCount val="2"/>
                <c:pt idx="0">
                  <c:v>199.2145999999995</c:v>
                </c:pt>
                <c:pt idx="1">
                  <c:v>112.1421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91623368"/>
        <c:axId val="491626344"/>
      </c:barChart>
      <c:catAx>
        <c:axId val="491623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491626344"/>
        <c:crosses val="autoZero"/>
        <c:auto val="1"/>
        <c:lblAlgn val="ctr"/>
        <c:lblOffset val="100"/>
        <c:noMultiLvlLbl val="0"/>
      </c:catAx>
      <c:valAx>
        <c:axId val="49162634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Tumor Volume</a:t>
                </a:r>
                <a:r>
                  <a:rPr lang="en-US" b="0" baseline="0"/>
                  <a:t> (mm</a:t>
                </a:r>
                <a:r>
                  <a:rPr lang="en-US" b="0" baseline="30000"/>
                  <a:t>3</a:t>
                </a:r>
                <a:r>
                  <a:rPr lang="en-US" b="0" baseline="0"/>
                  <a:t>)</a:t>
                </a:r>
                <a:endParaRPr lang="en-US" b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916233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677639787479"/>
          <c:y val="0.119585627743046"/>
          <c:w val="0.60595052180164"/>
          <c:h val="0.6199977832090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Sheet1!$B$297</c:f>
              <c:strCache>
                <c:ptCount val="1"/>
                <c:pt idx="0">
                  <c:v>Keratinocyte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Sheet1!$C$301:$H$301</c:f>
                <c:numCache>
                  <c:formatCode>General</c:formatCode>
                  <c:ptCount val="6"/>
                  <c:pt idx="0">
                    <c:v>0.03</c:v>
                  </c:pt>
                  <c:pt idx="1">
                    <c:v>0.05</c:v>
                  </c:pt>
                  <c:pt idx="2">
                    <c:v>0.065</c:v>
                  </c:pt>
                  <c:pt idx="3">
                    <c:v>0.052</c:v>
                  </c:pt>
                  <c:pt idx="4">
                    <c:v>0.052</c:v>
                  </c:pt>
                  <c:pt idx="5">
                    <c:v>0.03</c:v>
                  </c:pt>
                </c:numCache>
              </c:numRef>
            </c:plus>
            <c:minus>
              <c:numRef>
                <c:f>Sheet1!$C$301:$H$301</c:f>
                <c:numCache>
                  <c:formatCode>General</c:formatCode>
                  <c:ptCount val="6"/>
                  <c:pt idx="0">
                    <c:v>0.03</c:v>
                  </c:pt>
                  <c:pt idx="1">
                    <c:v>0.05</c:v>
                  </c:pt>
                  <c:pt idx="2">
                    <c:v>0.065</c:v>
                  </c:pt>
                  <c:pt idx="3">
                    <c:v>0.052</c:v>
                  </c:pt>
                  <c:pt idx="4">
                    <c:v>0.052</c:v>
                  </c:pt>
                  <c:pt idx="5">
                    <c:v>0.03</c:v>
                  </c:pt>
                </c:numCache>
              </c:numRef>
            </c:minus>
          </c:errBars>
          <c:cat>
            <c:numRef>
              <c:f>Sheet1!$C$296:$H$296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Sheet1!$C$297:$H$297</c:f>
              <c:numCache>
                <c:formatCode>General</c:formatCode>
                <c:ptCount val="6"/>
                <c:pt idx="0">
                  <c:v>0.12</c:v>
                </c:pt>
                <c:pt idx="1">
                  <c:v>0.18</c:v>
                </c:pt>
                <c:pt idx="2">
                  <c:v>0.175</c:v>
                </c:pt>
                <c:pt idx="3">
                  <c:v>0.2</c:v>
                </c:pt>
                <c:pt idx="4">
                  <c:v>0.28</c:v>
                </c:pt>
                <c:pt idx="5">
                  <c:v>0.55</c:v>
                </c:pt>
              </c:numCache>
            </c:numRef>
          </c:val>
        </c:ser>
        <c:ser>
          <c:idx val="1"/>
          <c:order val="1"/>
          <c:tx>
            <c:strRef>
              <c:f>Sheet1!$B$298</c:f>
              <c:strCache>
                <c:ptCount val="1"/>
                <c:pt idx="0">
                  <c:v>14A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Sheet1!$C$302:$H$302</c:f>
                <c:numCache>
                  <c:formatCode>General</c:formatCode>
                  <c:ptCount val="6"/>
                  <c:pt idx="0">
                    <c:v>0.077</c:v>
                  </c:pt>
                  <c:pt idx="1">
                    <c:v>0.055</c:v>
                  </c:pt>
                  <c:pt idx="2">
                    <c:v>0.065</c:v>
                  </c:pt>
                  <c:pt idx="3">
                    <c:v>0.09</c:v>
                  </c:pt>
                  <c:pt idx="4">
                    <c:v>0.025</c:v>
                  </c:pt>
                  <c:pt idx="5">
                    <c:v>0.08</c:v>
                  </c:pt>
                </c:numCache>
              </c:numRef>
            </c:plus>
            <c:minus>
              <c:numRef>
                <c:f>Sheet1!$C$302:$H$302</c:f>
                <c:numCache>
                  <c:formatCode>General</c:formatCode>
                  <c:ptCount val="6"/>
                  <c:pt idx="0">
                    <c:v>0.077</c:v>
                  </c:pt>
                  <c:pt idx="1">
                    <c:v>0.055</c:v>
                  </c:pt>
                  <c:pt idx="2">
                    <c:v>0.065</c:v>
                  </c:pt>
                  <c:pt idx="3">
                    <c:v>0.09</c:v>
                  </c:pt>
                  <c:pt idx="4">
                    <c:v>0.025</c:v>
                  </c:pt>
                  <c:pt idx="5">
                    <c:v>0.08</c:v>
                  </c:pt>
                </c:numCache>
              </c:numRef>
            </c:minus>
          </c:errBars>
          <c:cat>
            <c:numRef>
              <c:f>Sheet1!$C$296:$H$296</c:f>
              <c:numCache>
                <c:formatCode>General</c:formatCode>
                <c:ptCount val="6"/>
                <c:pt idx="0">
                  <c:v>0.0</c:v>
                </c:pt>
                <c:pt idx="1">
                  <c:v>5.0</c:v>
                </c:pt>
                <c:pt idx="2">
                  <c:v>10.0</c:v>
                </c:pt>
                <c:pt idx="3">
                  <c:v>20.0</c:v>
                </c:pt>
                <c:pt idx="4">
                  <c:v>40.0</c:v>
                </c:pt>
                <c:pt idx="5">
                  <c:v>80.0</c:v>
                </c:pt>
              </c:numCache>
            </c:numRef>
          </c:cat>
          <c:val>
            <c:numRef>
              <c:f>Sheet1!$C$298:$H$298</c:f>
              <c:numCache>
                <c:formatCode>General</c:formatCode>
                <c:ptCount val="6"/>
                <c:pt idx="0">
                  <c:v>0.35</c:v>
                </c:pt>
                <c:pt idx="1">
                  <c:v>0.28</c:v>
                </c:pt>
                <c:pt idx="2">
                  <c:v>0.4</c:v>
                </c:pt>
                <c:pt idx="3">
                  <c:v>0.330000000000004</c:v>
                </c:pt>
                <c:pt idx="4">
                  <c:v>0.960000000000002</c:v>
                </c:pt>
                <c:pt idx="5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15023528"/>
        <c:axId val="415029864"/>
      </c:barChart>
      <c:catAx>
        <c:axId val="415023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 err="1" smtClean="0"/>
                  <a:t>Nisin</a:t>
                </a:r>
                <a:r>
                  <a:rPr lang="en-US" b="0" dirty="0" smtClean="0"/>
                  <a:t> </a:t>
                </a:r>
                <a:r>
                  <a:rPr lang="en-US" sz="1200" b="0" i="0" u="none" strike="noStrike" baseline="0" dirty="0" smtClean="0">
                    <a:effectLst/>
                  </a:rPr>
                  <a:t>(µg/ml) </a:t>
                </a:r>
                <a:r>
                  <a:rPr lang="en-US" b="0" dirty="0" smtClean="0"/>
                  <a:t> </a:t>
                </a:r>
                <a:endParaRPr lang="en-US" b="0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415029864"/>
        <c:crosses val="autoZero"/>
        <c:auto val="1"/>
        <c:lblAlgn val="ctr"/>
        <c:lblOffset val="100"/>
        <c:noMultiLvlLbl val="0"/>
      </c:catAx>
      <c:valAx>
        <c:axId val="4150298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en-US" sz="1000" b="0" dirty="0"/>
                  <a:t>DNA </a:t>
                </a:r>
                <a:r>
                  <a:rPr lang="en-US" sz="1000" b="0" dirty="0" smtClean="0"/>
                  <a:t>Fragmentation</a:t>
                </a:r>
              </a:p>
              <a:p>
                <a:pPr>
                  <a:defRPr sz="1000" b="0"/>
                </a:pPr>
                <a:r>
                  <a:rPr lang="en-US" sz="1000" b="0" dirty="0" smtClean="0"/>
                  <a:t>(Absorbance at 405</a:t>
                </a:r>
                <a:r>
                  <a:rPr lang="en-US" sz="1000" b="0" baseline="0" dirty="0" smtClean="0"/>
                  <a:t> </a:t>
                </a:r>
                <a:r>
                  <a:rPr lang="en-US" sz="1000" b="0" dirty="0" smtClean="0"/>
                  <a:t>nm) </a:t>
                </a:r>
                <a:endParaRPr lang="en-US" sz="1000" b="0" dirty="0"/>
              </a:p>
            </c:rich>
          </c:tx>
          <c:layout>
            <c:manualLayout>
              <c:xMode val="edge"/>
              <c:yMode val="edge"/>
              <c:x val="0.0123889673863646"/>
              <c:y val="0.07805098349148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15023528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148439108731618"/>
          <c:y val="0.0667281911316412"/>
          <c:w val="0.234407063685358"/>
          <c:h val="0.2805230888553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1559491881512"/>
          <c:y val="0.0486111111111111"/>
          <c:w val="0.428857388833581"/>
          <c:h val="0.791666666666667"/>
        </c:manualLayout>
      </c:layout>
      <c:lineChart>
        <c:grouping val="standard"/>
        <c:varyColors val="0"/>
        <c:ser>
          <c:idx val="0"/>
          <c:order val="0"/>
          <c:tx>
            <c:strRef>
              <c:f>[apoptosis.xls]Sheet1!$A$222</c:f>
              <c:strCache>
                <c:ptCount val="1"/>
                <c:pt idx="0">
                  <c:v>HSC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[apoptosis.xls]Sheet1!$B$228:$G$228</c:f>
                <c:numCache>
                  <c:formatCode>General</c:formatCode>
                  <c:ptCount val="6"/>
                  <c:pt idx="0">
                    <c:v>0.034</c:v>
                  </c:pt>
                  <c:pt idx="1">
                    <c:v>0.042</c:v>
                  </c:pt>
                  <c:pt idx="2">
                    <c:v>0.046</c:v>
                  </c:pt>
                  <c:pt idx="3">
                    <c:v>0.045</c:v>
                  </c:pt>
                  <c:pt idx="4">
                    <c:v>0.042</c:v>
                  </c:pt>
                  <c:pt idx="5">
                    <c:v>0.052</c:v>
                  </c:pt>
                </c:numCache>
              </c:numRef>
            </c:plus>
            <c:minus>
              <c:numRef>
                <c:f>[apoptosis.xls]Sheet1!$B$228:$G$228</c:f>
                <c:numCache>
                  <c:formatCode>General</c:formatCode>
                  <c:ptCount val="6"/>
                  <c:pt idx="0">
                    <c:v>0.034</c:v>
                  </c:pt>
                  <c:pt idx="1">
                    <c:v>0.042</c:v>
                  </c:pt>
                  <c:pt idx="2">
                    <c:v>0.046</c:v>
                  </c:pt>
                  <c:pt idx="3">
                    <c:v>0.045</c:v>
                  </c:pt>
                  <c:pt idx="4">
                    <c:v>0.042</c:v>
                  </c:pt>
                  <c:pt idx="5">
                    <c:v>0.052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[apoptosis.xls]Sheet1!$B$221:$G$221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[apoptosis.xls]Sheet1!$B$222:$G$222</c:f>
              <c:numCache>
                <c:formatCode>General</c:formatCode>
                <c:ptCount val="6"/>
                <c:pt idx="0">
                  <c:v>0.600000000000001</c:v>
                </c:pt>
                <c:pt idx="1">
                  <c:v>0.97</c:v>
                </c:pt>
                <c:pt idx="2">
                  <c:v>1.04</c:v>
                </c:pt>
                <c:pt idx="3">
                  <c:v>1.14</c:v>
                </c:pt>
                <c:pt idx="4">
                  <c:v>1.167</c:v>
                </c:pt>
                <c:pt idx="5">
                  <c:v>1.234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[apoptosis.xls]Sheet1!$A$223</c:f>
              <c:strCache>
                <c:ptCount val="1"/>
                <c:pt idx="0">
                  <c:v>HSC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[apoptosis.xls]Sheet1!$B$227:$G$227</c:f>
                <c:numCache>
                  <c:formatCode>General</c:formatCode>
                  <c:ptCount val="6"/>
                  <c:pt idx="0">
                    <c:v>0.044</c:v>
                  </c:pt>
                  <c:pt idx="1">
                    <c:v>0.032</c:v>
                  </c:pt>
                  <c:pt idx="2">
                    <c:v>0.036</c:v>
                  </c:pt>
                  <c:pt idx="3">
                    <c:v>0.055</c:v>
                  </c:pt>
                  <c:pt idx="4">
                    <c:v>0.052</c:v>
                  </c:pt>
                  <c:pt idx="5">
                    <c:v>0.056</c:v>
                  </c:pt>
                </c:numCache>
              </c:numRef>
            </c:plus>
            <c:minus>
              <c:numRef>
                <c:f>[apoptosis.xls]Sheet1!$B$227:$G$227</c:f>
                <c:numCache>
                  <c:formatCode>General</c:formatCode>
                  <c:ptCount val="6"/>
                  <c:pt idx="0">
                    <c:v>0.044</c:v>
                  </c:pt>
                  <c:pt idx="1">
                    <c:v>0.032</c:v>
                  </c:pt>
                  <c:pt idx="2">
                    <c:v>0.036</c:v>
                  </c:pt>
                  <c:pt idx="3">
                    <c:v>0.055</c:v>
                  </c:pt>
                  <c:pt idx="4">
                    <c:v>0.052</c:v>
                  </c:pt>
                  <c:pt idx="5">
                    <c:v>0.056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[apoptosis.xls]Sheet1!$B$221:$G$221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[apoptosis.xls]Sheet1!$B$223:$G$223</c:f>
              <c:numCache>
                <c:formatCode>General</c:formatCode>
                <c:ptCount val="6"/>
                <c:pt idx="0">
                  <c:v>0.677000000000001</c:v>
                </c:pt>
                <c:pt idx="1">
                  <c:v>0.993</c:v>
                </c:pt>
                <c:pt idx="2">
                  <c:v>1.134</c:v>
                </c:pt>
                <c:pt idx="3">
                  <c:v>1.16</c:v>
                </c:pt>
                <c:pt idx="4">
                  <c:v>1.09</c:v>
                </c:pt>
                <c:pt idx="5">
                  <c:v>0.740000000000001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[apoptosis.xls]Sheet1!$A$224</c:f>
              <c:strCache>
                <c:ptCount val="1"/>
                <c:pt idx="0">
                  <c:v>KT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[apoptosis.xls]Sheet1!$B$230:$G$230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plus>
            <c:minus>
              <c:numRef>
                <c:f>[apoptosis.xls]Sheet1!$B$230:$G$230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[apoptosis.xls]Sheet1!$B$221:$G$221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[apoptosis.xls]Sheet1!$B$224:$G$224</c:f>
              <c:numCache>
                <c:formatCode>General</c:formatCode>
                <c:ptCount val="6"/>
                <c:pt idx="0">
                  <c:v>0.245</c:v>
                </c:pt>
                <c:pt idx="1">
                  <c:v>0.328000000000001</c:v>
                </c:pt>
                <c:pt idx="2">
                  <c:v>0.348</c:v>
                </c:pt>
                <c:pt idx="3">
                  <c:v>0.371</c:v>
                </c:pt>
                <c:pt idx="4">
                  <c:v>0.451</c:v>
                </c:pt>
                <c:pt idx="5">
                  <c:v>0.522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[apoptosis.xls]Sheet1!$A$225</c:f>
              <c:strCache>
                <c:ptCount val="1"/>
                <c:pt idx="0">
                  <c:v>KT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[apoptosis.xls]Sheet1!$B$229:$G$229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plus>
            <c:minus>
              <c:numRef>
                <c:f>[apoptosis.xls]Sheet1!$B$229:$G$229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[apoptosis.xls]Sheet1!$B$221:$G$221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[apoptosis.xls]Sheet1!$B$225:$G$225</c:f>
              <c:numCache>
                <c:formatCode>General</c:formatCode>
                <c:ptCount val="6"/>
                <c:pt idx="0">
                  <c:v>0.275</c:v>
                </c:pt>
                <c:pt idx="1">
                  <c:v>0.326000000000001</c:v>
                </c:pt>
                <c:pt idx="2">
                  <c:v>0.4</c:v>
                </c:pt>
                <c:pt idx="3">
                  <c:v>0.422</c:v>
                </c:pt>
                <c:pt idx="4">
                  <c:v>0.483</c:v>
                </c:pt>
                <c:pt idx="5">
                  <c:v>0.394000000000001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4058040"/>
        <c:axId val="394061208"/>
      </c:lineChart>
      <c:catAx>
        <c:axId val="394058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394061208"/>
        <c:crosses val="autoZero"/>
        <c:auto val="1"/>
        <c:lblAlgn val="ctr"/>
        <c:lblOffset val="100"/>
        <c:noMultiLvlLbl val="0"/>
      </c:catAx>
      <c:valAx>
        <c:axId val="3940612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39405804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58290851574601"/>
          <c:y val="0.140300341402391"/>
          <c:w val="0.34027831904966"/>
          <c:h val="0.546266544701536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258406703918"/>
          <c:y val="0.0486111111111111"/>
          <c:w val="0.434241579757409"/>
          <c:h val="0.79166666666666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Sheet1!$A$238</c:f>
              <c:strCache>
                <c:ptCount val="1"/>
                <c:pt idx="0">
                  <c:v>14A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Sheet1!$B$243:$G$243</c:f>
                <c:numCache>
                  <c:formatCode>General</c:formatCode>
                  <c:ptCount val="6"/>
                  <c:pt idx="0">
                    <c:v>0.035</c:v>
                  </c:pt>
                  <c:pt idx="1">
                    <c:v>0.043</c:v>
                  </c:pt>
                  <c:pt idx="2">
                    <c:v>0.0490000000000001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0.0490000000000001</c:v>
                  </c:pt>
                </c:numCache>
              </c:numRef>
            </c:plus>
            <c:minus>
              <c:numRef>
                <c:f>Sheet1!$B$243:$G$243</c:f>
                <c:numCache>
                  <c:formatCode>General</c:formatCode>
                  <c:ptCount val="6"/>
                  <c:pt idx="0">
                    <c:v>0.035</c:v>
                  </c:pt>
                  <c:pt idx="1">
                    <c:v>0.043</c:v>
                  </c:pt>
                  <c:pt idx="2">
                    <c:v>0.0490000000000001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0.0490000000000001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Sheet1!$B$237:$G$237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Sheet1!$B$238:$G$238</c:f>
              <c:numCache>
                <c:formatCode>General</c:formatCode>
                <c:ptCount val="6"/>
                <c:pt idx="0">
                  <c:v>0.840000000000001</c:v>
                </c:pt>
                <c:pt idx="1">
                  <c:v>1.170000000000002</c:v>
                </c:pt>
                <c:pt idx="2">
                  <c:v>1.284</c:v>
                </c:pt>
                <c:pt idx="3">
                  <c:v>1.32</c:v>
                </c:pt>
                <c:pt idx="4">
                  <c:v>1.376</c:v>
                </c:pt>
                <c:pt idx="5">
                  <c:v>1.43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Sheet1!$A$239</c:f>
              <c:strCache>
                <c:ptCount val="1"/>
                <c:pt idx="0">
                  <c:v>14A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Sheet1!$B$244:$G$244</c:f>
                <c:numCache>
                  <c:formatCode>General</c:formatCode>
                  <c:ptCount val="6"/>
                  <c:pt idx="0">
                    <c:v>0.062</c:v>
                  </c:pt>
                  <c:pt idx="1">
                    <c:v>0.07</c:v>
                  </c:pt>
                  <c:pt idx="2">
                    <c:v>0.04</c:v>
                  </c:pt>
                  <c:pt idx="3">
                    <c:v>0.036</c:v>
                  </c:pt>
                  <c:pt idx="4">
                    <c:v>0.048</c:v>
                  </c:pt>
                  <c:pt idx="5">
                    <c:v>0.052</c:v>
                  </c:pt>
                </c:numCache>
              </c:numRef>
            </c:plus>
            <c:minus>
              <c:numRef>
                <c:f>Sheet1!$B$244:$G$244</c:f>
                <c:numCache>
                  <c:formatCode>General</c:formatCode>
                  <c:ptCount val="6"/>
                  <c:pt idx="0">
                    <c:v>0.062</c:v>
                  </c:pt>
                  <c:pt idx="1">
                    <c:v>0.07</c:v>
                  </c:pt>
                  <c:pt idx="2">
                    <c:v>0.04</c:v>
                  </c:pt>
                  <c:pt idx="3">
                    <c:v>0.036</c:v>
                  </c:pt>
                  <c:pt idx="4">
                    <c:v>0.048</c:v>
                  </c:pt>
                  <c:pt idx="5">
                    <c:v>0.052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Sheet1!$B$237:$G$237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Sheet1!$B$239:$G$239</c:f>
              <c:numCache>
                <c:formatCode>General</c:formatCode>
                <c:ptCount val="6"/>
                <c:pt idx="0">
                  <c:v>0.712000000000001</c:v>
                </c:pt>
                <c:pt idx="1">
                  <c:v>0.985</c:v>
                </c:pt>
                <c:pt idx="2">
                  <c:v>1.334</c:v>
                </c:pt>
                <c:pt idx="3">
                  <c:v>1.34</c:v>
                </c:pt>
                <c:pt idx="4">
                  <c:v>1.156</c:v>
                </c:pt>
                <c:pt idx="5">
                  <c:v>0.974000000000001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Sheet1!$A$240</c:f>
              <c:strCache>
                <c:ptCount val="1"/>
                <c:pt idx="0">
                  <c:v>KT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Sheet1!$B$246:$G$246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plus>
            <c:minus>
              <c:numRef>
                <c:f>Sheet1!$B$246:$G$246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Sheet1!$B$237:$G$237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Sheet1!$B$240:$G$240</c:f>
              <c:numCache>
                <c:formatCode>General</c:formatCode>
                <c:ptCount val="6"/>
                <c:pt idx="0">
                  <c:v>0.245</c:v>
                </c:pt>
                <c:pt idx="1">
                  <c:v>0.328000000000001</c:v>
                </c:pt>
                <c:pt idx="2">
                  <c:v>0.348</c:v>
                </c:pt>
                <c:pt idx="3">
                  <c:v>0.371</c:v>
                </c:pt>
                <c:pt idx="4">
                  <c:v>0.451</c:v>
                </c:pt>
                <c:pt idx="5">
                  <c:v>0.522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Sheet1!$A$241</c:f>
              <c:strCache>
                <c:ptCount val="1"/>
                <c:pt idx="0">
                  <c:v>KT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Sheet1!$B$245:$G$245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plus>
            <c:minus>
              <c:numRef>
                <c:f>Sheet1!$B$245:$G$245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Sheet1!$B$237:$G$237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 (h)</c:v>
                </c:pt>
              </c:strCache>
            </c:strRef>
          </c:cat>
          <c:val>
            <c:numRef>
              <c:f>Sheet1!$B$241:$G$241</c:f>
              <c:numCache>
                <c:formatCode>General</c:formatCode>
                <c:ptCount val="6"/>
                <c:pt idx="0">
                  <c:v>0.275</c:v>
                </c:pt>
                <c:pt idx="1">
                  <c:v>0.326000000000001</c:v>
                </c:pt>
                <c:pt idx="2">
                  <c:v>0.4</c:v>
                </c:pt>
                <c:pt idx="3">
                  <c:v>0.422</c:v>
                </c:pt>
                <c:pt idx="4">
                  <c:v>0.483</c:v>
                </c:pt>
                <c:pt idx="5">
                  <c:v>0.394000000000001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4133784"/>
        <c:axId val="394136952"/>
      </c:lineChart>
      <c:catAx>
        <c:axId val="394133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394136952"/>
        <c:crosses val="autoZero"/>
        <c:auto val="1"/>
        <c:lblAlgn val="ctr"/>
        <c:lblOffset val="100"/>
        <c:noMultiLvlLbl val="0"/>
      </c:catAx>
      <c:valAx>
        <c:axId val="3941369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394133784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57431539071773"/>
          <c:y val="0.0996958245905428"/>
          <c:w val="0.340317844729828"/>
          <c:h val="0.583472808487427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258406703918"/>
          <c:y val="0.0486111111111111"/>
          <c:w val="0.434241579757409"/>
          <c:h val="0.725694444444446"/>
        </c:manualLayout>
      </c:layout>
      <c:lineChart>
        <c:grouping val="standard"/>
        <c:varyColors val="0"/>
        <c:ser>
          <c:idx val="0"/>
          <c:order val="0"/>
          <c:tx>
            <c:strRef>
              <c:f>Sheet1!$A$205</c:f>
              <c:strCache>
                <c:ptCount val="1"/>
                <c:pt idx="0">
                  <c:v>17B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Sheet1!$B$210:$G$210</c:f>
                <c:numCache>
                  <c:formatCode>General</c:formatCode>
                  <c:ptCount val="6"/>
                  <c:pt idx="0">
                    <c:v>0.033</c:v>
                  </c:pt>
                  <c:pt idx="1">
                    <c:v>0.052</c:v>
                  </c:pt>
                  <c:pt idx="2">
                    <c:v>0.057</c:v>
                  </c:pt>
                  <c:pt idx="3">
                    <c:v>0.058</c:v>
                  </c:pt>
                  <c:pt idx="4">
                    <c:v>0.033</c:v>
                  </c:pt>
                  <c:pt idx="5">
                    <c:v>0.036</c:v>
                  </c:pt>
                </c:numCache>
              </c:numRef>
            </c:plus>
            <c:minus>
              <c:numRef>
                <c:f>Sheet1!$B$210:$G$210</c:f>
                <c:numCache>
                  <c:formatCode>General</c:formatCode>
                  <c:ptCount val="6"/>
                  <c:pt idx="0">
                    <c:v>0.033</c:v>
                  </c:pt>
                  <c:pt idx="1">
                    <c:v>0.052</c:v>
                  </c:pt>
                  <c:pt idx="2">
                    <c:v>0.057</c:v>
                  </c:pt>
                  <c:pt idx="3">
                    <c:v>0.058</c:v>
                  </c:pt>
                  <c:pt idx="4">
                    <c:v>0.033</c:v>
                  </c:pt>
                  <c:pt idx="5">
                    <c:v>0.036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Sheet1!$B$204:$G$204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(h)</c:v>
                </c:pt>
              </c:strCache>
            </c:strRef>
          </c:cat>
          <c:val>
            <c:numRef>
              <c:f>Sheet1!$B$205:$G$205</c:f>
              <c:numCache>
                <c:formatCode>General</c:formatCode>
                <c:ptCount val="6"/>
                <c:pt idx="0">
                  <c:v>0.670000000000001</c:v>
                </c:pt>
                <c:pt idx="1">
                  <c:v>1.072</c:v>
                </c:pt>
                <c:pt idx="2">
                  <c:v>1.194000000000002</c:v>
                </c:pt>
                <c:pt idx="3">
                  <c:v>1.2</c:v>
                </c:pt>
                <c:pt idx="4">
                  <c:v>1.288999999999997</c:v>
                </c:pt>
                <c:pt idx="5">
                  <c:v>1.35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Sheet1!$A$206</c:f>
              <c:strCache>
                <c:ptCount val="1"/>
                <c:pt idx="0">
                  <c:v>17B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stdErr"/>
            <c:noEndCap val="0"/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Sheet1!$B$204:$G$204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(h)</c:v>
                </c:pt>
              </c:strCache>
            </c:strRef>
          </c:cat>
          <c:val>
            <c:numRef>
              <c:f>Sheet1!$B$206:$G$206</c:f>
              <c:numCache>
                <c:formatCode>General</c:formatCode>
                <c:ptCount val="6"/>
                <c:pt idx="0">
                  <c:v>0.682</c:v>
                </c:pt>
                <c:pt idx="1">
                  <c:v>1.075</c:v>
                </c:pt>
                <c:pt idx="2">
                  <c:v>1.22</c:v>
                </c:pt>
                <c:pt idx="3">
                  <c:v>1.24</c:v>
                </c:pt>
                <c:pt idx="4">
                  <c:v>1.052999999999997</c:v>
                </c:pt>
                <c:pt idx="5">
                  <c:v>0.775000000000001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Sheet1!$A$207</c:f>
              <c:strCache>
                <c:ptCount val="1"/>
                <c:pt idx="0">
                  <c:v>KT no treatment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Sheet1!$B$213:$G$213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plus>
            <c:minus>
              <c:numRef>
                <c:f>Sheet1!$B$213:$G$213</c:f>
                <c:numCache>
                  <c:formatCode>General</c:formatCode>
                  <c:ptCount val="6"/>
                  <c:pt idx="0">
                    <c:v>0.025</c:v>
                  </c:pt>
                  <c:pt idx="1">
                    <c:v>0.025</c:v>
                  </c:pt>
                  <c:pt idx="2">
                    <c:v>0.039</c:v>
                  </c:pt>
                  <c:pt idx="3">
                    <c:v>0.038</c:v>
                  </c:pt>
                  <c:pt idx="4">
                    <c:v>0.058</c:v>
                  </c:pt>
                  <c:pt idx="5">
                    <c:v>0.048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Sheet1!$B$204:$G$204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(h)</c:v>
                </c:pt>
              </c:strCache>
            </c:strRef>
          </c:cat>
          <c:val>
            <c:numRef>
              <c:f>Sheet1!$B$207:$G$207</c:f>
              <c:numCache>
                <c:formatCode>General</c:formatCode>
                <c:ptCount val="6"/>
                <c:pt idx="0">
                  <c:v>0.245</c:v>
                </c:pt>
                <c:pt idx="1">
                  <c:v>0.328000000000001</c:v>
                </c:pt>
                <c:pt idx="2">
                  <c:v>0.348</c:v>
                </c:pt>
                <c:pt idx="3">
                  <c:v>0.371</c:v>
                </c:pt>
                <c:pt idx="4">
                  <c:v>0.451</c:v>
                </c:pt>
                <c:pt idx="5">
                  <c:v>0.522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Sheet1!$A$208</c:f>
              <c:strCache>
                <c:ptCount val="1"/>
                <c:pt idx="0">
                  <c:v>KT 80 µg/ml of Nisin</c:v>
                </c:pt>
              </c:strCache>
            </c:strRef>
          </c:tx>
          <c:spPr>
            <a:ln w="25400">
              <a:solidFill>
                <a:srgbClr val="969696"/>
              </a:solidFill>
              <a:prstDash val="solid"/>
            </a:ln>
          </c:spPr>
          <c:marker>
            <c:spPr>
              <a:solidFill>
                <a:srgbClr val="A6A6A6"/>
              </a:solidFill>
              <a:ln>
                <a:solidFill>
                  <a:srgbClr val="96969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Sheet1!$B$212:$G$212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plus>
            <c:minus>
              <c:numRef>
                <c:f>Sheet1!$B$212:$G$212</c:f>
                <c:numCache>
                  <c:formatCode>General</c:formatCode>
                  <c:ptCount val="6"/>
                  <c:pt idx="0">
                    <c:v>0.039</c:v>
                  </c:pt>
                  <c:pt idx="1">
                    <c:v>0.033</c:v>
                  </c:pt>
                  <c:pt idx="2">
                    <c:v>0.045</c:v>
                  </c:pt>
                  <c:pt idx="3">
                    <c:v>0.04</c:v>
                  </c:pt>
                  <c:pt idx="4">
                    <c:v>0.06</c:v>
                  </c:pt>
                  <c:pt idx="5">
                    <c:v>0.053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Sheet1!$B$204:$G$204</c:f>
              <c:strCach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10</c:v>
                </c:pt>
                <c:pt idx="5">
                  <c:v>24  (h)</c:v>
                </c:pt>
              </c:strCache>
            </c:strRef>
          </c:cat>
          <c:val>
            <c:numRef>
              <c:f>Sheet1!$B$208:$G$208</c:f>
              <c:numCache>
                <c:formatCode>General</c:formatCode>
                <c:ptCount val="6"/>
                <c:pt idx="0">
                  <c:v>0.275</c:v>
                </c:pt>
                <c:pt idx="1">
                  <c:v>0.326000000000001</c:v>
                </c:pt>
                <c:pt idx="2">
                  <c:v>0.4</c:v>
                </c:pt>
                <c:pt idx="3">
                  <c:v>0.422</c:v>
                </c:pt>
                <c:pt idx="4">
                  <c:v>0.483</c:v>
                </c:pt>
                <c:pt idx="5">
                  <c:v>0.394000000000001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4187000"/>
        <c:axId val="394190328"/>
      </c:lineChart>
      <c:catAx>
        <c:axId val="394187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050"/>
            </a:pPr>
            <a:endParaRPr lang="en-US"/>
          </a:p>
        </c:txPr>
        <c:crossAx val="394190328"/>
        <c:crosses val="autoZero"/>
        <c:auto val="1"/>
        <c:lblAlgn val="ctr"/>
        <c:lblOffset val="100"/>
        <c:noMultiLvlLbl val="0"/>
      </c:catAx>
      <c:valAx>
        <c:axId val="39419032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 dirty="0" smtClean="0"/>
                  <a:t>Proliferation (Fold</a:t>
                </a:r>
                <a:r>
                  <a:rPr lang="en-US" sz="1200" b="0" baseline="0" dirty="0" smtClean="0"/>
                  <a:t> change)</a:t>
                </a:r>
                <a:endParaRPr lang="en-US" sz="1200" b="0" dirty="0"/>
              </a:p>
            </c:rich>
          </c:tx>
          <c:layout>
            <c:manualLayout>
              <c:xMode val="edge"/>
              <c:yMode val="edge"/>
              <c:x val="0.0459578394876533"/>
              <c:y val="0.038631188422976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39418700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65995043385749"/>
          <c:y val="0.128171151576021"/>
          <c:w val="0.336835630207337"/>
          <c:h val="0.553420764629763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spPr>
    <a:noFill/>
    <a:ln w="3175">
      <a:noFill/>
      <a:prstDash val="solid"/>
    </a:ln>
  </c:sp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Sheet1!$G$7:$H$7</c:f>
                <c:numCache>
                  <c:formatCode>General</c:formatCode>
                  <c:ptCount val="2"/>
                  <c:pt idx="0">
                    <c:v>707.0</c:v>
                  </c:pt>
                  <c:pt idx="1">
                    <c:v>501.0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Sheet1!$G$5:$H$5</c:f>
              <c:strCache>
                <c:ptCount val="2"/>
                <c:pt idx="0">
                  <c:v>0 ug/ml</c:v>
                </c:pt>
                <c:pt idx="1">
                  <c:v>80 ug/ml</c:v>
                </c:pt>
              </c:strCache>
            </c:strRef>
          </c:cat>
          <c:val>
            <c:numRef>
              <c:f>Sheet1!$G$6:$H$6</c:f>
              <c:numCache>
                <c:formatCode>General</c:formatCode>
                <c:ptCount val="2"/>
                <c:pt idx="0">
                  <c:v>9148.33</c:v>
                </c:pt>
                <c:pt idx="1">
                  <c:v>26020.0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3749896"/>
        <c:axId val="483728312"/>
      </c:barChart>
      <c:catAx>
        <c:axId val="483749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3728312"/>
        <c:crosses val="autoZero"/>
        <c:auto val="1"/>
        <c:lblAlgn val="ctr"/>
        <c:lblOffset val="100"/>
        <c:noMultiLvlLbl val="0"/>
      </c:catAx>
      <c:valAx>
        <c:axId val="4837283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000" b="0"/>
                </a:pPr>
                <a:r>
                  <a:rPr lang="en-US" sz="1000" b="0" dirty="0"/>
                  <a:t>Calcium influx</a:t>
                </a:r>
              </a:p>
              <a:p>
                <a:pPr>
                  <a:defRPr sz="1000" b="0"/>
                </a:pPr>
                <a:r>
                  <a:rPr lang="en-US" sz="1000" b="0" dirty="0"/>
                  <a:t>(Relative </a:t>
                </a:r>
                <a:r>
                  <a:rPr lang="en-US" sz="1000" b="0" dirty="0" err="1"/>
                  <a:t>Fluoresence</a:t>
                </a:r>
                <a:r>
                  <a:rPr lang="en-US" sz="1000" b="0" dirty="0"/>
                  <a:t>)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374989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Sheet1!$B$16:$F$16</c:f>
                <c:numCache>
                  <c:formatCode>General</c:formatCode>
                  <c:ptCount val="5"/>
                  <c:pt idx="0">
                    <c:v>0.0210317220724631</c:v>
                  </c:pt>
                  <c:pt idx="1">
                    <c:v>0.0225462487641146</c:v>
                  </c:pt>
                  <c:pt idx="2">
                    <c:v>0.0615386057690616</c:v>
                  </c:pt>
                  <c:pt idx="3">
                    <c:v>0.00680685928555404</c:v>
                  </c:pt>
                  <c:pt idx="4">
                    <c:v>0.00458257569495584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Sheet1!$B$2:$B$6</c:f>
              <c:strCache>
                <c:ptCount val="5"/>
                <c:pt idx="0">
                  <c:v>CTRL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0.243</c:v>
                </c:pt>
                <c:pt idx="1">
                  <c:v>1.75</c:v>
                </c:pt>
                <c:pt idx="2">
                  <c:v>1.478</c:v>
                </c:pt>
                <c:pt idx="3">
                  <c:v>0.937000000000001</c:v>
                </c:pt>
                <c:pt idx="4">
                  <c:v>0.733000000000001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4306328"/>
        <c:axId val="484181560"/>
      </c:barChart>
      <c:catAx>
        <c:axId val="484306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181560"/>
        <c:crosses val="autoZero"/>
        <c:auto val="1"/>
        <c:lblAlgn val="ctr"/>
        <c:lblOffset val="100"/>
        <c:noMultiLvlLbl val="0"/>
      </c:catAx>
      <c:valAx>
        <c:axId val="48418156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 dirty="0"/>
                  <a:t>DNA </a:t>
                </a:r>
                <a:r>
                  <a:rPr lang="en-US" b="0" dirty="0" smtClean="0"/>
                  <a:t>Fragmentation</a:t>
                </a:r>
              </a:p>
              <a:p>
                <a:pPr>
                  <a:defRPr b="0"/>
                </a:pPr>
                <a:r>
                  <a:rPr lang="en-US" b="0" dirty="0" smtClean="0"/>
                  <a:t>(Absorbance at 405 nm)</a:t>
                </a:r>
                <a:endParaRPr lang="en-US" b="0" dirty="0"/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crossAx val="48430632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3499445242263"/>
          <c:y val="0.0452310196683243"/>
          <c:w val="0.561627910699481"/>
          <c:h val="0.74626247381738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616161"/>
            </a:solidFill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5400">
                <a:noFill/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25400">
                <a:noFill/>
              </a:ln>
            </c:spPr>
          </c:dPt>
          <c:errBars>
            <c:errBarType val="plus"/>
            <c:errValType val="cust"/>
            <c:noEndCap val="0"/>
            <c:plus>
              <c:numRef>
                <c:f>Sheet1!$D$33:$E$33</c:f>
                <c:numCache>
                  <c:formatCode>General</c:formatCode>
                  <c:ptCount val="2"/>
                  <c:pt idx="0">
                    <c:v>1540.0</c:v>
                  </c:pt>
                  <c:pt idx="1">
                    <c:v>3350.0</c:v>
                  </c:pt>
                </c:numCache>
              </c:numRef>
            </c:pl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Sheet1!$D$31:$E$31</c:f>
              <c:strCache>
                <c:ptCount val="2"/>
                <c:pt idx="0">
                  <c:v>No treat.</c:v>
                </c:pt>
                <c:pt idx="1">
                  <c:v>5  μM Bepridil</c:v>
                </c:pt>
              </c:strCache>
            </c:strRef>
          </c:cat>
          <c:val>
            <c:numRef>
              <c:f>Sheet1!$D$32:$E$32</c:f>
              <c:numCache>
                <c:formatCode>General</c:formatCode>
                <c:ptCount val="2"/>
                <c:pt idx="0">
                  <c:v>27640.0</c:v>
                </c:pt>
                <c:pt idx="1">
                  <c:v>15590.0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3670856"/>
        <c:axId val="483826568"/>
      </c:barChart>
      <c:catAx>
        <c:axId val="483670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3175" cmpd="sng">
            <a:solidFill>
              <a:schemeClr val="tx1"/>
            </a:solidFill>
            <a:prstDash val="solid"/>
          </a:ln>
        </c:spPr>
        <c:crossAx val="483826568"/>
        <c:crosses val="autoZero"/>
        <c:auto val="1"/>
        <c:lblAlgn val="ctr"/>
        <c:lblOffset val="100"/>
        <c:noMultiLvlLbl val="0"/>
      </c:catAx>
      <c:valAx>
        <c:axId val="483826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3175" cmpd="sng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8367085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2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0.62962</cdr:x>
      <cdr:y>0</cdr:y>
    </cdr:from>
    <cdr:to>
      <cdr:x>0.81104</cdr:x>
      <cdr:y>0.13598</cdr:y>
    </cdr:to>
    <cdr:sp macro="" textlink="">
      <cdr:nvSpPr>
        <cdr:cNvPr id="17" name="TextBox 16"/>
        <cdr:cNvSpPr txBox="1"/>
      </cdr:nvSpPr>
      <cdr:spPr bwMode="auto">
        <a:xfrm xmlns:a="http://schemas.openxmlformats.org/drawingml/2006/main">
          <a:off x="3047939" y="-196562"/>
          <a:ext cx="878251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>
              <a:latin typeface="Calibri" charset="0"/>
              <a:ea typeface="MS PGothic" charset="0"/>
              <a:cs typeface="MS PGothic" charset="0"/>
            </a:rPr>
            <a:t>0.0003</a:t>
          </a:r>
          <a:endParaRPr lang="en-US" sz="1200" b="0" dirty="0">
            <a:latin typeface="Calibri" charset="0"/>
            <a:ea typeface="MS PGothic" charset="0"/>
            <a:cs typeface="MS PGothic" charset="0"/>
          </a:endParaRPr>
        </a:p>
      </cdr:txBody>
    </cdr:sp>
  </cdr:relSizeAnchor>
  <cdr:relSizeAnchor xmlns:cdr="http://schemas.openxmlformats.org/drawingml/2006/chartDrawing">
    <cdr:from>
      <cdr:x>0.68316</cdr:x>
      <cdr:y>0.11671</cdr:y>
    </cdr:from>
    <cdr:to>
      <cdr:x>0.72998</cdr:x>
      <cdr:y>0.13915</cdr:y>
    </cdr:to>
    <cdr:grpSp>
      <cdr:nvGrpSpPr>
        <cdr:cNvPr id="18" name="Group 17"/>
        <cdr:cNvGrpSpPr/>
      </cdr:nvGrpSpPr>
      <cdr:grpSpPr>
        <a:xfrm xmlns:a="http://schemas.openxmlformats.org/drawingml/2006/main">
          <a:off x="3307123" y="250605"/>
          <a:ext cx="226652" cy="48185"/>
          <a:chOff x="4410298" y="-298688"/>
          <a:chExt cx="1469084" cy="267696"/>
        </a:xfrm>
      </cdr:grpSpPr>
      <cdr:cxnSp macro="">
        <cdr:nvCxnSpPr>
          <cdr:cNvPr id="19" name="Straight Connector 18"/>
          <cdr:cNvCxnSpPr/>
        </cdr:nvCxnSpPr>
        <cdr:spPr>
          <a:xfrm xmlns:a="http://schemas.openxmlformats.org/drawingml/2006/main">
            <a:off x="4437891" y="-298688"/>
            <a:ext cx="1441491" cy="0"/>
          </a:xfrm>
          <a:prstGeom xmlns:a="http://schemas.openxmlformats.org/drawingml/2006/main" prst="line">
            <a:avLst/>
          </a:prstGeom>
          <a:ln xmlns:a="http://schemas.openxmlformats.org/drawingml/2006/main" w="12700" cmpd="sng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0" name="Straight Connector 19"/>
          <cdr:cNvCxnSpPr/>
        </cdr:nvCxnSpPr>
        <cdr:spPr>
          <a:xfrm xmlns:a="http://schemas.openxmlformats.org/drawingml/2006/main">
            <a:off x="5879382" y="-298688"/>
            <a:ext cx="0" cy="267696"/>
          </a:xfrm>
          <a:prstGeom xmlns:a="http://schemas.openxmlformats.org/drawingml/2006/main" prst="line">
            <a:avLst/>
          </a:prstGeom>
          <a:ln xmlns:a="http://schemas.openxmlformats.org/drawingml/2006/main" w="12700" cmpd="sng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21" name="Straight Connector 20"/>
          <cdr:cNvCxnSpPr/>
        </cdr:nvCxnSpPr>
        <cdr:spPr>
          <a:xfrm xmlns:a="http://schemas.openxmlformats.org/drawingml/2006/main" flipH="1">
            <a:off x="4410298" y="-298688"/>
            <a:ext cx="27593" cy="258040"/>
          </a:xfrm>
          <a:prstGeom xmlns:a="http://schemas.openxmlformats.org/drawingml/2006/main" prst="line">
            <a:avLst/>
          </a:prstGeom>
          <a:ln xmlns:a="http://schemas.openxmlformats.org/drawingml/2006/main" w="12700" cmpd="sng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1">
            <a:schemeClr val="accent1"/>
          </a:effectRef>
          <a:fontRef xmlns:a="http://schemas.openxmlformats.org/drawingml/2006/main" idx="minor">
            <a:schemeClr val="tx1"/>
          </a:fontRef>
        </cdr:style>
      </cdr:cxn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0.51461</cdr:x>
      <cdr:y>0.26077</cdr:y>
    </cdr:from>
    <cdr:to>
      <cdr:x>0.69697</cdr:x>
      <cdr:y>0.39411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2324050" y="541699"/>
          <a:ext cx="823558" cy="2769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>
              <a:latin typeface="Calibri" charset="0"/>
              <a:ea typeface="MS PGothic" charset="0"/>
              <a:cs typeface="MS PGothic" charset="0"/>
            </a:rPr>
            <a:t>0.0038</a:t>
          </a:r>
          <a:endParaRPr lang="en-US" sz="1200" b="0" dirty="0">
            <a:latin typeface="Calibri" charset="0"/>
            <a:ea typeface="MS PGothic" charset="0"/>
            <a:cs typeface="MS PGothic" charset="0"/>
          </a:endParaRPr>
        </a:p>
      </cdr:txBody>
    </cdr:sp>
  </cdr:relSizeAnchor>
  <cdr:relSizeAnchor xmlns:cdr="http://schemas.openxmlformats.org/drawingml/2006/chartDrawing">
    <cdr:from>
      <cdr:x>0.04315</cdr:x>
      <cdr:y>0</cdr:y>
    </cdr:from>
    <cdr:to>
      <cdr:x>0.10449</cdr:x>
      <cdr:y>0.883</cdr:y>
    </cdr:to>
    <cdr:sp macro="" textlink="">
      <cdr:nvSpPr>
        <cdr:cNvPr id="4" name="Rectangle 3"/>
        <cdr:cNvSpPr/>
      </cdr:nvSpPr>
      <cdr:spPr>
        <a:xfrm xmlns:a="http://schemas.openxmlformats.org/drawingml/2006/main" rot="16200000">
          <a:off x="-583768" y="778643"/>
          <a:ext cx="1834285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>
            <a:defRPr sz="1200" b="0" i="0" u="none" strike="noStrike" kern="1200" baseline="0">
              <a:solidFill>
                <a:prstClr val="black"/>
              </a:solidFill>
              <a:latin typeface="Calibri"/>
            </a:defRPr>
          </a:pPr>
          <a:r>
            <a:rPr lang="en-US" dirty="0" smtClean="0"/>
            <a:t>Proliferation (Fold change)</a:t>
          </a:r>
          <a:endParaRPr lang="en-US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0.51169</cdr:x>
      <cdr:y>0.20963</cdr:y>
    </cdr:from>
    <cdr:to>
      <cdr:x>0.67757</cdr:x>
      <cdr:y>0.34575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2362155" y="426609"/>
          <a:ext cx="765792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0" dirty="0" smtClean="0">
              <a:latin typeface="Calibri" charset="0"/>
              <a:ea typeface="MS PGothic" charset="0"/>
              <a:cs typeface="MS PGothic" charset="0"/>
            </a:rPr>
            <a:t>0.0045</a:t>
          </a:r>
          <a:endParaRPr lang="en-US" sz="1200" b="0" dirty="0">
            <a:latin typeface="Calibri" charset="0"/>
            <a:ea typeface="MS PGothic" charset="0"/>
            <a:cs typeface="MS PGothic" charset="0"/>
          </a:endParaRPr>
        </a:p>
      </cdr:txBody>
    </cdr:sp>
  </cdr:relSizeAnchor>
  <cdr:relSizeAnchor xmlns:cdr="http://schemas.openxmlformats.org/drawingml/2006/chartDrawing">
    <cdr:from>
      <cdr:x>0.04221</cdr:x>
      <cdr:y>0</cdr:y>
    </cdr:from>
    <cdr:to>
      <cdr:x>0.10222</cdr:x>
      <cdr:y>0.90136</cdr:y>
    </cdr:to>
    <cdr:sp macro="" textlink="">
      <cdr:nvSpPr>
        <cdr:cNvPr id="4" name="Rectangle 3"/>
        <cdr:cNvSpPr/>
      </cdr:nvSpPr>
      <cdr:spPr>
        <a:xfrm xmlns:a="http://schemas.openxmlformats.org/drawingml/2006/main" rot="16200000">
          <a:off x="-583768" y="755190"/>
          <a:ext cx="1834285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4572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>
            <a:defRPr sz="1200" b="0" i="0" u="none" strike="noStrike" kern="1200" baseline="0">
              <a:solidFill>
                <a:prstClr val="black"/>
              </a:solidFill>
              <a:latin typeface="Calibri"/>
            </a:defRPr>
          </a:pPr>
          <a:r>
            <a:rPr lang="en-US" dirty="0" smtClean="0"/>
            <a:t>Proliferation (Fold change)</a:t>
          </a:r>
          <a:endParaRPr lang="en-US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0.51543</cdr:x>
      <cdr:y>0.25636</cdr:y>
    </cdr:from>
    <cdr:to>
      <cdr:x>0.69233</cdr:x>
      <cdr:y>0.37924</cdr:y>
    </cdr:to>
    <cdr:sp macro="" textlink="">
      <cdr:nvSpPr>
        <cdr:cNvPr id="2" name="TextBox 18"/>
        <cdr:cNvSpPr txBox="1"/>
      </cdr:nvSpPr>
      <cdr:spPr>
        <a:xfrm xmlns:a="http://schemas.openxmlformats.org/drawingml/2006/main">
          <a:off x="2438355" y="577889"/>
          <a:ext cx="836861" cy="2769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en-US" sz="1200" b="0" dirty="0" smtClean="0"/>
            <a:t>0.0041</a:t>
          </a:r>
          <a:endParaRPr lang="en-US" sz="1200" b="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0.66783</cdr:x>
      <cdr:y>0.02183</cdr:y>
    </cdr:from>
    <cdr:to>
      <cdr:x>0.94667</cdr:x>
      <cdr:y>0.15953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85380" y="43917"/>
          <a:ext cx="62017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0.0027</a:t>
          </a:r>
          <a:endParaRPr lang="en-US" sz="12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0.65067</cdr:x>
      <cdr:y>0.2389</cdr:y>
    </cdr:from>
    <cdr:to>
      <cdr:x>0.95514</cdr:x>
      <cdr:y>0.37358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73506" y="491340"/>
          <a:ext cx="736295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0.002</a:t>
          </a:r>
          <a:endParaRPr lang="en-US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0E4B3-BA37-B94A-9442-84AA1C0A4033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5F38B-1E6B-244F-BBE4-76A8DAA21F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82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8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8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8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3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5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00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8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12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15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7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8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5A57A-A973-0344-BDF3-07CD9C950CF0}" type="datetimeFigureOut">
              <a:rPr lang="en-US" smtClean="0"/>
              <a:pPr/>
              <a:t>8/21/12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815D0-6698-F549-B31B-12F3BF2ADD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4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chart" Target="../charts/chart10.xml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chart" Target="../charts/chart11.xml"/><Relationship Id="rId9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chart" Target="../charts/chart13.xml"/><Relationship Id="rId5" Type="http://schemas.openxmlformats.org/officeDocument/2006/relationships/chart" Target="../charts/chart14.xml"/><Relationship Id="rId6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jpeg"/><Relationship Id="rId6" Type="http://schemas.openxmlformats.org/officeDocument/2006/relationships/image" Target="../media/image13.png"/><Relationship Id="rId7" Type="http://schemas.openxmlformats.org/officeDocument/2006/relationships/image" Target="../media/image14.jpeg"/><Relationship Id="rId8" Type="http://schemas.openxmlformats.org/officeDocument/2006/relationships/chart" Target="../charts/chart16.xml"/><Relationship Id="rId9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chart" Target="../charts/chart18.xml"/><Relationship Id="rId8" Type="http://schemas.openxmlformats.org/officeDocument/2006/relationships/image" Target="../media/image20.png"/><Relationship Id="rId9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2.jpeg"/><Relationship Id="rId5" Type="http://schemas.microsoft.com/office/2007/relationships/hdphoto" Target="../media/hdphoto3.wdp"/><Relationship Id="rId6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72936" y="6488668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1.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5"/>
          <p:cNvSpPr>
            <a:spLocks noChangeArrowheads="1"/>
          </p:cNvSpPr>
          <p:nvPr/>
        </p:nvSpPr>
        <p:spPr bwMode="auto">
          <a:xfrm>
            <a:off x="161925" y="68049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A</a:t>
            </a:r>
            <a:endParaRPr lang="en-US" sz="1400" dirty="0">
              <a:latin typeface="Times New Roman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/>
        </p:nvSpPr>
        <p:spPr bwMode="auto">
          <a:xfrm>
            <a:off x="173253" y="4204153"/>
            <a:ext cx="3048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C</a:t>
            </a:r>
            <a:endParaRPr lang="en-US" sz="1400" dirty="0">
              <a:latin typeface="Times New Roman" charset="0"/>
            </a:endParaRPr>
          </a:p>
        </p:txBody>
      </p:sp>
      <p:sp>
        <p:nvSpPr>
          <p:cNvPr id="7" name="Rectangle 37"/>
          <p:cNvSpPr>
            <a:spLocks noChangeArrowheads="1"/>
          </p:cNvSpPr>
          <p:nvPr/>
        </p:nvSpPr>
        <p:spPr bwMode="auto">
          <a:xfrm>
            <a:off x="164316" y="2096074"/>
            <a:ext cx="30489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B</a:t>
            </a:r>
            <a:endParaRPr lang="en-US" sz="1400" dirty="0">
              <a:latin typeface="Times New Roman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8096851"/>
              </p:ext>
            </p:extLst>
          </p:nvPr>
        </p:nvGraphicFramePr>
        <p:xfrm>
          <a:off x="238311" y="256208"/>
          <a:ext cx="4840919" cy="2037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689180"/>
              </p:ext>
            </p:extLst>
          </p:nvPr>
        </p:nvGraphicFramePr>
        <p:xfrm>
          <a:off x="0" y="2340132"/>
          <a:ext cx="5079231" cy="2037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3448121"/>
              </p:ext>
            </p:extLst>
          </p:nvPr>
        </p:nvGraphicFramePr>
        <p:xfrm>
          <a:off x="238311" y="4290597"/>
          <a:ext cx="4840920" cy="2147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8"/>
          <p:cNvSpPr txBox="1"/>
          <p:nvPr/>
        </p:nvSpPr>
        <p:spPr bwMode="auto">
          <a:xfrm>
            <a:off x="2903664" y="728681"/>
            <a:ext cx="717886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0.003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5" name="TextBox 18"/>
          <p:cNvSpPr txBox="1"/>
          <p:nvPr/>
        </p:nvSpPr>
        <p:spPr bwMode="auto">
          <a:xfrm>
            <a:off x="3349326" y="191695"/>
            <a:ext cx="750515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0.0002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18" name="TextBox 18"/>
          <p:cNvSpPr txBox="1"/>
          <p:nvPr/>
        </p:nvSpPr>
        <p:spPr bwMode="auto">
          <a:xfrm>
            <a:off x="2891545" y="4811935"/>
            <a:ext cx="730006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0.0021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4134836" y="2043036"/>
            <a:ext cx="2943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charset="0"/>
              </a:rPr>
              <a:t>E</a:t>
            </a:r>
          </a:p>
        </p:txBody>
      </p:sp>
      <p:sp>
        <p:nvSpPr>
          <p:cNvPr id="44" name="TextBox 18"/>
          <p:cNvSpPr txBox="1"/>
          <p:nvPr/>
        </p:nvSpPr>
        <p:spPr bwMode="auto">
          <a:xfrm>
            <a:off x="3343558" y="2184695"/>
            <a:ext cx="714297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0.0004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484311" y="2410647"/>
            <a:ext cx="241065" cy="45719"/>
            <a:chOff x="3600926" y="207587"/>
            <a:chExt cx="505149" cy="267696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18"/>
          <p:cNvSpPr txBox="1"/>
          <p:nvPr/>
        </p:nvSpPr>
        <p:spPr bwMode="auto">
          <a:xfrm>
            <a:off x="2781021" y="2330607"/>
            <a:ext cx="740207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0.0004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sp>
        <p:nvSpPr>
          <p:cNvPr id="54" name="TextBox 18"/>
          <p:cNvSpPr txBox="1"/>
          <p:nvPr/>
        </p:nvSpPr>
        <p:spPr bwMode="auto">
          <a:xfrm>
            <a:off x="2333626" y="2486564"/>
            <a:ext cx="703388" cy="276999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200" dirty="0" smtClean="0">
                <a:latin typeface="Calibri" charset="0"/>
                <a:ea typeface="MS PGothic" charset="0"/>
                <a:cs typeface="MS PGothic" charset="0"/>
              </a:rPr>
              <a:t>0.0006</a:t>
            </a:r>
            <a:endParaRPr lang="en-US" sz="1200" dirty="0">
              <a:latin typeface="Calibri" charset="0"/>
              <a:ea typeface="MS PGothic" charset="0"/>
              <a:cs typeface="MS PGothic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3059377" y="5039000"/>
            <a:ext cx="223482" cy="45719"/>
            <a:chOff x="3600926" y="207587"/>
            <a:chExt cx="505149" cy="267696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4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489612"/>
              </p:ext>
            </p:extLst>
          </p:nvPr>
        </p:nvGraphicFramePr>
        <p:xfrm>
          <a:off x="4095795" y="2213270"/>
          <a:ext cx="4516112" cy="2077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6" name="Chart 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3347162"/>
              </p:ext>
            </p:extLst>
          </p:nvPr>
        </p:nvGraphicFramePr>
        <p:xfrm>
          <a:off x="4095795" y="4400715"/>
          <a:ext cx="4616405" cy="2035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5" name="Chart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653213"/>
              </p:ext>
            </p:extLst>
          </p:nvPr>
        </p:nvGraphicFramePr>
        <p:xfrm>
          <a:off x="4095795" y="96623"/>
          <a:ext cx="4730705" cy="2254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3" name="Rectangle 32"/>
          <p:cNvSpPr>
            <a:spLocks noChangeArrowheads="1"/>
          </p:cNvSpPr>
          <p:nvPr/>
        </p:nvSpPr>
        <p:spPr bwMode="auto">
          <a:xfrm>
            <a:off x="4124370" y="-17901"/>
            <a:ext cx="3145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D</a:t>
            </a:r>
            <a:endParaRPr lang="en-US" sz="1400" dirty="0">
              <a:latin typeface="Times New Roman" charset="0"/>
            </a:endParaRPr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4172936" y="4233428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charset="0"/>
              </a:rPr>
              <a:t>F</a:t>
            </a:r>
            <a:endParaRPr lang="en-US" sz="1400" dirty="0">
              <a:latin typeface="Times New Roman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968351" y="2557182"/>
            <a:ext cx="275093" cy="80810"/>
            <a:chOff x="3600926" y="207587"/>
            <a:chExt cx="505149" cy="267696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2486878" y="2712773"/>
            <a:ext cx="275093" cy="80810"/>
            <a:chOff x="3600926" y="207587"/>
            <a:chExt cx="505149" cy="267696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3062957" y="951511"/>
            <a:ext cx="233007" cy="80810"/>
            <a:chOff x="3600926" y="207587"/>
            <a:chExt cx="505149" cy="267696"/>
          </a:xfrm>
        </p:grpSpPr>
        <p:cxnSp>
          <p:nvCxnSpPr>
            <p:cNvPr id="77" name="Straight Connector 76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3502178" y="416697"/>
            <a:ext cx="269926" cy="80810"/>
            <a:chOff x="3600926" y="207587"/>
            <a:chExt cx="505149" cy="267696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3610414" y="207587"/>
              <a:ext cx="49566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106075" y="207587"/>
              <a:ext cx="0" cy="267696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3600926" y="207587"/>
              <a:ext cx="9488" cy="25804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8061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40774" y="1060468"/>
            <a:ext cx="1671139" cy="1998537"/>
            <a:chOff x="3403600" y="3270376"/>
            <a:chExt cx="1671139" cy="1998537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3600" y="4191000"/>
              <a:ext cx="1143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3600" y="4572000"/>
              <a:ext cx="1143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4494346" y="4224338"/>
              <a:ext cx="45557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Cdc2</a:t>
              </a:r>
            </a:p>
          </p:txBody>
        </p:sp>
        <p:sp>
          <p:nvSpPr>
            <p:cNvPr id="6" name="TextBox 9"/>
            <p:cNvSpPr txBox="1">
              <a:spLocks noChangeArrowheads="1"/>
            </p:cNvSpPr>
            <p:nvPr/>
          </p:nvSpPr>
          <p:spPr bwMode="auto">
            <a:xfrm>
              <a:off x="4511764" y="4570502"/>
              <a:ext cx="5629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p-Cdc2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12"/>
            <p:cNvSpPr txBox="1">
              <a:spLocks noChangeArrowheads="1"/>
            </p:cNvSpPr>
            <p:nvPr/>
          </p:nvSpPr>
          <p:spPr bwMode="auto">
            <a:xfrm rot="18657446">
              <a:off x="3489155" y="3898286"/>
              <a:ext cx="51167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CTRL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 rot="18657446">
              <a:off x="3980456" y="3671608"/>
              <a:ext cx="104868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Nisin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 (80 µg/ml)</a:t>
              </a:r>
            </a:p>
          </p:txBody>
        </p:sp>
        <p:sp>
          <p:nvSpPr>
            <p:cNvPr id="9" name="TextBox 23"/>
            <p:cNvSpPr txBox="1">
              <a:spLocks noChangeArrowheads="1"/>
            </p:cNvSpPr>
            <p:nvPr/>
          </p:nvSpPr>
          <p:spPr bwMode="auto">
            <a:xfrm>
              <a:off x="4505459" y="4975225"/>
              <a:ext cx="5485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000" dirty="0" err="1" smtClean="0">
                  <a:latin typeface="Times New Roman" pitchFamily="18" charset="0"/>
                  <a:cs typeface="Times New Roman" pitchFamily="18" charset="0"/>
                </a:rPr>
                <a:t>actin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" name="Picture 28"/>
            <p:cNvPicPr>
              <a:picLocks noChangeAspect="1" noChangeArrowheads="1"/>
            </p:cNvPicPr>
            <p:nvPr/>
          </p:nvPicPr>
          <p:blipFill>
            <a:blip r:embed="rId4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3600" y="4964113"/>
              <a:ext cx="11430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3752126" y="1481520"/>
            <a:ext cx="1756499" cy="2220852"/>
            <a:chOff x="6176977" y="3432395"/>
            <a:chExt cx="1756499" cy="2220852"/>
          </a:xfrm>
        </p:grpSpPr>
        <p:grpSp>
          <p:nvGrpSpPr>
            <p:cNvPr id="12" name="Group 1"/>
            <p:cNvGrpSpPr>
              <a:grpSpLocks/>
            </p:cNvGrpSpPr>
            <p:nvPr/>
          </p:nvGrpSpPr>
          <p:grpSpPr bwMode="auto">
            <a:xfrm>
              <a:off x="6176977" y="3432395"/>
              <a:ext cx="1756499" cy="2220852"/>
              <a:chOff x="5483225" y="3681473"/>
              <a:chExt cx="1756499" cy="2220852"/>
            </a:xfrm>
          </p:grpSpPr>
          <p:pic>
            <p:nvPicPr>
              <p:cNvPr id="14" name="Picture 23"/>
              <p:cNvPicPr>
                <a:picLocks noChangeAspect="1" noChangeArrowheads="1"/>
              </p:cNvPicPr>
              <p:nvPr/>
            </p:nvPicPr>
            <p:blipFill>
              <a:blip r:embed="rId5">
                <a:lum bright="10000" contrast="40000"/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3225" y="5100638"/>
                <a:ext cx="1066800" cy="417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21"/>
              <p:cNvPicPr>
                <a:picLocks noChangeAspect="1" noChangeArrowheads="1"/>
              </p:cNvPicPr>
              <p:nvPr/>
            </p:nvPicPr>
            <p:blipFill>
              <a:blip r:embed="rId6">
                <a:lum bright="1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3225" y="4168775"/>
                <a:ext cx="1066800" cy="877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22"/>
              <p:cNvPicPr>
                <a:picLocks noChangeAspect="1" noChangeArrowheads="1"/>
              </p:cNvPicPr>
              <p:nvPr/>
            </p:nvPicPr>
            <p:blipFill>
              <a:blip r:embed="rId7">
                <a:lum bright="10000" contrast="4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0643" y="5607050"/>
                <a:ext cx="1050925" cy="295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>
                <a:off x="6489663" y="4168775"/>
                <a:ext cx="45878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000" dirty="0" smtClean="0">
                    <a:latin typeface="+mn-lt"/>
                    <a:ea typeface="+mn-ea"/>
                    <a:cs typeface="Arial" charset="0"/>
                  </a:rPr>
                  <a:t>PARP</a:t>
                </a:r>
                <a:endParaRPr lang="en-US" sz="1000" dirty="0">
                  <a:latin typeface="+mn-lt"/>
                  <a:ea typeface="+mn-ea"/>
                  <a:cs typeface="Arial" charset="0"/>
                </a:endParaRPr>
              </a:p>
            </p:txBody>
          </p:sp>
          <p:sp>
            <p:nvSpPr>
              <p:cNvPr id="18" name="TextBox 12"/>
              <p:cNvSpPr txBox="1">
                <a:spLocks noChangeArrowheads="1"/>
              </p:cNvSpPr>
              <p:nvPr/>
            </p:nvSpPr>
            <p:spPr bwMode="auto">
              <a:xfrm>
                <a:off x="6510105" y="5623639"/>
                <a:ext cx="54854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latin typeface="Symbol" pitchFamily="18" charset="2"/>
                    <a:cs typeface="Times New Roman" pitchFamily="18" charset="0"/>
                  </a:rPr>
                  <a:t>b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000" dirty="0" err="1" smtClean="0">
                    <a:latin typeface="Times New Roman" pitchFamily="18" charset="0"/>
                    <a:cs typeface="Times New Roman" pitchFamily="18" charset="0"/>
                  </a:rPr>
                  <a:t>actin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3"/>
              <p:cNvSpPr txBox="1">
                <a:spLocks noChangeArrowheads="1"/>
              </p:cNvSpPr>
              <p:nvPr/>
            </p:nvSpPr>
            <p:spPr bwMode="auto">
              <a:xfrm rot="19156053">
                <a:off x="5983946" y="3681473"/>
                <a:ext cx="104868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000" dirty="0" err="1" smtClean="0">
                    <a:latin typeface="Times New Roman" pitchFamily="18" charset="0"/>
                    <a:cs typeface="Times New Roman" pitchFamily="18" charset="0"/>
                  </a:rPr>
                  <a:t>Nisin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 (80 µg/ml)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4"/>
              <p:cNvSpPr txBox="1">
                <a:spLocks noChangeArrowheads="1"/>
              </p:cNvSpPr>
              <p:nvPr/>
            </p:nvSpPr>
            <p:spPr bwMode="auto">
              <a:xfrm rot="19156053">
                <a:off x="5562012" y="3894041"/>
                <a:ext cx="43954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latin typeface="Calibri" charset="0"/>
                  </a:rPr>
                  <a:t>CTRL</a:t>
                </a:r>
                <a:endParaRPr lang="en-US" sz="1000" dirty="0">
                  <a:latin typeface="Calibri" charset="0"/>
                </a:endParaRPr>
              </a:p>
            </p:txBody>
          </p:sp>
          <p:sp>
            <p:nvSpPr>
              <p:cNvPr id="21" name="TextBox 11"/>
              <p:cNvSpPr txBox="1">
                <a:spLocks noChangeArrowheads="1"/>
              </p:cNvSpPr>
              <p:nvPr/>
            </p:nvSpPr>
            <p:spPr bwMode="auto">
              <a:xfrm>
                <a:off x="6490605" y="5111037"/>
                <a:ext cx="74911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000" dirty="0" smtClean="0">
                    <a:latin typeface="+mn-lt"/>
                    <a:ea typeface="+mn-ea"/>
                    <a:cs typeface="Arial" charset="0"/>
                  </a:rPr>
                  <a:t>Cleaved</a:t>
                </a:r>
              </a:p>
              <a:p>
                <a:pPr>
                  <a:defRPr/>
                </a:pPr>
                <a:r>
                  <a:rPr lang="en-US" sz="1000" dirty="0" smtClean="0">
                    <a:latin typeface="+mn-lt"/>
                    <a:ea typeface="+mn-ea"/>
                    <a:cs typeface="Arial" charset="0"/>
                  </a:rPr>
                  <a:t>caspase-3</a:t>
                </a:r>
                <a:endParaRPr lang="en-US" sz="1000" dirty="0">
                  <a:latin typeface="+mn-lt"/>
                  <a:ea typeface="+mn-ea"/>
                  <a:cs typeface="Arial" charset="0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7183415" y="4417712"/>
              <a:ext cx="7010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Cleaved</a:t>
              </a:r>
            </a:p>
            <a:p>
              <a:pPr>
                <a:defRPr/>
              </a:pP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PARP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30950" y="4493281"/>
            <a:ext cx="1428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Supplemental Fig. 2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1176" y="1067059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529382" y="969630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466008"/>
              </p:ext>
            </p:extLst>
          </p:nvPr>
        </p:nvGraphicFramePr>
        <p:xfrm>
          <a:off x="87313" y="390525"/>
          <a:ext cx="4256087" cy="6399536"/>
        </p:xfrm>
        <a:graphic>
          <a:graphicData uri="http://schemas.openxmlformats.org/drawingml/2006/table">
            <a:tbl>
              <a:tblPr/>
              <a:tblGrid>
                <a:gridCol w="600075"/>
                <a:gridCol w="1452562"/>
                <a:gridCol w="1593850"/>
                <a:gridCol w="609600"/>
              </a:tblGrid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Symbol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Description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Gene Ontology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Fold Change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CHAC1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ChaC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, </a:t>
                      </a:r>
                      <a:r>
                        <a:rPr kumimoji="0" lang="en-US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cation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transport regulator homolog 1 (E. coli)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Protein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4.42976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PDE4C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phosphodiesterase 4C, cAMP-specific (phosphodiesterase E1 dunce homolog, Drosophila)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Signal Transduction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4.29073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LGALS1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lectin, galactoside-binding, soluble, 1 (galectin 1)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Sugar binding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Regulation of apoptosis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3.64717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S100P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S100 calcium binding protein P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Calcium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Calcium-dependent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protein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3.21482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STC2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stanniocalcin 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Cell 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surface receptor linked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signal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trasduction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Response to nutrient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3.17316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PILRA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paired immunoglobin-like type 2 receptor alpha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Protein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Signal transduction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Integral to membrane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2.58501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ARC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activity-regulated cytoskeleton-associated protein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Cell junction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2.35159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PYGM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phosphorylase, glycogen; muscle (McArdle syndrome, glycogen storage disease type V)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Carbohydrate metabolic process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Glycogen catabolic process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Glycogen phosphorylase activity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2.34776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7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RAB3A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RAB3A, member RAS oncogene family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2.26615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TEX14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testis expressed 14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ATP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2.24405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SDPR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serum deprivation response (phosphatidylserine binding protein)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Phosphatidylserine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 fraction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2.20425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PLA2G12B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phospholipase A2, group XIIB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Phospholipase A2 activity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Calcium ion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Lipid catabolic process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2.18512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ITGAM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integrin, alpha M (complement component 3 receptor 3 subunit)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Magnesium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Calcium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External side of plasma membrane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Integral to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2.13638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SESN2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sestrin 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Cell cycle arrest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2.13004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PRR3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proline rich 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2.09132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CYP2B6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cytochrome P450, family 2, subfamily B, polypeptide 6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Endoplasmic reticulum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Electron transport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2.06563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LAMA4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laminin, alpha 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Receptor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2.03249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NR4A2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nuclear receptor subfamily 4, group A, member 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Seteroid hormone receptor activity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2.02835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ZNF34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finger protein 34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2.02091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TNFSF11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tumor necrosis factor (ligand) superfamily, member 11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Integral to plasma membrane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Membrane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Cell differentiation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2.00225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805771"/>
              </p:ext>
            </p:extLst>
          </p:nvPr>
        </p:nvGraphicFramePr>
        <p:xfrm>
          <a:off x="4705350" y="395288"/>
          <a:ext cx="4267200" cy="4181478"/>
        </p:xfrm>
        <a:graphic>
          <a:graphicData uri="http://schemas.openxmlformats.org/drawingml/2006/table">
            <a:tbl>
              <a:tblPr/>
              <a:tblGrid>
                <a:gridCol w="552450"/>
                <a:gridCol w="1524000"/>
                <a:gridCol w="1524000"/>
                <a:gridCol w="66675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Symbol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Description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Gene Ontology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Fold Change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ZBTB24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finger and BTB domain containing 24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-3.76108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ZBTB24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finger and BTB domain containing 24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-3.5799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ARHGAP11B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Rho GTPase activating protein 11B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Signal transduction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-2.5269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ALS2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amyotrophic lateral sclerosis 2 (juvenile)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Response to oxidative stress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-2.52641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TRSPAP1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tRNA selenocysteine associated protein 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Protein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2.43763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MARS2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methionyl-tRNA synthetase 2, mitochondrial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Mitochondrion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Mitochondrial matrix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-2.36375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FST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follistatin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Negative regulation of cell differentiation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-2.34739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SETX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senataxin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ATP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Cell death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-2.30816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PARG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poly (ADP-ribose) glycohydrolase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Response to DNA damage stimulus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-2.27345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KCTD1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potassium channel tetramerisation domain containing 1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Voltage-gated potassium channel activity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Protein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Potassium ion transport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Voltage-gated potassium channel complex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US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Memembrane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-2.26108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PPAN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peter pan homolog (Drosophila)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Protein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-2.2312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ZNF718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finger protein 718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Zinc ion binding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Metal ion binding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-2.1316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MED13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mediator complex subunit 13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Receptor activity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Transcription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-2.11608</a:t>
                      </a:r>
                      <a:endParaRPr kumimoji="0" lang="en-US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CCNT2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cyclin</a:t>
                      </a: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T2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Cell </a:t>
                      </a: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cycle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  Cell division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-2.01302</a:t>
                      </a:r>
                      <a:endParaRPr kumimoji="0" lang="en-US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0012" y="66973"/>
            <a:ext cx="8872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Table 1. Gene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icroarray table illustrating fold change in gene expression  of HNSCC cells treated with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compared to untreated controls.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232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4889" y="6172200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2.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231273"/>
              </p:ext>
            </p:extLst>
          </p:nvPr>
        </p:nvGraphicFramePr>
        <p:xfrm>
          <a:off x="318229" y="442568"/>
          <a:ext cx="2224173" cy="2011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5149308" y="144177"/>
            <a:ext cx="3662828" cy="2359095"/>
            <a:chOff x="2942209" y="351746"/>
            <a:chExt cx="3779892" cy="2359095"/>
          </a:xfrm>
        </p:grpSpPr>
        <p:cxnSp>
          <p:nvCxnSpPr>
            <p:cNvPr id="35" name="Straight Connector 34"/>
            <p:cNvCxnSpPr/>
            <p:nvPr/>
          </p:nvCxnSpPr>
          <p:spPr bwMode="auto">
            <a:xfrm flipV="1">
              <a:off x="4137318" y="2710579"/>
              <a:ext cx="2028244" cy="2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21" name="Chart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23065756"/>
                </p:ext>
              </p:extLst>
            </p:nvPr>
          </p:nvGraphicFramePr>
          <p:xfrm>
            <a:off x="2942209" y="351746"/>
            <a:ext cx="3430962" cy="235909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6" name="TextBox 25"/>
            <p:cNvSpPr txBox="1"/>
            <p:nvPr/>
          </p:nvSpPr>
          <p:spPr>
            <a:xfrm>
              <a:off x="4095820" y="463222"/>
              <a:ext cx="7637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0.0004</a:t>
              </a:r>
              <a:endParaRPr 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71266" y="1417147"/>
              <a:ext cx="701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0.0045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43250" y="1240924"/>
              <a:ext cx="84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0.00178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77880" y="692956"/>
              <a:ext cx="7636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/>
                <a:t>0.0008</a:t>
              </a:r>
              <a:endParaRPr lang="en-US" sz="1200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114242" y="2415124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BP (</a:t>
              </a:r>
              <a:r>
                <a:rPr lang="el-GR" sz="1000" i="1" dirty="0" smtClean="0"/>
                <a:t>μ</a:t>
              </a:r>
              <a:r>
                <a:rPr lang="en-US" sz="1000" dirty="0" smtClean="0"/>
                <a:t>M</a:t>
              </a:r>
              <a:r>
                <a:rPr lang="en-US" sz="1000" i="1" dirty="0" smtClean="0"/>
                <a:t>)</a:t>
              </a:r>
              <a:endParaRPr lang="en-US" sz="1000" dirty="0"/>
            </a:p>
          </p:txBody>
        </p:sp>
      </p:grpSp>
      <p:sp>
        <p:nvSpPr>
          <p:cNvPr id="45" name="Rounded Rectangle 44"/>
          <p:cNvSpPr/>
          <p:nvPr/>
        </p:nvSpPr>
        <p:spPr>
          <a:xfrm>
            <a:off x="1130005" y="2205099"/>
            <a:ext cx="1251245" cy="173038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291930" y="2142074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29189" y="2131916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Nisin</a:t>
            </a:r>
            <a:r>
              <a:rPr lang="en-US" sz="1000" dirty="0" smtClean="0"/>
              <a:t> (80 </a:t>
            </a:r>
            <a:r>
              <a:rPr lang="en-US" sz="1000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g/ml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294297" y="1601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19004" y="3349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288844"/>
              </p:ext>
            </p:extLst>
          </p:nvPr>
        </p:nvGraphicFramePr>
        <p:xfrm>
          <a:off x="2839507" y="542015"/>
          <a:ext cx="2418293" cy="2056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2737320" y="33499"/>
            <a:ext cx="223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 bwMode="auto">
          <a:xfrm>
            <a:off x="3896764" y="2388295"/>
            <a:ext cx="11443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 rot="16200000">
            <a:off x="2286001" y="1133445"/>
            <a:ext cx="14001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Calcium influx</a:t>
            </a: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(Relative </a:t>
            </a:r>
            <a:r>
              <a:rPr lang="en-US" dirty="0" err="1" smtClean="0"/>
              <a:t>Fluoresence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784664" y="2158484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433931" y="2168009"/>
            <a:ext cx="73289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BP (5 </a:t>
            </a:r>
            <a:r>
              <a:rPr lang="el-GR" sz="1000" i="1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963439" y="2380161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(80 </a:t>
            </a:r>
            <a:r>
              <a:rPr lang="en-US" sz="1000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g/ml)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672950" y="2523631"/>
            <a:ext cx="10743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(80 </a:t>
            </a:r>
            <a:r>
              <a:rPr lang="en-US" sz="1000" dirty="0" smtClean="0"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g/ml)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390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14651" y="1727200"/>
            <a:ext cx="4063999" cy="3162300"/>
            <a:chOff x="6281819" y="963702"/>
            <a:chExt cx="2455051" cy="2223375"/>
          </a:xfrm>
        </p:grpSpPr>
        <p:pic>
          <p:nvPicPr>
            <p:cNvPr id="5" name="Picture 11" descr="ɞô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1819" y="963702"/>
              <a:ext cx="2396452" cy="2223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 Box 38"/>
            <p:cNvSpPr txBox="1">
              <a:spLocks noChangeArrowheads="1"/>
            </p:cNvSpPr>
            <p:nvPr/>
          </p:nvSpPr>
          <p:spPr bwMode="auto">
            <a:xfrm>
              <a:off x="6640063" y="1067605"/>
              <a:ext cx="328471" cy="216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ZW" sz="1400" dirty="0" smtClean="0">
                  <a:solidFill>
                    <a:srgbClr val="000000"/>
                  </a:solidFill>
                  <a:ea typeface="Cambria" charset="0"/>
                  <a:cs typeface="Cambria" charset="0"/>
                </a:rPr>
                <a:t>CTRL</a:t>
              </a:r>
              <a:endParaRPr lang="en-ZW" sz="1400" dirty="0">
                <a:ea typeface="Cambria" charset="0"/>
                <a:cs typeface="Cambria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36888" y="2036083"/>
              <a:ext cx="6992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Apoptosis</a:t>
              </a:r>
            </a:p>
            <a:p>
              <a:r>
                <a:rPr lang="en-US" sz="1000" dirty="0" smtClean="0"/>
                <a:t>(4.25%)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084578" y="1776195"/>
              <a:ext cx="65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G2</a:t>
              </a:r>
            </a:p>
            <a:p>
              <a:r>
                <a:rPr lang="en-US" sz="1000" dirty="0" smtClean="0"/>
                <a:t>(26.78%)</a:t>
              </a:r>
              <a:endParaRPr lang="en-US" sz="1000" dirty="0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887768" y="2356722"/>
              <a:ext cx="146548" cy="354119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8084578" y="2161346"/>
              <a:ext cx="219822" cy="292910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4740753" y="1671294"/>
            <a:ext cx="4123847" cy="3162300"/>
            <a:chOff x="6373172" y="4169878"/>
            <a:chExt cx="2615457" cy="2134241"/>
          </a:xfrm>
        </p:grpSpPr>
        <p:pic>
          <p:nvPicPr>
            <p:cNvPr id="12" name="Picture 12" descr="ɞô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3172" y="4169878"/>
              <a:ext cx="2471401" cy="2134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3"/>
            <p:cNvSpPr txBox="1">
              <a:spLocks noChangeArrowheads="1"/>
            </p:cNvSpPr>
            <p:nvPr/>
          </p:nvSpPr>
          <p:spPr bwMode="auto">
            <a:xfrm>
              <a:off x="6767745" y="4307347"/>
              <a:ext cx="347245" cy="207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err="1">
                  <a:latin typeface="Calibri" charset="0"/>
                </a:rPr>
                <a:t>Nisin</a:t>
              </a:r>
              <a:r>
                <a:rPr lang="en-US" sz="1000" dirty="0">
                  <a:latin typeface="Calibri" charset="0"/>
                </a:rPr>
                <a:t>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69823" y="4926986"/>
              <a:ext cx="6992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Apoptosis</a:t>
              </a:r>
            </a:p>
            <a:p>
              <a:r>
                <a:rPr lang="en-US" sz="1000" dirty="0" smtClean="0"/>
                <a:t>(57.34%)</a:t>
              </a:r>
              <a:endParaRPr lang="en-US" sz="1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36337" y="4926986"/>
              <a:ext cx="6522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G2</a:t>
              </a:r>
            </a:p>
            <a:p>
              <a:r>
                <a:rPr lang="en-US" sz="1000" dirty="0" smtClean="0"/>
                <a:t>(44.34%)</a:t>
              </a:r>
              <a:endParaRPr lang="en-US" sz="10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7034316" y="5275150"/>
              <a:ext cx="122123" cy="402963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8182277" y="5275150"/>
              <a:ext cx="219822" cy="261263"/>
            </a:xfrm>
            <a:prstGeom prst="straightConnector1">
              <a:avLst/>
            </a:prstGeom>
            <a:ln w="12700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134889" y="6172200"/>
            <a:ext cx="7018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3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29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7441" y="6517243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4.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37" y="35506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 rot="18759087">
            <a:off x="1086020" y="578567"/>
            <a:ext cx="5116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 rot="18759087">
            <a:off x="1574214" y="561035"/>
            <a:ext cx="4619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Nisin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>
            <a:off x="1963584" y="866317"/>
            <a:ext cx="5453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Chac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955647" y="1148892"/>
            <a:ext cx="54373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84" y="1202867"/>
            <a:ext cx="990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>
            <a:grayscl/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30000" contras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084" y="898067"/>
            <a:ext cx="990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" name="Group 32"/>
          <p:cNvGrpSpPr/>
          <p:nvPr/>
        </p:nvGrpSpPr>
        <p:grpSpPr>
          <a:xfrm>
            <a:off x="3686965" y="3057021"/>
            <a:ext cx="3776491" cy="2087138"/>
            <a:chOff x="4849189" y="4047504"/>
            <a:chExt cx="3776491" cy="2087138"/>
          </a:xfrm>
        </p:grpSpPr>
        <p:cxnSp>
          <p:nvCxnSpPr>
            <p:cNvPr id="16" name="Straight Connector 15"/>
            <p:cNvCxnSpPr/>
            <p:nvPr/>
          </p:nvCxnSpPr>
          <p:spPr bwMode="auto">
            <a:xfrm>
              <a:off x="5922992" y="5913079"/>
              <a:ext cx="228216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6"/>
            <p:cNvSpPr txBox="1">
              <a:spLocks noChangeArrowheads="1"/>
            </p:cNvSpPr>
            <p:nvPr/>
          </p:nvSpPr>
          <p:spPr bwMode="auto">
            <a:xfrm>
              <a:off x="6839743" y="5888421"/>
              <a:ext cx="178593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Nisin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42" name="Chart 4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16853259"/>
                </p:ext>
              </p:extLst>
            </p:nvPr>
          </p:nvGraphicFramePr>
          <p:xfrm>
            <a:off x="4849189" y="4047504"/>
            <a:ext cx="3355970" cy="18444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24" name="TextBox 23"/>
          <p:cNvSpPr txBox="1"/>
          <p:nvPr/>
        </p:nvSpPr>
        <p:spPr>
          <a:xfrm>
            <a:off x="3571912" y="216563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1"/>
          <p:cNvGrpSpPr>
            <a:grpSpLocks/>
          </p:cNvGrpSpPr>
          <p:nvPr/>
        </p:nvGrpSpPr>
        <p:grpSpPr bwMode="auto">
          <a:xfrm>
            <a:off x="802951" y="1710611"/>
            <a:ext cx="1975990" cy="1302342"/>
            <a:chOff x="1303338" y="151808"/>
            <a:chExt cx="1975989" cy="1302342"/>
          </a:xfrm>
        </p:grpSpPr>
        <p:sp>
          <p:nvSpPr>
            <p:cNvPr id="43" name="TextBox 7"/>
            <p:cNvSpPr txBox="1">
              <a:spLocks noChangeArrowheads="1"/>
            </p:cNvSpPr>
            <p:nvPr/>
          </p:nvSpPr>
          <p:spPr bwMode="auto">
            <a:xfrm>
              <a:off x="2701925" y="938213"/>
              <a:ext cx="57740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err="1" smtClean="0">
                  <a:latin typeface="Times New Roman" pitchFamily="18" charset="0"/>
                  <a:cs typeface="Times New Roman" pitchFamily="18" charset="0"/>
                </a:rPr>
                <a:t>Chac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1 </a:t>
              </a:r>
            </a:p>
          </p:txBody>
        </p:sp>
        <p:sp>
          <p:nvSpPr>
            <p:cNvPr id="46" name="TextBox 9"/>
            <p:cNvSpPr txBox="1">
              <a:spLocks noChangeArrowheads="1"/>
            </p:cNvSpPr>
            <p:nvPr/>
          </p:nvSpPr>
          <p:spPr bwMode="auto">
            <a:xfrm rot="18779823">
              <a:off x="1399123" y="651803"/>
              <a:ext cx="51167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CTRL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10"/>
            <p:cNvSpPr txBox="1">
              <a:spLocks noChangeArrowheads="1"/>
            </p:cNvSpPr>
            <p:nvPr/>
          </p:nvSpPr>
          <p:spPr bwMode="auto">
            <a:xfrm rot="18779823">
              <a:off x="1762752" y="494530"/>
              <a:ext cx="93166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CTRL </a:t>
              </a:r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siRNA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8" name="TextBox 11"/>
            <p:cNvSpPr txBox="1">
              <a:spLocks noChangeArrowheads="1"/>
            </p:cNvSpPr>
            <p:nvPr/>
          </p:nvSpPr>
          <p:spPr bwMode="auto">
            <a:xfrm rot="18779823">
              <a:off x="2302914" y="499189"/>
              <a:ext cx="90120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Chac1 </a:t>
              </a:r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siRNA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6">
              <a:lum bright="20000" contrast="40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3975" y="963613"/>
              <a:ext cx="1431925" cy="20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12"/>
            <p:cNvPicPr>
              <a:picLocks noChangeAspect="1" noChangeArrowheads="1"/>
            </p:cNvPicPr>
            <p:nvPr/>
          </p:nvPicPr>
          <p:blipFill>
            <a:blip r:embed="rId7">
              <a:lum bright="-30000" contrast="4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3338" y="1192213"/>
              <a:ext cx="14478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" name="TextBox 50"/>
          <p:cNvSpPr txBox="1"/>
          <p:nvPr/>
        </p:nvSpPr>
        <p:spPr>
          <a:xfrm>
            <a:off x="15953" y="1968209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Chart 5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5538537"/>
              </p:ext>
            </p:extLst>
          </p:nvPr>
        </p:nvGraphicFramePr>
        <p:xfrm>
          <a:off x="3859170" y="216563"/>
          <a:ext cx="486616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3591716" y="296213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>
            <a:spLocks noChangeArrowheads="1"/>
          </p:cNvSpPr>
          <p:nvPr/>
        </p:nvSpPr>
        <p:spPr bwMode="auto">
          <a:xfrm>
            <a:off x="2229929" y="2755716"/>
            <a:ext cx="54694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β-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5953" y="3009369"/>
            <a:ext cx="4262783" cy="2188758"/>
            <a:chOff x="-271961" y="4431665"/>
            <a:chExt cx="4262783" cy="2188758"/>
          </a:xfrm>
        </p:grpSpPr>
        <p:graphicFrame>
          <p:nvGraphicFramePr>
            <p:cNvPr id="45" name="Chart 4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36088973"/>
                </p:ext>
              </p:extLst>
            </p:nvPr>
          </p:nvGraphicFramePr>
          <p:xfrm>
            <a:off x="-271961" y="4431665"/>
            <a:ext cx="4262783" cy="21887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grpSp>
          <p:nvGrpSpPr>
            <p:cNvPr id="55" name="Group 2"/>
            <p:cNvGrpSpPr/>
            <p:nvPr/>
          </p:nvGrpSpPr>
          <p:grpSpPr>
            <a:xfrm>
              <a:off x="2040251" y="4522928"/>
              <a:ext cx="971777" cy="346647"/>
              <a:chOff x="1821331" y="3658262"/>
              <a:chExt cx="971777" cy="346647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 flipV="1">
                <a:off x="1826093" y="3894466"/>
                <a:ext cx="0" cy="110443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1821331" y="3894466"/>
                <a:ext cx="971777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93108" y="3894466"/>
                <a:ext cx="0" cy="110443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2120558" y="3658262"/>
                <a:ext cx="5309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0.019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030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15559" y="6193393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5.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226" y="1285338"/>
            <a:ext cx="99060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226" y="1590138"/>
            <a:ext cx="990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2576347" y="1252893"/>
            <a:ext cx="57740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Chac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1 </a:t>
            </a: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 rot="18779823">
            <a:off x="1687153" y="959523"/>
            <a:ext cx="5116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 rot="18779823">
            <a:off x="2139612" y="839617"/>
            <a:ext cx="88197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Chac1 </a:t>
            </a:r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cDNA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1237" y="5211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3268" y="521123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4312260" y="3694653"/>
            <a:ext cx="3205936" cy="2255574"/>
            <a:chOff x="4022259" y="4015687"/>
            <a:chExt cx="3205936" cy="2255574"/>
          </a:xfrm>
        </p:grpSpPr>
        <p:cxnSp>
          <p:nvCxnSpPr>
            <p:cNvPr id="6" name="Straight Connector 5"/>
            <p:cNvCxnSpPr/>
            <p:nvPr/>
          </p:nvCxnSpPr>
          <p:spPr bwMode="auto">
            <a:xfrm flipV="1">
              <a:off x="5178139" y="6025040"/>
              <a:ext cx="1416844" cy="2070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5642283" y="6025040"/>
              <a:ext cx="158591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 err="1">
                  <a:latin typeface="Calibri" charset="0"/>
                </a:rPr>
                <a:t>Nisin</a:t>
              </a:r>
              <a:r>
                <a:rPr lang="en-US" sz="1000" dirty="0">
                  <a:latin typeface="Calibri" charset="0"/>
                </a:rPr>
                <a:t>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86865" y="4015687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</a:t>
              </a:r>
              <a:endParaRPr lang="en-US" dirty="0"/>
            </a:p>
          </p:txBody>
        </p:sp>
        <p:graphicFrame>
          <p:nvGraphicFramePr>
            <p:cNvPr id="26" name="Chart 2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70295351"/>
                </p:ext>
              </p:extLst>
            </p:nvPr>
          </p:nvGraphicFramePr>
          <p:xfrm>
            <a:off x="4022259" y="4046873"/>
            <a:ext cx="2757785" cy="19764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39" name="TextBox 38"/>
          <p:cNvSpPr txBox="1"/>
          <p:nvPr/>
        </p:nvSpPr>
        <p:spPr>
          <a:xfrm>
            <a:off x="4313865" y="354117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928777"/>
              </p:ext>
            </p:extLst>
          </p:nvPr>
        </p:nvGraphicFramePr>
        <p:xfrm>
          <a:off x="4856466" y="961084"/>
          <a:ext cx="3004519" cy="2580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2209667" y="2340421"/>
            <a:ext cx="1203585" cy="126378"/>
            <a:chOff x="1620836" y="2197546"/>
            <a:chExt cx="1203585" cy="126378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1620836" y="2197546"/>
              <a:ext cx="0" cy="126378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623909" y="2197546"/>
              <a:ext cx="120051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824421" y="2197546"/>
              <a:ext cx="0" cy="126377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2569878" y="2063422"/>
            <a:ext cx="796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0.0245</a:t>
            </a:r>
            <a:endParaRPr lang="en-US" sz="1200" dirty="0"/>
          </a:p>
        </p:txBody>
      </p:sp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380490"/>
              </p:ext>
            </p:extLst>
          </p:nvPr>
        </p:nvGraphicFramePr>
        <p:xfrm>
          <a:off x="539225" y="2294701"/>
          <a:ext cx="4036849" cy="23236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569878" y="1539417"/>
            <a:ext cx="6190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dirty="0" smtClean="0">
                <a:latin typeface="Calibri" charset="0"/>
              </a:rPr>
              <a:t>β-</a:t>
            </a:r>
            <a:r>
              <a:rPr lang="en-US" sz="1200" dirty="0" err="1" smtClean="0">
                <a:latin typeface="Calibri" charset="0"/>
              </a:rPr>
              <a:t>actin</a:t>
            </a:r>
            <a:endParaRPr lang="en-US" sz="1200" dirty="0">
              <a:latin typeface="Calibri" charset="0"/>
            </a:endParaRPr>
          </a:p>
        </p:txBody>
      </p:sp>
      <p:sp>
        <p:nvSpPr>
          <p:cNvPr id="25" name="Rectangle 24"/>
          <p:cNvSpPr/>
          <p:nvPr/>
        </p:nvSpPr>
        <p:spPr>
          <a:xfrm rot="16200000">
            <a:off x="3788321" y="2031535"/>
            <a:ext cx="18342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2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Proliferation (Fold change)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836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7060" y="4162425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6.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 preferRelativeResize="0">
            <a:picLocks noChangeArrowheads="1"/>
          </p:cNvPicPr>
          <p:nvPr/>
        </p:nvPicPr>
        <p:blipFill>
          <a:blip r:embed="rId2">
            <a:lum bright="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0" y="677473"/>
            <a:ext cx="16462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 preferRelativeResize="0">
            <a:picLocks noChangeArrowheads="1"/>
          </p:cNvPicPr>
          <p:nvPr/>
        </p:nvPicPr>
        <p:blipFill>
          <a:blip r:embed="rId3">
            <a:lum bright="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460" y="677473"/>
            <a:ext cx="16462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 preferRelativeResize="0">
            <a:picLocks noChangeArrowheads="1"/>
          </p:cNvPicPr>
          <p:nvPr/>
        </p:nvPicPr>
        <p:blipFill>
          <a:blip r:embed="rId4">
            <a:lum bright="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60" y="2201473"/>
            <a:ext cx="16462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 preferRelativeResize="0">
            <a:picLocks noChangeArrowheads="1"/>
          </p:cNvPicPr>
          <p:nvPr/>
        </p:nvPicPr>
        <p:blipFill>
          <a:blip r:embed="rId5">
            <a:lum bright="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460" y="2201473"/>
            <a:ext cx="16462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6">
            <a:lum bright="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060" y="2201473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060" y="677473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 rot="16200000">
            <a:off x="14403" y="1190560"/>
            <a:ext cx="5116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659836" y="929412"/>
            <a:ext cx="2876469" cy="2097225"/>
            <a:chOff x="4841460" y="4395788"/>
            <a:chExt cx="3733799" cy="2124746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06958948"/>
                </p:ext>
              </p:extLst>
            </p:nvPr>
          </p:nvGraphicFramePr>
          <p:xfrm>
            <a:off x="4841460" y="4439322"/>
            <a:ext cx="3733799" cy="20812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4" name="TextBox 10"/>
            <p:cNvSpPr txBox="1">
              <a:spLocks noChangeArrowheads="1"/>
            </p:cNvSpPr>
            <p:nvPr/>
          </p:nvSpPr>
          <p:spPr bwMode="auto">
            <a:xfrm>
              <a:off x="7575700" y="5178425"/>
              <a:ext cx="735954" cy="280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0.015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6"/>
            <p:cNvSpPr txBox="1">
              <a:spLocks noChangeArrowheads="1"/>
            </p:cNvSpPr>
            <p:nvPr/>
          </p:nvSpPr>
          <p:spPr bwMode="auto">
            <a:xfrm>
              <a:off x="6467382" y="4395788"/>
              <a:ext cx="499804" cy="24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n=9</a:t>
              </a:r>
            </a:p>
          </p:txBody>
        </p:sp>
        <p:sp>
          <p:nvSpPr>
            <p:cNvPr id="17" name="TextBox 17"/>
            <p:cNvSpPr txBox="1">
              <a:spLocks noChangeArrowheads="1"/>
            </p:cNvSpPr>
            <p:nvPr/>
          </p:nvSpPr>
          <p:spPr bwMode="auto">
            <a:xfrm>
              <a:off x="7575700" y="4928973"/>
              <a:ext cx="583034" cy="249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n=10</a:t>
              </a:r>
            </a:p>
          </p:txBody>
        </p:sp>
      </p:grpSp>
      <p:sp>
        <p:nvSpPr>
          <p:cNvPr id="18" name="Rectangle 28"/>
          <p:cNvSpPr>
            <a:spLocks noChangeArrowheads="1"/>
          </p:cNvSpPr>
          <p:nvPr/>
        </p:nvSpPr>
        <p:spPr bwMode="auto">
          <a:xfrm rot="16200000">
            <a:off x="-213219" y="2610428"/>
            <a:ext cx="822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(200 mg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/kg)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88600" y="2762250"/>
            <a:ext cx="640775" cy="264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02853" y="2749638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8919" y="20774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5090780" y="207743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596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85399" y="5410438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Figure 7.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10" y="1760196"/>
            <a:ext cx="1493494" cy="14406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578" y="1760195"/>
            <a:ext cx="1592529" cy="14232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8578" y="3286342"/>
            <a:ext cx="1592529" cy="1303261"/>
          </a:xfrm>
          <a:prstGeom prst="rect">
            <a:avLst/>
          </a:prstGeom>
        </p:spPr>
      </p:pic>
      <p:sp>
        <p:nvSpPr>
          <p:cNvPr id="22" name="TextBox 7"/>
          <p:cNvSpPr txBox="1">
            <a:spLocks noChangeArrowheads="1"/>
          </p:cNvSpPr>
          <p:nvPr/>
        </p:nvSpPr>
        <p:spPr bwMode="auto">
          <a:xfrm rot="16200000">
            <a:off x="247186" y="2281529"/>
            <a:ext cx="51167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 rot="16200000">
            <a:off x="-13768" y="3684943"/>
            <a:ext cx="8226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(200 mg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/kg)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4276" y="1499330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CTRL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shRNA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89305" y="1488203"/>
            <a:ext cx="9300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Chac1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shRNA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49910" y="42488"/>
            <a:ext cx="1242944" cy="1261245"/>
            <a:chOff x="6515159" y="4894374"/>
            <a:chExt cx="1242944" cy="1261245"/>
          </a:xfrm>
        </p:grpSpPr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5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5159" y="5718338"/>
              <a:ext cx="723373" cy="186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Box 11"/>
            <p:cNvSpPr txBox="1">
              <a:spLocks noChangeArrowheads="1"/>
            </p:cNvSpPr>
            <p:nvPr/>
          </p:nvSpPr>
          <p:spPr bwMode="auto">
            <a:xfrm>
              <a:off x="7181382" y="5661489"/>
              <a:ext cx="5453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Chac</a:t>
              </a:r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 1</a:t>
              </a:r>
            </a:p>
          </p:txBody>
        </p:sp>
        <p:sp>
          <p:nvSpPr>
            <p:cNvPr id="31" name="TextBox 5"/>
            <p:cNvSpPr txBox="1">
              <a:spLocks noChangeArrowheads="1"/>
            </p:cNvSpPr>
            <p:nvPr/>
          </p:nvSpPr>
          <p:spPr bwMode="auto">
            <a:xfrm rot="18544740">
              <a:off x="6434873" y="5235493"/>
              <a:ext cx="92845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CTRL </a:t>
              </a:r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shRNA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6"/>
            <p:cNvSpPr txBox="1">
              <a:spLocks noChangeArrowheads="1"/>
            </p:cNvSpPr>
            <p:nvPr/>
          </p:nvSpPr>
          <p:spPr bwMode="auto">
            <a:xfrm rot="18544740">
              <a:off x="6787686" y="5243078"/>
              <a:ext cx="93006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Chac1 </a:t>
              </a:r>
              <a:r>
                <a:rPr lang="en-US" sz="1000" dirty="0" err="1">
                  <a:latin typeface="Times New Roman" pitchFamily="18" charset="0"/>
                  <a:cs typeface="Times New Roman" pitchFamily="18" charset="0"/>
                </a:rPr>
                <a:t>shRNA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7"/>
            <p:cNvSpPr txBox="1">
              <a:spLocks noChangeArrowheads="1"/>
            </p:cNvSpPr>
            <p:nvPr/>
          </p:nvSpPr>
          <p:spPr bwMode="auto">
            <a:xfrm>
              <a:off x="7209555" y="5909398"/>
              <a:ext cx="54854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00" dirty="0" smtClean="0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US" sz="1000" dirty="0" err="1" smtClean="0">
                  <a:latin typeface="Times New Roman" pitchFamily="18" charset="0"/>
                  <a:cs typeface="Times New Roman" pitchFamily="18" charset="0"/>
                </a:rPr>
                <a:t>actin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4" name="Picture 37"/>
            <p:cNvPicPr>
              <a:picLocks noChangeAspect="1" noChangeArrowheads="1"/>
            </p:cNvPicPr>
            <p:nvPr/>
          </p:nvPicPr>
          <p:blipFill>
            <a:blip r:embed="rId6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2979" y="5956722"/>
              <a:ext cx="715553" cy="183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4" name="Straight Connector 13"/>
          <p:cNvCxnSpPr/>
          <p:nvPr/>
        </p:nvCxnSpPr>
        <p:spPr bwMode="auto">
          <a:xfrm>
            <a:off x="6485125" y="2649891"/>
            <a:ext cx="14372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965310" y="2666635"/>
            <a:ext cx="50474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 err="1">
                <a:latin typeface="Times New Roman" pitchFamily="18" charset="0"/>
                <a:cs typeface="Times New Roman" pitchFamily="18" charset="0"/>
              </a:rPr>
              <a:t>Nisin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668917" y="729970"/>
            <a:ext cx="932657" cy="377113"/>
            <a:chOff x="7723017" y="330221"/>
            <a:chExt cx="932657" cy="483325"/>
          </a:xfrm>
        </p:grpSpPr>
        <p:grpSp>
          <p:nvGrpSpPr>
            <p:cNvPr id="17" name="Group 16"/>
            <p:cNvGrpSpPr/>
            <p:nvPr/>
          </p:nvGrpSpPr>
          <p:grpSpPr>
            <a:xfrm>
              <a:off x="7723017" y="580232"/>
              <a:ext cx="932657" cy="233314"/>
              <a:chOff x="6838310" y="1868282"/>
              <a:chExt cx="695422" cy="146532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V="1">
                <a:off x="6838310" y="1868284"/>
                <a:ext cx="0" cy="14653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6838310" y="1868282"/>
                <a:ext cx="695422" cy="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7533732" y="1868282"/>
                <a:ext cx="0" cy="146532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8039340" y="330221"/>
              <a:ext cx="2487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780294"/>
              </p:ext>
            </p:extLst>
          </p:nvPr>
        </p:nvGraphicFramePr>
        <p:xfrm>
          <a:off x="3920651" y="383600"/>
          <a:ext cx="4268695" cy="2304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908512" y="465562"/>
            <a:ext cx="3850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=7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757281" y="786834"/>
            <a:ext cx="3850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=8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7401652" y="1135964"/>
            <a:ext cx="3850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=7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6565467" y="1659952"/>
            <a:ext cx="3850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=7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910" y="3286342"/>
            <a:ext cx="1493494" cy="1303261"/>
          </a:xfrm>
          <a:prstGeom prst="rect">
            <a:avLst/>
          </a:prstGeom>
        </p:spPr>
      </p:pic>
      <p:graphicFrame>
        <p:nvGraphicFramePr>
          <p:cNvPr id="36" name="Chart 35"/>
          <p:cNvGraphicFramePr>
            <a:graphicFrameLocks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18919" y="42488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055182" y="3147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44" name="Rectangle 43"/>
          <p:cNvSpPr/>
          <p:nvPr/>
        </p:nvSpPr>
        <p:spPr>
          <a:xfrm>
            <a:off x="6985240" y="711783"/>
            <a:ext cx="248786" cy="2103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6696646" y="4296329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0.048</a:t>
            </a:r>
            <a:endParaRPr lang="en-US" sz="1200" dirty="0"/>
          </a:p>
        </p:txBody>
      </p:sp>
      <p:sp>
        <p:nvSpPr>
          <p:cNvPr id="48" name="Rounded Rectangle 47"/>
          <p:cNvSpPr/>
          <p:nvPr/>
        </p:nvSpPr>
        <p:spPr>
          <a:xfrm>
            <a:off x="6974835" y="785757"/>
            <a:ext cx="211574" cy="12389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6845275" y="645084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0.048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93704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11932" y="6333121"/>
            <a:ext cx="14285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Supplemental Fig. 1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1292016" y="682948"/>
            <a:ext cx="49103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kern="1200" dirty="0"/>
              <a:t>Liver</a:t>
            </a:r>
          </a:p>
        </p:txBody>
      </p:sp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3089454" y="687325"/>
            <a:ext cx="62247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kern="1200" dirty="0"/>
              <a:t>Kidney</a:t>
            </a:r>
          </a:p>
        </p:txBody>
      </p:sp>
      <p:sp>
        <p:nvSpPr>
          <p:cNvPr id="7" name="Text Box 45"/>
          <p:cNvSpPr txBox="1">
            <a:spLocks noChangeArrowheads="1"/>
          </p:cNvSpPr>
          <p:nvPr/>
        </p:nvSpPr>
        <p:spPr bwMode="auto">
          <a:xfrm>
            <a:off x="-78282" y="1372512"/>
            <a:ext cx="994891" cy="46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kern="1200" dirty="0" err="1"/>
              <a:t>Nisin</a:t>
            </a:r>
            <a:endParaRPr lang="en-US" sz="1200" kern="1200" dirty="0"/>
          </a:p>
          <a:p>
            <a:pPr algn="ctr"/>
            <a:r>
              <a:rPr lang="en-US" sz="1200" kern="1200" dirty="0" smtClean="0"/>
              <a:t>(</a:t>
            </a:r>
            <a:r>
              <a:rPr lang="en-US" sz="1200" dirty="0"/>
              <a:t>150 mg/kg </a:t>
            </a:r>
            <a:r>
              <a:rPr lang="en-US" sz="1200" kern="1200" dirty="0" smtClean="0"/>
              <a:t>)</a:t>
            </a:r>
            <a:endParaRPr lang="en-US" sz="1200" kern="1200" dirty="0"/>
          </a:p>
        </p:txBody>
      </p:sp>
      <p:pic>
        <p:nvPicPr>
          <p:cNvPr id="8" name="Picture 7" descr="nisin kidney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51682" y="1026037"/>
            <a:ext cx="1572759" cy="118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nisin liver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6609" y="1026037"/>
            <a:ext cx="1572759" cy="1184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185841" y="2640013"/>
            <a:ext cx="3852787" cy="2293229"/>
            <a:chOff x="5105400" y="3973348"/>
            <a:chExt cx="4038599" cy="2667000"/>
          </a:xfrm>
        </p:grpSpPr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04038091"/>
                </p:ext>
              </p:extLst>
            </p:nvPr>
          </p:nvGraphicFramePr>
          <p:xfrm>
            <a:off x="5105400" y="3973348"/>
            <a:ext cx="4038599" cy="2667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2" name="TextBox 10"/>
            <p:cNvSpPr txBox="1">
              <a:spLocks noChangeArrowheads="1"/>
            </p:cNvSpPr>
            <p:nvPr/>
          </p:nvSpPr>
          <p:spPr bwMode="auto">
            <a:xfrm>
              <a:off x="7944660" y="4861547"/>
              <a:ext cx="593499" cy="32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dirty="0" smtClean="0">
                  <a:latin typeface="Calibri" charset="0"/>
                </a:rPr>
                <a:t>0.048</a:t>
              </a:r>
              <a:endParaRPr lang="en-US" sz="1200" dirty="0">
                <a:latin typeface="Calibri" charset="0"/>
              </a:endParaRPr>
            </a:p>
          </p:txBody>
        </p:sp>
        <p:sp>
          <p:nvSpPr>
            <p:cNvPr id="14" name="TextBox 16"/>
            <p:cNvSpPr txBox="1">
              <a:spLocks noChangeArrowheads="1"/>
            </p:cNvSpPr>
            <p:nvPr/>
          </p:nvSpPr>
          <p:spPr bwMode="auto">
            <a:xfrm>
              <a:off x="6411682" y="4049551"/>
              <a:ext cx="526274" cy="32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 dirty="0">
                  <a:latin typeface="Calibri" charset="0"/>
                </a:rPr>
                <a:t>n=12</a:t>
              </a:r>
            </a:p>
          </p:txBody>
        </p:sp>
        <p:sp>
          <p:nvSpPr>
            <p:cNvPr id="15" name="TextBox 17"/>
            <p:cNvSpPr txBox="1">
              <a:spLocks noChangeArrowheads="1"/>
            </p:cNvSpPr>
            <p:nvPr/>
          </p:nvSpPr>
          <p:spPr bwMode="auto">
            <a:xfrm>
              <a:off x="8011885" y="4539400"/>
              <a:ext cx="526274" cy="322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200">
                  <a:latin typeface="Calibri" charset="0"/>
                </a:rPr>
                <a:t>n=12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93042" y="4805759"/>
            <a:ext cx="490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cs typeface="Times New Roman" pitchFamily="18" charset="0"/>
              </a:rPr>
              <a:t>CTRL</a:t>
            </a:r>
            <a:endParaRPr lang="en-US" sz="1200" dirty="0"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9368" y="4794742"/>
            <a:ext cx="134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Nisin</a:t>
            </a:r>
            <a:r>
              <a:rPr lang="en-US" sz="1200" dirty="0" smtClean="0"/>
              <a:t> (200 mg/kg/)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81376" y="548825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65573" y="237046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1850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2594</TotalTime>
  <Words>930</Words>
  <Application>Microsoft Macintosh PowerPoint</Application>
  <PresentationFormat>On-screen Show (4:3)</PresentationFormat>
  <Paragraphs>341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Michigan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 Eok Joo</dc:creator>
  <cp:lastModifiedBy>POM User</cp:lastModifiedBy>
  <cp:revision>220</cp:revision>
  <cp:lastPrinted>2012-06-08T12:52:35Z</cp:lastPrinted>
  <dcterms:created xsi:type="dcterms:W3CDTF">2011-12-18T22:16:35Z</dcterms:created>
  <dcterms:modified xsi:type="dcterms:W3CDTF">2012-08-21T18:36:33Z</dcterms:modified>
</cp:coreProperties>
</file>