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73750" autoAdjust="0"/>
  </p:normalViewPr>
  <p:slideViewPr>
    <p:cSldViewPr>
      <p:cViewPr>
        <p:scale>
          <a:sx n="100" d="100"/>
          <a:sy n="100" d="100"/>
        </p:scale>
        <p:origin x="-72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Indigo\crdshared\Pul_CC\Mendez%20Lab\Chang_Xu\manuscript\Eddie%20Integration\Integrative%20Genomics-G3BP1\1st%20circulation\for%202nd%20circulation\Migration%20assay%20resul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085739282589744E-2"/>
          <c:y val="0.13698623820671071"/>
          <c:w val="0.86171281714785664"/>
          <c:h val="0.74703412073490816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Sheet1!$E$1</c:f>
              <c:strCache>
                <c:ptCount val="1"/>
                <c:pt idx="0">
                  <c:v>JHU-019</c:v>
                </c:pt>
              </c:strCache>
            </c:strRef>
          </c:tx>
          <c:errBars>
            <c:errDir val="y"/>
            <c:errBarType val="both"/>
            <c:errValType val="cust"/>
            <c:noEndCap val="0"/>
            <c:plus>
              <c:numRef>
                <c:f>Sheet1!$G$2:$G$5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5.4014738025506173E-2</c:v>
                  </c:pt>
                  <c:pt idx="2">
                    <c:v>0.11785420203680028</c:v>
                  </c:pt>
                  <c:pt idx="3">
                    <c:v>3.9464273853820134E-2</c:v>
                  </c:pt>
                </c:numCache>
              </c:numRef>
            </c:plus>
            <c:minus>
              <c:numRef>
                <c:f>Sheet1!$G$2:$G$5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5.4014738025506173E-2</c:v>
                  </c:pt>
                  <c:pt idx="2">
                    <c:v>0.11785420203680028</c:v>
                  </c:pt>
                  <c:pt idx="3">
                    <c:v>3.9464273853820134E-2</c:v>
                  </c:pt>
                </c:numCache>
              </c:numRef>
            </c:minus>
          </c:errBars>
          <c:xVal>
            <c:numRef>
              <c:f>Sheet1!$E$2:$E$5</c:f>
              <c:numCache>
                <c:formatCode>General</c:formatCode>
                <c:ptCount val="4"/>
                <c:pt idx="0">
                  <c:v>0</c:v>
                </c:pt>
                <c:pt idx="1">
                  <c:v>3</c:v>
                </c:pt>
                <c:pt idx="2">
                  <c:v>6</c:v>
                </c:pt>
                <c:pt idx="3">
                  <c:v>12</c:v>
                </c:pt>
              </c:numCache>
            </c:numRef>
          </c:xVal>
          <c:yVal>
            <c:numRef>
              <c:f>Sheet1!$H$2:$H$5</c:f>
              <c:numCache>
                <c:formatCode>0.00</c:formatCode>
                <c:ptCount val="4"/>
                <c:pt idx="0">
                  <c:v>0</c:v>
                </c:pt>
                <c:pt idx="1">
                  <c:v>0.38949246044607355</c:v>
                </c:pt>
                <c:pt idx="2">
                  <c:v>0.70294347063246665</c:v>
                </c:pt>
                <c:pt idx="3">
                  <c:v>0.94802707407761477</c:v>
                </c:pt>
              </c:numCache>
            </c:numRef>
          </c:yVal>
          <c:smooth val="1"/>
        </c:ser>
        <c:ser>
          <c:idx val="6"/>
          <c:order val="1"/>
          <c:tx>
            <c:strRef>
              <c:f>Sheet1!$E$83</c:f>
              <c:strCache>
                <c:ptCount val="1"/>
                <c:pt idx="0">
                  <c:v>UMSCC-47</c:v>
                </c:pt>
              </c:strCache>
            </c:strRef>
          </c:tx>
          <c:errBars>
            <c:errDir val="y"/>
            <c:errBarType val="both"/>
            <c:errValType val="cust"/>
            <c:noEndCap val="0"/>
            <c:plus>
              <c:numRef>
                <c:f>Sheet1!$G$84:$G$86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0.10736086915756131</c:v>
                  </c:pt>
                  <c:pt idx="2">
                    <c:v>0</c:v>
                  </c:pt>
                </c:numCache>
              </c:numRef>
            </c:plus>
            <c:minus>
              <c:numRef>
                <c:f>Sheet1!$G$84:$G$86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0.10736086915756131</c:v>
                  </c:pt>
                  <c:pt idx="2">
                    <c:v>0</c:v>
                  </c:pt>
                </c:numCache>
              </c:numRef>
            </c:minus>
          </c:errBars>
          <c:xVal>
            <c:numRef>
              <c:f>Sheet1!$E$84:$E$86</c:f>
              <c:numCache>
                <c:formatCode>General</c:formatCode>
                <c:ptCount val="3"/>
                <c:pt idx="0">
                  <c:v>0</c:v>
                </c:pt>
                <c:pt idx="1">
                  <c:v>8</c:v>
                </c:pt>
                <c:pt idx="2">
                  <c:v>20</c:v>
                </c:pt>
              </c:numCache>
            </c:numRef>
          </c:xVal>
          <c:yVal>
            <c:numRef>
              <c:f>Sheet1!$H$84:$H$86</c:f>
              <c:numCache>
                <c:formatCode>0.00</c:formatCode>
                <c:ptCount val="3"/>
                <c:pt idx="0">
                  <c:v>0</c:v>
                </c:pt>
                <c:pt idx="1">
                  <c:v>0.69988150265534121</c:v>
                </c:pt>
                <c:pt idx="2">
                  <c:v>1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Sheet1!$E$29</c:f>
              <c:strCache>
                <c:ptCount val="1"/>
                <c:pt idx="0">
                  <c:v>UMSCC-14C</c:v>
                </c:pt>
              </c:strCache>
            </c:strRef>
          </c:tx>
          <c:errBars>
            <c:errDir val="y"/>
            <c:errBarType val="both"/>
            <c:errValType val="cust"/>
            <c:noEndCap val="0"/>
            <c:plus>
              <c:numRef>
                <c:f>Sheet1!$G$30:$G$32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4.0033736723484092E-2</c:v>
                  </c:pt>
                  <c:pt idx="2">
                    <c:v>3.3108452868847241E-2</c:v>
                  </c:pt>
                </c:numCache>
              </c:numRef>
            </c:plus>
            <c:minus>
              <c:numRef>
                <c:f>Sheet1!$G$30:$G$32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4.0033736723484092E-2</c:v>
                  </c:pt>
                  <c:pt idx="2">
                    <c:v>3.3108452868847241E-2</c:v>
                  </c:pt>
                </c:numCache>
              </c:numRef>
            </c:minus>
          </c:errBars>
          <c:xVal>
            <c:numRef>
              <c:f>Sheet1!$E$30:$E$32</c:f>
              <c:numCache>
                <c:formatCode>General</c:formatCode>
                <c:ptCount val="3"/>
                <c:pt idx="0">
                  <c:v>0</c:v>
                </c:pt>
                <c:pt idx="1">
                  <c:v>8</c:v>
                </c:pt>
                <c:pt idx="2">
                  <c:v>20</c:v>
                </c:pt>
              </c:numCache>
            </c:numRef>
          </c:xVal>
          <c:yVal>
            <c:numRef>
              <c:f>Sheet1!$H$30:$H$32</c:f>
              <c:numCache>
                <c:formatCode>0.00</c:formatCode>
                <c:ptCount val="3"/>
                <c:pt idx="0">
                  <c:v>0</c:v>
                </c:pt>
                <c:pt idx="1">
                  <c:v>0.23356515846876924</c:v>
                </c:pt>
                <c:pt idx="2">
                  <c:v>0.50348557624223367</c:v>
                </c:pt>
              </c:numCache>
            </c:numRef>
          </c:yVal>
          <c:smooth val="1"/>
        </c:ser>
        <c:ser>
          <c:idx val="4"/>
          <c:order val="3"/>
          <c:tx>
            <c:strRef>
              <c:f>Sheet1!$E$53</c:f>
              <c:strCache>
                <c:ptCount val="1"/>
                <c:pt idx="0">
                  <c:v>PCI-15B</c:v>
                </c:pt>
              </c:strCache>
            </c:strRef>
          </c:tx>
          <c:errBars>
            <c:errDir val="y"/>
            <c:errBarType val="both"/>
            <c:errValType val="cust"/>
            <c:noEndCap val="0"/>
            <c:plus>
              <c:numRef>
                <c:f>Sheet1!$G$54:$G$56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3.3130875372772851E-2</c:v>
                  </c:pt>
                  <c:pt idx="2">
                    <c:v>6.6954413160992723E-2</c:v>
                  </c:pt>
                </c:numCache>
              </c:numRef>
            </c:plus>
            <c:minus>
              <c:numRef>
                <c:f>Sheet1!$G$54:$G$56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3.3130875372772851E-2</c:v>
                  </c:pt>
                  <c:pt idx="2">
                    <c:v>6.6954413160992723E-2</c:v>
                  </c:pt>
                </c:numCache>
              </c:numRef>
            </c:minus>
          </c:errBars>
          <c:xVal>
            <c:numRef>
              <c:f>Sheet1!$E$54:$E$56</c:f>
              <c:numCache>
                <c:formatCode>General</c:formatCode>
                <c:ptCount val="3"/>
                <c:pt idx="0">
                  <c:v>0</c:v>
                </c:pt>
                <c:pt idx="1">
                  <c:v>8</c:v>
                </c:pt>
                <c:pt idx="2">
                  <c:v>20</c:v>
                </c:pt>
              </c:numCache>
            </c:numRef>
          </c:xVal>
          <c:yVal>
            <c:numRef>
              <c:f>Sheet1!$H$54:$H$56</c:f>
              <c:numCache>
                <c:formatCode>0.00</c:formatCode>
                <c:ptCount val="3"/>
                <c:pt idx="0">
                  <c:v>0</c:v>
                </c:pt>
                <c:pt idx="1">
                  <c:v>0.18971515709955244</c:v>
                </c:pt>
                <c:pt idx="2">
                  <c:v>0.41106803581665358</c:v>
                </c:pt>
              </c:numCache>
            </c:numRef>
          </c:yVal>
          <c:smooth val="1"/>
        </c:ser>
        <c:ser>
          <c:idx val="3"/>
          <c:order val="4"/>
          <c:tx>
            <c:strRef>
              <c:f>Sheet1!$E$41</c:f>
              <c:strCache>
                <c:ptCount val="1"/>
                <c:pt idx="0">
                  <c:v>PCI-15A</c:v>
                </c:pt>
              </c:strCache>
            </c:strRef>
          </c:tx>
          <c:errBars>
            <c:errDir val="y"/>
            <c:errBarType val="both"/>
            <c:errValType val="cust"/>
            <c:noEndCap val="0"/>
            <c:plus>
              <c:numRef>
                <c:f>Sheet1!$G$42:$G$44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2.849805211889465E-2</c:v>
                  </c:pt>
                  <c:pt idx="2">
                    <c:v>0.19706927880660435</c:v>
                  </c:pt>
                </c:numCache>
              </c:numRef>
            </c:plus>
            <c:minus>
              <c:numRef>
                <c:f>Sheet1!$G$42:$G$44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2.849805211889465E-2</c:v>
                  </c:pt>
                  <c:pt idx="2">
                    <c:v>0.19706927880660435</c:v>
                  </c:pt>
                </c:numCache>
              </c:numRef>
            </c:minus>
          </c:errBars>
          <c:xVal>
            <c:numRef>
              <c:f>Sheet1!$E$42:$E$44</c:f>
              <c:numCache>
                <c:formatCode>General</c:formatCode>
                <c:ptCount val="3"/>
                <c:pt idx="0">
                  <c:v>0</c:v>
                </c:pt>
                <c:pt idx="1">
                  <c:v>8</c:v>
                </c:pt>
                <c:pt idx="2">
                  <c:v>20</c:v>
                </c:pt>
              </c:numCache>
            </c:numRef>
          </c:xVal>
          <c:yVal>
            <c:numRef>
              <c:f>Sheet1!$H$42:$H$44</c:f>
              <c:numCache>
                <c:formatCode>0.00</c:formatCode>
                <c:ptCount val="3"/>
                <c:pt idx="0">
                  <c:v>0</c:v>
                </c:pt>
                <c:pt idx="1">
                  <c:v>7.0696712460546943E-2</c:v>
                </c:pt>
                <c:pt idx="2">
                  <c:v>0.23705409632419341</c:v>
                </c:pt>
              </c:numCache>
            </c:numRef>
          </c:yVal>
          <c:smooth val="1"/>
        </c:ser>
        <c:ser>
          <c:idx val="1"/>
          <c:order val="5"/>
          <c:tx>
            <c:strRef>
              <c:f>Sheet1!$E$17</c:f>
              <c:strCache>
                <c:ptCount val="1"/>
                <c:pt idx="0">
                  <c:v>UMSCC-14A</c:v>
                </c:pt>
              </c:strCache>
            </c:strRef>
          </c:tx>
          <c:errBars>
            <c:errDir val="y"/>
            <c:errBarType val="both"/>
            <c:errValType val="cust"/>
            <c:noEndCap val="0"/>
            <c:plus>
              <c:numRef>
                <c:f>Sheet1!$G$18:$G$20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3.3686306838222241E-2</c:v>
                  </c:pt>
                  <c:pt idx="2">
                    <c:v>3.0356368744616443E-2</c:v>
                  </c:pt>
                </c:numCache>
              </c:numRef>
            </c:plus>
            <c:minus>
              <c:numRef>
                <c:f>Sheet1!$G$18:$G$20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3.3686306838222241E-2</c:v>
                  </c:pt>
                  <c:pt idx="2">
                    <c:v>3.0356368744616443E-2</c:v>
                  </c:pt>
                </c:numCache>
              </c:numRef>
            </c:minus>
          </c:errBars>
          <c:xVal>
            <c:numRef>
              <c:f>Sheet1!$E$18:$E$20</c:f>
              <c:numCache>
                <c:formatCode>General</c:formatCode>
                <c:ptCount val="3"/>
                <c:pt idx="0">
                  <c:v>0</c:v>
                </c:pt>
                <c:pt idx="1">
                  <c:v>8</c:v>
                </c:pt>
                <c:pt idx="2">
                  <c:v>20</c:v>
                </c:pt>
              </c:numCache>
            </c:numRef>
          </c:xVal>
          <c:yVal>
            <c:numRef>
              <c:f>Sheet1!$H$18:$H$20</c:f>
              <c:numCache>
                <c:formatCode>0.00</c:formatCode>
                <c:ptCount val="3"/>
                <c:pt idx="0">
                  <c:v>0</c:v>
                </c:pt>
                <c:pt idx="1">
                  <c:v>0.10896314593041344</c:v>
                </c:pt>
                <c:pt idx="2">
                  <c:v>0.20333356150201021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2546176"/>
        <c:axId val="32560256"/>
      </c:scatterChart>
      <c:valAx>
        <c:axId val="32546176"/>
        <c:scaling>
          <c:orientation val="minMax"/>
          <c:max val="20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32560256"/>
        <c:crosses val="autoZero"/>
        <c:crossBetween val="midCat"/>
      </c:valAx>
      <c:valAx>
        <c:axId val="32560256"/>
        <c:scaling>
          <c:orientation val="minMax"/>
          <c:max val="1"/>
        </c:scaling>
        <c:delete val="0"/>
        <c:axPos val="l"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32546176"/>
        <c:crosses val="autoZero"/>
        <c:crossBetween val="midCat"/>
        <c:majorUnit val="0.25"/>
      </c:valAx>
    </c:plotArea>
    <c:legend>
      <c:legendPos val="r"/>
      <c:layout>
        <c:manualLayout>
          <c:xMode val="edge"/>
          <c:yMode val="edge"/>
          <c:x val="0.12165272309711291"/>
          <c:y val="1.5925374193090731E-3"/>
          <c:w val="0.29848616579177673"/>
          <c:h val="0.26974516266861975"/>
        </c:manualLayout>
      </c:layout>
      <c:overlay val="0"/>
      <c:txPr>
        <a:bodyPr/>
        <a:lstStyle/>
        <a:p>
          <a:pPr>
            <a:defRPr sz="8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A1A6AB2-CE1E-4F9C-A5E4-C2797A03F78E}" type="datetimeFigureOut">
              <a:rPr lang="en-US"/>
              <a:pPr>
                <a:defRPr/>
              </a:pPr>
              <a:t>11/30/2012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6AB0E9E-AE70-41D8-9D80-EEB1615AFE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5855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318CCFA-8599-4ABA-8D88-4F1C3F74907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5A5885-939B-494C-9C56-C27478EB7369}" type="datetimeFigureOut">
              <a:rPr lang="en-US"/>
              <a:pPr>
                <a:defRPr/>
              </a:pPr>
              <a:t>11/30/2012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1366BD-C9F9-4575-A4D3-B9EB393B49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230E61-AAB3-41DA-877E-3E55CDA2EBDD}" type="datetimeFigureOut">
              <a:rPr lang="en-US"/>
              <a:pPr>
                <a:defRPr/>
              </a:pPr>
              <a:t>11/30/2012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5EAFE-80C0-4158-BD3E-D6E72BA798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BC83D8-6218-43CA-8C55-3167983C01ED}" type="datetimeFigureOut">
              <a:rPr lang="en-US"/>
              <a:pPr>
                <a:defRPr/>
              </a:pPr>
              <a:t>11/30/2012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FE931-0C3B-4AC0-B256-39C656462D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AC13D9-4210-4C94-9849-3212111DE2CA}" type="datetimeFigureOut">
              <a:rPr lang="en-US"/>
              <a:pPr>
                <a:defRPr/>
              </a:pPr>
              <a:t>11/30/2012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31541-AA7B-470A-A6DE-5D8F786D51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A6DE6-9AF8-472F-B68A-CAF0FE4450D0}" type="datetimeFigureOut">
              <a:rPr lang="en-US"/>
              <a:pPr>
                <a:defRPr/>
              </a:pPr>
              <a:t>11/30/2012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36A7AE-48F6-418F-BA7C-D2D91EB66E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BAFE9-0F9B-4A7B-9E61-338BD4AF6F71}" type="datetimeFigureOut">
              <a:rPr lang="en-US"/>
              <a:pPr>
                <a:defRPr/>
              </a:pPr>
              <a:t>11/30/2012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4D27D-27A5-43A5-9D69-E0D0D0F77D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7651B-4335-46DE-B70E-813ACB999AF0}" type="datetimeFigureOut">
              <a:rPr lang="en-US"/>
              <a:pPr>
                <a:defRPr/>
              </a:pPr>
              <a:t>11/30/2012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85456A-13DF-4E85-9FDA-9CCB331050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1779F0-992B-4D3C-8F74-508E02C67CD0}" type="datetimeFigureOut">
              <a:rPr lang="en-US"/>
              <a:pPr>
                <a:defRPr/>
              </a:pPr>
              <a:t>11/30/2012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433588-4E5C-4F8F-A74D-299651B2F5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3FE661-2A46-48BD-A1C1-D2CDE2F2B4B9}" type="datetimeFigureOut">
              <a:rPr lang="en-US"/>
              <a:pPr>
                <a:defRPr/>
              </a:pPr>
              <a:t>11/30/2012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E1E6D-2199-4365-B62C-ACDF24A30F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4B2902-26C5-4AEC-B42B-43C3992A257E}" type="datetimeFigureOut">
              <a:rPr lang="en-US"/>
              <a:pPr>
                <a:defRPr/>
              </a:pPr>
              <a:t>11/30/2012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A7D908-05DE-401A-862F-A4F1291144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CE616B-711B-43B9-83CD-B37BED366FA9}" type="datetimeFigureOut">
              <a:rPr lang="en-US"/>
              <a:pPr>
                <a:defRPr/>
              </a:pPr>
              <a:t>11/30/2012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7912E0-FD03-4EDD-A0DA-97643C9DE8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5BC0E9C-9253-41D7-A556-1D93F11172A3}" type="datetimeFigureOut">
              <a:rPr lang="en-US"/>
              <a:pPr>
                <a:defRPr/>
              </a:pPr>
              <a:t>11/30/2012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852FCA8-525F-4AB9-AF1F-C9485467ED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Picture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8862" y="1752600"/>
            <a:ext cx="3468338" cy="1755503"/>
          </a:xfrm>
          <a:prstGeom prst="rect">
            <a:avLst/>
          </a:prstGeom>
        </p:spPr>
      </p:pic>
      <p:sp>
        <p:nvSpPr>
          <p:cNvPr id="14345" name="TextBox 185"/>
          <p:cNvSpPr txBox="1">
            <a:spLocks noChangeArrowheads="1"/>
          </p:cNvSpPr>
          <p:nvPr/>
        </p:nvSpPr>
        <p:spPr bwMode="auto">
          <a:xfrm>
            <a:off x="609600" y="1077912"/>
            <a:ext cx="2952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  <p:sp>
        <p:nvSpPr>
          <p:cNvPr id="14346" name="TextBox 186"/>
          <p:cNvSpPr txBox="1">
            <a:spLocks noChangeArrowheads="1"/>
          </p:cNvSpPr>
          <p:nvPr/>
        </p:nvSpPr>
        <p:spPr bwMode="auto">
          <a:xfrm>
            <a:off x="4462462" y="1077912"/>
            <a:ext cx="2872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B</a:t>
            </a:r>
          </a:p>
        </p:txBody>
      </p:sp>
      <p:graphicFrame>
        <p:nvGraphicFramePr>
          <p:cNvPr id="194" name="Chart 193"/>
          <p:cNvGraphicFramePr/>
          <p:nvPr/>
        </p:nvGraphicFramePr>
        <p:xfrm>
          <a:off x="4876800" y="1371600"/>
          <a:ext cx="3429000" cy="2667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4361" name="Text Box 17"/>
          <p:cNvSpPr txBox="1">
            <a:spLocks noChangeArrowheads="1"/>
          </p:cNvSpPr>
          <p:nvPr/>
        </p:nvSpPr>
        <p:spPr bwMode="auto">
          <a:xfrm>
            <a:off x="875062" y="1536700"/>
            <a:ext cx="1524000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UM-SCC-14A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62" name="Text Box 17"/>
          <p:cNvSpPr txBox="1">
            <a:spLocks noChangeArrowheads="1"/>
          </p:cNvSpPr>
          <p:nvPr/>
        </p:nvSpPr>
        <p:spPr bwMode="auto">
          <a:xfrm>
            <a:off x="875062" y="3505200"/>
            <a:ext cx="1524000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UM-SCC-14C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63" name="Text Box 17"/>
          <p:cNvSpPr txBox="1">
            <a:spLocks noChangeArrowheads="1"/>
          </p:cNvSpPr>
          <p:nvPr/>
        </p:nvSpPr>
        <p:spPr bwMode="auto">
          <a:xfrm>
            <a:off x="798862" y="3289300"/>
            <a:ext cx="457200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latin typeface="Times New Roman" pitchFamily="18" charset="0"/>
                <a:cs typeface="Times New Roman" pitchFamily="18" charset="0"/>
              </a:rPr>
              <a:t>0 hr</a:t>
            </a:r>
          </a:p>
        </p:txBody>
      </p:sp>
      <p:sp>
        <p:nvSpPr>
          <p:cNvPr id="14364" name="Text Box 17"/>
          <p:cNvSpPr txBox="1">
            <a:spLocks noChangeArrowheads="1"/>
          </p:cNvSpPr>
          <p:nvPr/>
        </p:nvSpPr>
        <p:spPr bwMode="auto">
          <a:xfrm>
            <a:off x="1941862" y="3289300"/>
            <a:ext cx="457200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latin typeface="Times New Roman" pitchFamily="18" charset="0"/>
                <a:cs typeface="Times New Roman" pitchFamily="18" charset="0"/>
              </a:rPr>
              <a:t>8 hr</a:t>
            </a:r>
          </a:p>
        </p:txBody>
      </p:sp>
      <p:sp>
        <p:nvSpPr>
          <p:cNvPr id="14365" name="Text Box 17"/>
          <p:cNvSpPr txBox="1">
            <a:spLocks noChangeArrowheads="1"/>
          </p:cNvSpPr>
          <p:nvPr/>
        </p:nvSpPr>
        <p:spPr bwMode="auto">
          <a:xfrm>
            <a:off x="3084862" y="3289300"/>
            <a:ext cx="609600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latin typeface="Times New Roman" pitchFamily="18" charset="0"/>
                <a:cs typeface="Times New Roman" pitchFamily="18" charset="0"/>
              </a:rPr>
              <a:t>20 hr</a:t>
            </a:r>
          </a:p>
        </p:txBody>
      </p:sp>
      <p:sp>
        <p:nvSpPr>
          <p:cNvPr id="14366" name="Text Box 17"/>
          <p:cNvSpPr txBox="1">
            <a:spLocks noChangeArrowheads="1"/>
          </p:cNvSpPr>
          <p:nvPr/>
        </p:nvSpPr>
        <p:spPr bwMode="auto">
          <a:xfrm>
            <a:off x="798862" y="2406650"/>
            <a:ext cx="457200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latin typeface="Times New Roman" pitchFamily="18" charset="0"/>
                <a:cs typeface="Times New Roman" pitchFamily="18" charset="0"/>
              </a:rPr>
              <a:t>0 hr</a:t>
            </a:r>
          </a:p>
        </p:txBody>
      </p:sp>
      <p:sp>
        <p:nvSpPr>
          <p:cNvPr id="14367" name="Text Box 17"/>
          <p:cNvSpPr txBox="1">
            <a:spLocks noChangeArrowheads="1"/>
          </p:cNvSpPr>
          <p:nvPr/>
        </p:nvSpPr>
        <p:spPr bwMode="auto">
          <a:xfrm>
            <a:off x="1941862" y="2406650"/>
            <a:ext cx="457200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latin typeface="Times New Roman" pitchFamily="18" charset="0"/>
                <a:cs typeface="Times New Roman" pitchFamily="18" charset="0"/>
              </a:rPr>
              <a:t>8 hr</a:t>
            </a:r>
          </a:p>
        </p:txBody>
      </p:sp>
      <p:sp>
        <p:nvSpPr>
          <p:cNvPr id="14368" name="Text Box 17"/>
          <p:cNvSpPr txBox="1">
            <a:spLocks noChangeArrowheads="1"/>
          </p:cNvSpPr>
          <p:nvPr/>
        </p:nvSpPr>
        <p:spPr bwMode="auto">
          <a:xfrm>
            <a:off x="3084862" y="2406650"/>
            <a:ext cx="609600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latin typeface="Times New Roman" pitchFamily="18" charset="0"/>
                <a:cs typeface="Times New Roman" pitchFamily="18" charset="0"/>
              </a:rPr>
              <a:t>20 hr</a:t>
            </a:r>
          </a:p>
        </p:txBody>
      </p:sp>
      <p:sp>
        <p:nvSpPr>
          <p:cNvPr id="14" name="Text Box 17"/>
          <p:cNvSpPr txBox="1">
            <a:spLocks noChangeArrowheads="1"/>
          </p:cNvSpPr>
          <p:nvPr/>
        </p:nvSpPr>
        <p:spPr bwMode="auto">
          <a:xfrm>
            <a:off x="5943600" y="3870325"/>
            <a:ext cx="1524000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Time (hour)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 Box 17"/>
          <p:cNvSpPr txBox="1">
            <a:spLocks noChangeArrowheads="1"/>
          </p:cNvSpPr>
          <p:nvPr/>
        </p:nvSpPr>
        <p:spPr bwMode="auto">
          <a:xfrm>
            <a:off x="4614446" y="2057400"/>
            <a:ext cx="338554" cy="1371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vert270"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Wound-healing  rate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85800" y="4495800"/>
            <a:ext cx="77724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Figure S4. </a:t>
            </a:r>
            <a:r>
              <a:rPr lang="en-US" sz="1200" b="1" kern="0" dirty="0">
                <a:latin typeface="Times New Roman" pitchFamily="18" charset="0"/>
                <a:cs typeface="Times New Roman" pitchFamily="18" charset="0"/>
              </a:rPr>
              <a:t>Characterization of cell migration capability of OSCC cell lines by wound-healing assay.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Cells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were plated into 6-well plates at a density of 1 X 10</a:t>
            </a:r>
            <a:r>
              <a:rPr lang="en-US" sz="1200" baseline="300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/well. A sterile 200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μl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pipette tip was used to scratch the cells to form a wound. The cells were then washed twice with 1XPBS and maintained in medium with 0.1% FBS. Pictures were taken at the 0, 8 and 20 hrs. Given the fast rate of wound closure in the JHU-019-SCC line, pictures were taken at 0, 3, 6 and 12 hrs. (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) Representative images show cell migration (wound-healing) at 0, 8, and 20 hr. time points for UM-SCC14A and 14C lines. (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) Cell migration rate was measured using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ImageJ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software (Wayne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Rasband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NIH, Bethesda, MD). Results are present as the average percentage of wound-healing rate from 3 wounds. Error bars represent the standard deviation.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194</Words>
  <Application>Microsoft Office PowerPoint</Application>
  <PresentationFormat>On-screen Show (4:3)</PresentationFormat>
  <Paragraphs>14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Fred Hutchinson Cancer Research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Xu, Chang</dc:creator>
  <cp:lastModifiedBy>Xu, Chang</cp:lastModifiedBy>
  <cp:revision>24</cp:revision>
  <dcterms:created xsi:type="dcterms:W3CDTF">2011-10-10T19:16:02Z</dcterms:created>
  <dcterms:modified xsi:type="dcterms:W3CDTF">2012-12-01T00:48:10Z</dcterms:modified>
</cp:coreProperties>
</file>