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70" d="100"/>
          <a:sy n="170" d="100"/>
        </p:scale>
        <p:origin x="1086" y="894"/>
      </p:cViewPr>
      <p:guideLst>
        <p:guide orient="horz" pos="1095"/>
        <p:guide pos="14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5AA48FF-E246-431E-99B0-D25734436A17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DA4162A-A227-4DB3-9FB4-9F952E75C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3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4162A-A227-4DB3-9FB4-9F952E75C9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0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52C43-4D93-43DC-ADB0-BF1B7C288C1A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903D7-30E8-4018-B188-5920E5968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EF75C-D39E-4F74-AFF4-8A2157AFE57B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1B2A1-9317-4C64-85F0-A7261906D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9EA53-35FC-4507-BAFD-C512E1074B80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6F536-4005-46C7-B361-D4F92CE68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3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5607E-3A3C-4C4F-B1CA-714465CE3E23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82731-BC0A-4CBB-87A7-4CBFC3068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4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60D03-1079-4B66-92BB-33CC999FC070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221F4-E99F-4CC7-AB7F-DF78520DC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5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7F387-0ACA-450D-BBC9-D0E115449707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F85C2-4050-451E-9164-466380B4C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43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9B21C-E958-4A75-A013-2F603832EDB5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8543-AF20-4908-A102-F28E1F433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8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357CD-C755-4F2D-BD4D-0D186E5D8630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EC13-711B-4486-B53F-76E521B5E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7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AFC28-2C2F-49FE-B230-767D80F9A57C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C56A-62B1-4E4E-B80D-EE0964BD2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3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D0E4F-BC43-4381-A2E4-ADC13C5DA6B4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38F7-28D6-4372-BBBF-AD2C0E6CB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8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E21B-7A67-4688-8B10-EF12D5C9633E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AEA7E-FECA-4EB3-8A02-522BB257D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D08D60-5F32-429C-BE85-1A501564E586}" type="datetimeFigureOut">
              <a:rPr lang="en-US"/>
              <a:pPr>
                <a:defRPr/>
              </a:pPr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5F5C19-DCEE-40C2-B00C-CE02D50F6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3" name="Group 6202"/>
          <p:cNvGrpSpPr/>
          <p:nvPr/>
        </p:nvGrpSpPr>
        <p:grpSpPr>
          <a:xfrm>
            <a:off x="0" y="-3175"/>
            <a:ext cx="8018513" cy="6502799"/>
            <a:chOff x="0" y="-3175"/>
            <a:chExt cx="8018513" cy="6502799"/>
          </a:xfrm>
        </p:grpSpPr>
        <p:sp>
          <p:nvSpPr>
            <p:cNvPr id="48" name="Rectangle 29"/>
            <p:cNvSpPr>
              <a:spLocks noChangeArrowheads="1"/>
            </p:cNvSpPr>
            <p:nvPr/>
          </p:nvSpPr>
          <p:spPr bwMode="auto">
            <a:xfrm rot="18900000">
              <a:off x="2658112" y="6117318"/>
              <a:ext cx="50918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hFB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Rectangle 29"/>
            <p:cNvSpPr>
              <a:spLocks noChangeArrowheads="1"/>
            </p:cNvSpPr>
            <p:nvPr/>
          </p:nvSpPr>
          <p:spPr bwMode="auto">
            <a:xfrm rot="18900000">
              <a:off x="3152815" y="6108197"/>
              <a:ext cx="4795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</a:rPr>
                <a:t>LX-2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 rot="18900000">
              <a:off x="3289753" y="6237538"/>
              <a:ext cx="85554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</a:rPr>
                <a:t>LX-2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shBax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" name="Rectangle 29"/>
            <p:cNvSpPr>
              <a:spLocks noChangeArrowheads="1"/>
            </p:cNvSpPr>
            <p:nvPr/>
          </p:nvSpPr>
          <p:spPr bwMode="auto">
            <a:xfrm rot="18900000">
              <a:off x="3759873" y="6239092"/>
              <a:ext cx="85555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smtClean="0">
                  <a:solidFill>
                    <a:srgbClr val="000000"/>
                  </a:solidFill>
                  <a:latin typeface="Arial" pitchFamily="34" charset="0"/>
                </a:rPr>
                <a:t>LX-2 </a:t>
              </a:r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shBak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Rectangle 29"/>
            <p:cNvSpPr>
              <a:spLocks noChangeArrowheads="1"/>
            </p:cNvSpPr>
            <p:nvPr/>
          </p:nvSpPr>
          <p:spPr bwMode="auto">
            <a:xfrm rot="18900000">
              <a:off x="4175312" y="6262294"/>
              <a:ext cx="91475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hCAF</a:t>
              </a:r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</a:rPr>
                <a:t> 1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" name="Rectangle 29"/>
            <p:cNvSpPr>
              <a:spLocks noChangeArrowheads="1"/>
            </p:cNvSpPr>
            <p:nvPr/>
          </p:nvSpPr>
          <p:spPr bwMode="auto">
            <a:xfrm rot="18900000">
              <a:off x="4649145" y="6262293"/>
              <a:ext cx="91476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hCAF</a:t>
              </a:r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</a:rPr>
                <a:t> 2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" name="Rectangle 29"/>
            <p:cNvSpPr>
              <a:spLocks noChangeArrowheads="1"/>
            </p:cNvSpPr>
            <p:nvPr/>
          </p:nvSpPr>
          <p:spPr bwMode="auto">
            <a:xfrm rot="18900000">
              <a:off x="5108562" y="6260640"/>
              <a:ext cx="91476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hCAF</a:t>
              </a:r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</a:rPr>
                <a:t> 3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" name="Rectangle 29"/>
            <p:cNvSpPr>
              <a:spLocks noChangeArrowheads="1"/>
            </p:cNvSpPr>
            <p:nvPr/>
          </p:nvSpPr>
          <p:spPr bwMode="auto">
            <a:xfrm rot="18900000">
              <a:off x="5397660" y="6328370"/>
              <a:ext cx="111903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HuCCT-1</a:t>
              </a:r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 rot="18900000">
              <a:off x="5858138" y="6330347"/>
              <a:ext cx="111606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latin typeface="Arial" pitchFamily="34" charset="0"/>
                </a:rPr>
                <a:t>MzChA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-1</a:t>
              </a:r>
            </a:p>
          </p:txBody>
        </p:sp>
        <p:sp>
          <p:nvSpPr>
            <p:cNvPr id="57" name="Rectangle 29"/>
            <p:cNvSpPr>
              <a:spLocks noChangeArrowheads="1"/>
            </p:cNvSpPr>
            <p:nvPr/>
          </p:nvSpPr>
          <p:spPr bwMode="auto">
            <a:xfrm rot="18900000">
              <a:off x="6622261" y="6213822"/>
              <a:ext cx="78450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latin typeface="Arial" pitchFamily="34" charset="0"/>
                </a:rPr>
                <a:t>KMCH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 rot="18900000">
              <a:off x="7074245" y="6212169"/>
              <a:ext cx="78450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latin typeface="Arial" pitchFamily="34" charset="0"/>
                </a:rPr>
                <a:t>KMBC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2479157" y="73986"/>
              <a:ext cx="5438996" cy="2862227"/>
              <a:chOff x="1891871" y="52977"/>
              <a:chExt cx="4966255" cy="2325200"/>
            </a:xfrm>
          </p:grpSpPr>
          <p:sp>
            <p:nvSpPr>
              <p:cNvPr id="6" name="Freeform 8"/>
              <p:cNvSpPr>
                <a:spLocks noEditPoints="1"/>
              </p:cNvSpPr>
              <p:nvPr/>
            </p:nvSpPr>
            <p:spPr bwMode="auto">
              <a:xfrm>
                <a:off x="2342430" y="1023647"/>
                <a:ext cx="4389383" cy="1347431"/>
              </a:xfrm>
              <a:custGeom>
                <a:avLst/>
                <a:gdLst>
                  <a:gd name="T0" fmla="*/ 0 w 4865"/>
                  <a:gd name="T1" fmla="*/ 1960 h 2028"/>
                  <a:gd name="T2" fmla="*/ 188 w 4865"/>
                  <a:gd name="T3" fmla="*/ 1960 h 2028"/>
                  <a:gd name="T4" fmla="*/ 188 w 4865"/>
                  <a:gd name="T5" fmla="*/ 2028 h 2028"/>
                  <a:gd name="T6" fmla="*/ 0 w 4865"/>
                  <a:gd name="T7" fmla="*/ 2028 h 2028"/>
                  <a:gd name="T8" fmla="*/ 0 w 4865"/>
                  <a:gd name="T9" fmla="*/ 1960 h 2028"/>
                  <a:gd name="T10" fmla="*/ 468 w 4865"/>
                  <a:gd name="T11" fmla="*/ 1132 h 2028"/>
                  <a:gd name="T12" fmla="*/ 655 w 4865"/>
                  <a:gd name="T13" fmla="*/ 1132 h 2028"/>
                  <a:gd name="T14" fmla="*/ 655 w 4865"/>
                  <a:gd name="T15" fmla="*/ 2028 h 2028"/>
                  <a:gd name="T16" fmla="*/ 468 w 4865"/>
                  <a:gd name="T17" fmla="*/ 2028 h 2028"/>
                  <a:gd name="T18" fmla="*/ 468 w 4865"/>
                  <a:gd name="T19" fmla="*/ 1132 h 2028"/>
                  <a:gd name="T20" fmla="*/ 936 w 4865"/>
                  <a:gd name="T21" fmla="*/ 1942 h 2028"/>
                  <a:gd name="T22" fmla="*/ 1124 w 4865"/>
                  <a:gd name="T23" fmla="*/ 1942 h 2028"/>
                  <a:gd name="T24" fmla="*/ 1124 w 4865"/>
                  <a:gd name="T25" fmla="*/ 2028 h 2028"/>
                  <a:gd name="T26" fmla="*/ 936 w 4865"/>
                  <a:gd name="T27" fmla="*/ 2028 h 2028"/>
                  <a:gd name="T28" fmla="*/ 936 w 4865"/>
                  <a:gd name="T29" fmla="*/ 1942 h 2028"/>
                  <a:gd name="T30" fmla="*/ 1404 w 4865"/>
                  <a:gd name="T31" fmla="*/ 1798 h 2028"/>
                  <a:gd name="T32" fmla="*/ 1591 w 4865"/>
                  <a:gd name="T33" fmla="*/ 1798 h 2028"/>
                  <a:gd name="T34" fmla="*/ 1591 w 4865"/>
                  <a:gd name="T35" fmla="*/ 2028 h 2028"/>
                  <a:gd name="T36" fmla="*/ 1404 w 4865"/>
                  <a:gd name="T37" fmla="*/ 2028 h 2028"/>
                  <a:gd name="T38" fmla="*/ 1404 w 4865"/>
                  <a:gd name="T39" fmla="*/ 1798 h 2028"/>
                  <a:gd name="T40" fmla="*/ 1871 w 4865"/>
                  <a:gd name="T41" fmla="*/ 0 h 2028"/>
                  <a:gd name="T42" fmla="*/ 2059 w 4865"/>
                  <a:gd name="T43" fmla="*/ 0 h 2028"/>
                  <a:gd name="T44" fmla="*/ 2059 w 4865"/>
                  <a:gd name="T45" fmla="*/ 2028 h 2028"/>
                  <a:gd name="T46" fmla="*/ 1871 w 4865"/>
                  <a:gd name="T47" fmla="*/ 2028 h 2028"/>
                  <a:gd name="T48" fmla="*/ 1871 w 4865"/>
                  <a:gd name="T49" fmla="*/ 0 h 2028"/>
                  <a:gd name="T50" fmla="*/ 2339 w 4865"/>
                  <a:gd name="T51" fmla="*/ 0 h 2028"/>
                  <a:gd name="T52" fmla="*/ 2526 w 4865"/>
                  <a:gd name="T53" fmla="*/ 0 h 2028"/>
                  <a:gd name="T54" fmla="*/ 2526 w 4865"/>
                  <a:gd name="T55" fmla="*/ 2028 h 2028"/>
                  <a:gd name="T56" fmla="*/ 2339 w 4865"/>
                  <a:gd name="T57" fmla="*/ 2028 h 2028"/>
                  <a:gd name="T58" fmla="*/ 2339 w 4865"/>
                  <a:gd name="T59" fmla="*/ 0 h 2028"/>
                  <a:gd name="T60" fmla="*/ 2808 w 4865"/>
                  <a:gd name="T61" fmla="*/ 0 h 2028"/>
                  <a:gd name="T62" fmla="*/ 2994 w 4865"/>
                  <a:gd name="T63" fmla="*/ 0 h 2028"/>
                  <a:gd name="T64" fmla="*/ 2994 w 4865"/>
                  <a:gd name="T65" fmla="*/ 2028 h 2028"/>
                  <a:gd name="T66" fmla="*/ 2808 w 4865"/>
                  <a:gd name="T67" fmla="*/ 2028 h 2028"/>
                  <a:gd name="T68" fmla="*/ 2808 w 4865"/>
                  <a:gd name="T69" fmla="*/ 0 h 2028"/>
                  <a:gd name="T70" fmla="*/ 3275 w 4865"/>
                  <a:gd name="T71" fmla="*/ 2027 h 2028"/>
                  <a:gd name="T72" fmla="*/ 3462 w 4865"/>
                  <a:gd name="T73" fmla="*/ 2027 h 2028"/>
                  <a:gd name="T74" fmla="*/ 3462 w 4865"/>
                  <a:gd name="T75" fmla="*/ 2028 h 2028"/>
                  <a:gd name="T76" fmla="*/ 3275 w 4865"/>
                  <a:gd name="T77" fmla="*/ 2028 h 2028"/>
                  <a:gd name="T78" fmla="*/ 3275 w 4865"/>
                  <a:gd name="T79" fmla="*/ 2027 h 2028"/>
                  <a:gd name="T80" fmla="*/ 3743 w 4865"/>
                  <a:gd name="T81" fmla="*/ 2027 h 2028"/>
                  <a:gd name="T82" fmla="*/ 3930 w 4865"/>
                  <a:gd name="T83" fmla="*/ 2027 h 2028"/>
                  <a:gd name="T84" fmla="*/ 3930 w 4865"/>
                  <a:gd name="T85" fmla="*/ 2028 h 2028"/>
                  <a:gd name="T86" fmla="*/ 3743 w 4865"/>
                  <a:gd name="T87" fmla="*/ 2028 h 2028"/>
                  <a:gd name="T88" fmla="*/ 3743 w 4865"/>
                  <a:gd name="T89" fmla="*/ 2027 h 2028"/>
                  <a:gd name="T90" fmla="*/ 4210 w 4865"/>
                  <a:gd name="T91" fmla="*/ 2027 h 2028"/>
                  <a:gd name="T92" fmla="*/ 4397 w 4865"/>
                  <a:gd name="T93" fmla="*/ 2027 h 2028"/>
                  <a:gd name="T94" fmla="*/ 4397 w 4865"/>
                  <a:gd name="T95" fmla="*/ 2028 h 2028"/>
                  <a:gd name="T96" fmla="*/ 4210 w 4865"/>
                  <a:gd name="T97" fmla="*/ 2028 h 2028"/>
                  <a:gd name="T98" fmla="*/ 4210 w 4865"/>
                  <a:gd name="T99" fmla="*/ 2027 h 2028"/>
                  <a:gd name="T100" fmla="*/ 4678 w 4865"/>
                  <a:gd name="T101" fmla="*/ 1991 h 2028"/>
                  <a:gd name="T102" fmla="*/ 4865 w 4865"/>
                  <a:gd name="T103" fmla="*/ 1991 h 2028"/>
                  <a:gd name="T104" fmla="*/ 4865 w 4865"/>
                  <a:gd name="T105" fmla="*/ 2028 h 2028"/>
                  <a:gd name="T106" fmla="*/ 4678 w 4865"/>
                  <a:gd name="T107" fmla="*/ 2028 h 2028"/>
                  <a:gd name="T108" fmla="*/ 4678 w 4865"/>
                  <a:gd name="T109" fmla="*/ 1991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65" h="2028">
                    <a:moveTo>
                      <a:pt x="0" y="1960"/>
                    </a:moveTo>
                    <a:lnTo>
                      <a:pt x="188" y="1960"/>
                    </a:lnTo>
                    <a:lnTo>
                      <a:pt x="188" y="2028"/>
                    </a:lnTo>
                    <a:lnTo>
                      <a:pt x="0" y="2028"/>
                    </a:lnTo>
                    <a:lnTo>
                      <a:pt x="0" y="1960"/>
                    </a:lnTo>
                    <a:close/>
                    <a:moveTo>
                      <a:pt x="468" y="1132"/>
                    </a:moveTo>
                    <a:lnTo>
                      <a:pt x="655" y="1132"/>
                    </a:lnTo>
                    <a:lnTo>
                      <a:pt x="655" y="2028"/>
                    </a:lnTo>
                    <a:lnTo>
                      <a:pt x="468" y="2028"/>
                    </a:lnTo>
                    <a:lnTo>
                      <a:pt x="468" y="1132"/>
                    </a:lnTo>
                    <a:close/>
                    <a:moveTo>
                      <a:pt x="936" y="1942"/>
                    </a:moveTo>
                    <a:lnTo>
                      <a:pt x="1124" y="1942"/>
                    </a:lnTo>
                    <a:lnTo>
                      <a:pt x="1124" y="2028"/>
                    </a:lnTo>
                    <a:lnTo>
                      <a:pt x="936" y="2028"/>
                    </a:lnTo>
                    <a:lnTo>
                      <a:pt x="936" y="1942"/>
                    </a:lnTo>
                    <a:close/>
                    <a:moveTo>
                      <a:pt x="1404" y="1798"/>
                    </a:moveTo>
                    <a:lnTo>
                      <a:pt x="1591" y="1798"/>
                    </a:lnTo>
                    <a:lnTo>
                      <a:pt x="1591" y="2028"/>
                    </a:lnTo>
                    <a:lnTo>
                      <a:pt x="1404" y="2028"/>
                    </a:lnTo>
                    <a:lnTo>
                      <a:pt x="1404" y="1798"/>
                    </a:lnTo>
                    <a:close/>
                    <a:moveTo>
                      <a:pt x="1871" y="0"/>
                    </a:moveTo>
                    <a:lnTo>
                      <a:pt x="2059" y="0"/>
                    </a:lnTo>
                    <a:lnTo>
                      <a:pt x="2059" y="2028"/>
                    </a:lnTo>
                    <a:lnTo>
                      <a:pt x="1871" y="2028"/>
                    </a:lnTo>
                    <a:lnTo>
                      <a:pt x="1871" y="0"/>
                    </a:lnTo>
                    <a:close/>
                    <a:moveTo>
                      <a:pt x="2339" y="0"/>
                    </a:moveTo>
                    <a:lnTo>
                      <a:pt x="2526" y="0"/>
                    </a:lnTo>
                    <a:lnTo>
                      <a:pt x="2526" y="2028"/>
                    </a:lnTo>
                    <a:lnTo>
                      <a:pt x="2339" y="2028"/>
                    </a:lnTo>
                    <a:lnTo>
                      <a:pt x="2339" y="0"/>
                    </a:lnTo>
                    <a:close/>
                    <a:moveTo>
                      <a:pt x="2808" y="0"/>
                    </a:moveTo>
                    <a:lnTo>
                      <a:pt x="2994" y="0"/>
                    </a:lnTo>
                    <a:lnTo>
                      <a:pt x="2994" y="2028"/>
                    </a:lnTo>
                    <a:lnTo>
                      <a:pt x="2808" y="2028"/>
                    </a:lnTo>
                    <a:lnTo>
                      <a:pt x="2808" y="0"/>
                    </a:lnTo>
                    <a:close/>
                    <a:moveTo>
                      <a:pt x="3275" y="2027"/>
                    </a:moveTo>
                    <a:lnTo>
                      <a:pt x="3462" y="2027"/>
                    </a:lnTo>
                    <a:lnTo>
                      <a:pt x="3462" y="2028"/>
                    </a:lnTo>
                    <a:lnTo>
                      <a:pt x="3275" y="2028"/>
                    </a:lnTo>
                    <a:lnTo>
                      <a:pt x="3275" y="2027"/>
                    </a:lnTo>
                    <a:close/>
                    <a:moveTo>
                      <a:pt x="3743" y="2027"/>
                    </a:moveTo>
                    <a:lnTo>
                      <a:pt x="3930" y="2027"/>
                    </a:lnTo>
                    <a:lnTo>
                      <a:pt x="3930" y="2028"/>
                    </a:lnTo>
                    <a:lnTo>
                      <a:pt x="3743" y="2028"/>
                    </a:lnTo>
                    <a:lnTo>
                      <a:pt x="3743" y="2027"/>
                    </a:lnTo>
                    <a:close/>
                    <a:moveTo>
                      <a:pt x="4210" y="2027"/>
                    </a:moveTo>
                    <a:lnTo>
                      <a:pt x="4397" y="2027"/>
                    </a:lnTo>
                    <a:lnTo>
                      <a:pt x="4397" y="2028"/>
                    </a:lnTo>
                    <a:lnTo>
                      <a:pt x="4210" y="2028"/>
                    </a:lnTo>
                    <a:lnTo>
                      <a:pt x="4210" y="2027"/>
                    </a:lnTo>
                    <a:close/>
                    <a:moveTo>
                      <a:pt x="4678" y="1991"/>
                    </a:moveTo>
                    <a:lnTo>
                      <a:pt x="4865" y="1991"/>
                    </a:lnTo>
                    <a:lnTo>
                      <a:pt x="4865" y="2028"/>
                    </a:lnTo>
                    <a:lnTo>
                      <a:pt x="4678" y="2028"/>
                    </a:lnTo>
                    <a:lnTo>
                      <a:pt x="4678" y="199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7" name="Freeform 9"/>
              <p:cNvSpPr>
                <a:spLocks noEditPoints="1"/>
              </p:cNvSpPr>
              <p:nvPr/>
            </p:nvSpPr>
            <p:spPr bwMode="auto">
              <a:xfrm>
                <a:off x="2411000" y="2319919"/>
                <a:ext cx="32481" cy="5980"/>
              </a:xfrm>
              <a:custGeom>
                <a:avLst/>
                <a:gdLst>
                  <a:gd name="T0" fmla="*/ 16 w 36"/>
                  <a:gd name="T1" fmla="*/ 9 h 9"/>
                  <a:gd name="T2" fmla="*/ 16 w 36"/>
                  <a:gd name="T3" fmla="*/ 3 h 9"/>
                  <a:gd name="T4" fmla="*/ 21 w 36"/>
                  <a:gd name="T5" fmla="*/ 3 h 9"/>
                  <a:gd name="T6" fmla="*/ 21 w 36"/>
                  <a:gd name="T7" fmla="*/ 9 h 9"/>
                  <a:gd name="T8" fmla="*/ 16 w 36"/>
                  <a:gd name="T9" fmla="*/ 9 h 9"/>
                  <a:gd name="T10" fmla="*/ 0 w 36"/>
                  <a:gd name="T11" fmla="*/ 0 h 9"/>
                  <a:gd name="T12" fmla="*/ 36 w 36"/>
                  <a:gd name="T13" fmla="*/ 0 h 9"/>
                  <a:gd name="T14" fmla="*/ 36 w 36"/>
                  <a:gd name="T15" fmla="*/ 6 h 9"/>
                  <a:gd name="T16" fmla="*/ 0 w 36"/>
                  <a:gd name="T17" fmla="*/ 6 h 9"/>
                  <a:gd name="T18" fmla="*/ 0 w 36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9">
                    <a:moveTo>
                      <a:pt x="16" y="9"/>
                    </a:moveTo>
                    <a:lnTo>
                      <a:pt x="16" y="3"/>
                    </a:lnTo>
                    <a:lnTo>
                      <a:pt x="21" y="3"/>
                    </a:lnTo>
                    <a:lnTo>
                      <a:pt x="21" y="9"/>
                    </a:lnTo>
                    <a:lnTo>
                      <a:pt x="16" y="9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8" name="Freeform 10"/>
              <p:cNvSpPr>
                <a:spLocks noEditPoints="1"/>
              </p:cNvSpPr>
              <p:nvPr/>
            </p:nvSpPr>
            <p:spPr bwMode="auto">
              <a:xfrm>
                <a:off x="2833247" y="1745865"/>
                <a:ext cx="32481" cy="29899"/>
              </a:xfrm>
              <a:custGeom>
                <a:avLst/>
                <a:gdLst>
                  <a:gd name="T0" fmla="*/ 15 w 36"/>
                  <a:gd name="T1" fmla="*/ 45 h 45"/>
                  <a:gd name="T2" fmla="*/ 15 w 36"/>
                  <a:gd name="T3" fmla="*/ 3 h 45"/>
                  <a:gd name="T4" fmla="*/ 21 w 36"/>
                  <a:gd name="T5" fmla="*/ 3 h 45"/>
                  <a:gd name="T6" fmla="*/ 21 w 36"/>
                  <a:gd name="T7" fmla="*/ 45 h 45"/>
                  <a:gd name="T8" fmla="*/ 15 w 36"/>
                  <a:gd name="T9" fmla="*/ 45 h 45"/>
                  <a:gd name="T10" fmla="*/ 0 w 36"/>
                  <a:gd name="T11" fmla="*/ 0 h 45"/>
                  <a:gd name="T12" fmla="*/ 36 w 36"/>
                  <a:gd name="T13" fmla="*/ 0 h 45"/>
                  <a:gd name="T14" fmla="*/ 36 w 36"/>
                  <a:gd name="T15" fmla="*/ 6 h 45"/>
                  <a:gd name="T16" fmla="*/ 0 w 36"/>
                  <a:gd name="T17" fmla="*/ 6 h 45"/>
                  <a:gd name="T18" fmla="*/ 0 w 36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45">
                    <a:moveTo>
                      <a:pt x="15" y="45"/>
                    </a:moveTo>
                    <a:lnTo>
                      <a:pt x="15" y="3"/>
                    </a:lnTo>
                    <a:lnTo>
                      <a:pt x="21" y="3"/>
                    </a:lnTo>
                    <a:lnTo>
                      <a:pt x="21" y="45"/>
                    </a:lnTo>
                    <a:lnTo>
                      <a:pt x="15" y="45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9" name="Rectangle 11"/>
              <p:cNvSpPr>
                <a:spLocks noChangeArrowheads="1"/>
              </p:cNvSpPr>
              <p:nvPr/>
            </p:nvSpPr>
            <p:spPr bwMode="auto">
              <a:xfrm>
                <a:off x="3254591" y="2311946"/>
                <a:ext cx="33383" cy="3322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0" name="Freeform 12"/>
              <p:cNvSpPr>
                <a:spLocks noEditPoints="1"/>
              </p:cNvSpPr>
              <p:nvPr/>
            </p:nvSpPr>
            <p:spPr bwMode="auto">
              <a:xfrm>
                <a:off x="3677741" y="2215605"/>
                <a:ext cx="31579" cy="3322"/>
              </a:xfrm>
              <a:custGeom>
                <a:avLst/>
                <a:gdLst>
                  <a:gd name="T0" fmla="*/ 14 w 35"/>
                  <a:gd name="T1" fmla="*/ 4 h 5"/>
                  <a:gd name="T2" fmla="*/ 14 w 35"/>
                  <a:gd name="T3" fmla="*/ 3 h 5"/>
                  <a:gd name="T4" fmla="*/ 20 w 35"/>
                  <a:gd name="T5" fmla="*/ 3 h 5"/>
                  <a:gd name="T6" fmla="*/ 20 w 35"/>
                  <a:gd name="T7" fmla="*/ 4 h 5"/>
                  <a:gd name="T8" fmla="*/ 14 w 35"/>
                  <a:gd name="T9" fmla="*/ 4 h 5"/>
                  <a:gd name="T10" fmla="*/ 0 w 35"/>
                  <a:gd name="T11" fmla="*/ 0 h 5"/>
                  <a:gd name="T12" fmla="*/ 35 w 35"/>
                  <a:gd name="T13" fmla="*/ 0 h 5"/>
                  <a:gd name="T14" fmla="*/ 35 w 35"/>
                  <a:gd name="T15" fmla="*/ 5 h 5"/>
                  <a:gd name="T16" fmla="*/ 0 w 35"/>
                  <a:gd name="T17" fmla="*/ 5 h 5"/>
                  <a:gd name="T18" fmla="*/ 0 w 35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5">
                    <a:moveTo>
                      <a:pt x="14" y="4"/>
                    </a:moveTo>
                    <a:lnTo>
                      <a:pt x="14" y="3"/>
                    </a:lnTo>
                    <a:lnTo>
                      <a:pt x="20" y="3"/>
                    </a:lnTo>
                    <a:lnTo>
                      <a:pt x="20" y="4"/>
                    </a:lnTo>
                    <a:lnTo>
                      <a:pt x="14" y="4"/>
                    </a:lnTo>
                    <a:close/>
                    <a:moveTo>
                      <a:pt x="0" y="0"/>
                    </a:moveTo>
                    <a:lnTo>
                      <a:pt x="35" y="0"/>
                    </a:lnTo>
                    <a:lnTo>
                      <a:pt x="35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4" name="Rectangle 16"/>
              <p:cNvSpPr>
                <a:spLocks noChangeArrowheads="1"/>
              </p:cNvSpPr>
              <p:nvPr/>
            </p:nvSpPr>
            <p:spPr bwMode="auto">
              <a:xfrm>
                <a:off x="5364924" y="2368421"/>
                <a:ext cx="32481" cy="3986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5787171" y="2368421"/>
                <a:ext cx="32481" cy="3986"/>
              </a:xfrm>
              <a:custGeom>
                <a:avLst/>
                <a:gdLst>
                  <a:gd name="T0" fmla="*/ 15 w 36"/>
                  <a:gd name="T1" fmla="*/ 4 h 6"/>
                  <a:gd name="T2" fmla="*/ 15 w 36"/>
                  <a:gd name="T3" fmla="*/ 3 h 6"/>
                  <a:gd name="T4" fmla="*/ 21 w 36"/>
                  <a:gd name="T5" fmla="*/ 3 h 6"/>
                  <a:gd name="T6" fmla="*/ 21 w 36"/>
                  <a:gd name="T7" fmla="*/ 4 h 6"/>
                  <a:gd name="T8" fmla="*/ 15 w 36"/>
                  <a:gd name="T9" fmla="*/ 4 h 6"/>
                  <a:gd name="T10" fmla="*/ 0 w 36"/>
                  <a:gd name="T11" fmla="*/ 0 h 6"/>
                  <a:gd name="T12" fmla="*/ 36 w 36"/>
                  <a:gd name="T13" fmla="*/ 0 h 6"/>
                  <a:gd name="T14" fmla="*/ 36 w 36"/>
                  <a:gd name="T15" fmla="*/ 6 h 6"/>
                  <a:gd name="T16" fmla="*/ 0 w 36"/>
                  <a:gd name="T17" fmla="*/ 6 h 6"/>
                  <a:gd name="T18" fmla="*/ 0 w 36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6">
                    <a:moveTo>
                      <a:pt x="15" y="4"/>
                    </a:moveTo>
                    <a:lnTo>
                      <a:pt x="15" y="3"/>
                    </a:lnTo>
                    <a:lnTo>
                      <a:pt x="21" y="3"/>
                    </a:lnTo>
                    <a:lnTo>
                      <a:pt x="21" y="4"/>
                    </a:lnTo>
                    <a:lnTo>
                      <a:pt x="15" y="4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6" name="Rectangle 18"/>
              <p:cNvSpPr>
                <a:spLocks noChangeArrowheads="1"/>
              </p:cNvSpPr>
              <p:nvPr/>
            </p:nvSpPr>
            <p:spPr bwMode="auto">
              <a:xfrm>
                <a:off x="6209417" y="2368421"/>
                <a:ext cx="32481" cy="3986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7" name="Freeform 19"/>
              <p:cNvSpPr>
                <a:spLocks noEditPoints="1"/>
              </p:cNvSpPr>
              <p:nvPr/>
            </p:nvSpPr>
            <p:spPr bwMode="auto">
              <a:xfrm>
                <a:off x="6631664" y="2344502"/>
                <a:ext cx="32481" cy="3322"/>
              </a:xfrm>
              <a:custGeom>
                <a:avLst/>
                <a:gdLst>
                  <a:gd name="T0" fmla="*/ 15 w 36"/>
                  <a:gd name="T1" fmla="*/ 3 h 5"/>
                  <a:gd name="T2" fmla="*/ 15 w 36"/>
                  <a:gd name="T3" fmla="*/ 2 h 5"/>
                  <a:gd name="T4" fmla="*/ 21 w 36"/>
                  <a:gd name="T5" fmla="*/ 2 h 5"/>
                  <a:gd name="T6" fmla="*/ 21 w 36"/>
                  <a:gd name="T7" fmla="*/ 3 h 5"/>
                  <a:gd name="T8" fmla="*/ 15 w 36"/>
                  <a:gd name="T9" fmla="*/ 3 h 5"/>
                  <a:gd name="T10" fmla="*/ 0 w 36"/>
                  <a:gd name="T11" fmla="*/ 0 h 5"/>
                  <a:gd name="T12" fmla="*/ 36 w 36"/>
                  <a:gd name="T13" fmla="*/ 0 h 5"/>
                  <a:gd name="T14" fmla="*/ 36 w 36"/>
                  <a:gd name="T15" fmla="*/ 5 h 5"/>
                  <a:gd name="T16" fmla="*/ 0 w 36"/>
                  <a:gd name="T17" fmla="*/ 5 h 5"/>
                  <a:gd name="T18" fmla="*/ 0 w 36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5">
                    <a:moveTo>
                      <a:pt x="15" y="3"/>
                    </a:moveTo>
                    <a:lnTo>
                      <a:pt x="15" y="2"/>
                    </a:lnTo>
                    <a:lnTo>
                      <a:pt x="21" y="2"/>
                    </a:lnTo>
                    <a:lnTo>
                      <a:pt x="21" y="3"/>
                    </a:lnTo>
                    <a:lnTo>
                      <a:pt x="15" y="3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5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8" name="Rectangle 20"/>
              <p:cNvSpPr>
                <a:spLocks noChangeArrowheads="1"/>
              </p:cNvSpPr>
              <p:nvPr/>
            </p:nvSpPr>
            <p:spPr bwMode="auto">
              <a:xfrm>
                <a:off x="2210704" y="126025"/>
                <a:ext cx="0" cy="2245054"/>
              </a:xfrm>
              <a:prstGeom prst="rect">
                <a:avLst/>
              </a:prstGeom>
              <a:solidFill>
                <a:srgbClr val="000000"/>
              </a:solidFill>
              <a:ln w="19050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9" name="Freeform 21"/>
              <p:cNvSpPr>
                <a:spLocks noEditPoints="1"/>
              </p:cNvSpPr>
              <p:nvPr/>
            </p:nvSpPr>
            <p:spPr bwMode="auto">
              <a:xfrm>
                <a:off x="2191756" y="125150"/>
                <a:ext cx="24361" cy="2253027"/>
              </a:xfrm>
              <a:custGeom>
                <a:avLst/>
                <a:gdLst>
                  <a:gd name="T0" fmla="*/ 0 w 27"/>
                  <a:gd name="T1" fmla="*/ 3379 h 3391"/>
                  <a:gd name="T2" fmla="*/ 27 w 27"/>
                  <a:gd name="T3" fmla="*/ 3379 h 3391"/>
                  <a:gd name="T4" fmla="*/ 27 w 27"/>
                  <a:gd name="T5" fmla="*/ 3391 h 3391"/>
                  <a:gd name="T6" fmla="*/ 0 w 27"/>
                  <a:gd name="T7" fmla="*/ 3391 h 3391"/>
                  <a:gd name="T8" fmla="*/ 0 w 27"/>
                  <a:gd name="T9" fmla="*/ 3379 h 3391"/>
                  <a:gd name="T10" fmla="*/ 0 w 27"/>
                  <a:gd name="T11" fmla="*/ 3041 h 3391"/>
                  <a:gd name="T12" fmla="*/ 27 w 27"/>
                  <a:gd name="T13" fmla="*/ 3041 h 3391"/>
                  <a:gd name="T14" fmla="*/ 27 w 27"/>
                  <a:gd name="T15" fmla="*/ 3053 h 3391"/>
                  <a:gd name="T16" fmla="*/ 0 w 27"/>
                  <a:gd name="T17" fmla="*/ 3053 h 3391"/>
                  <a:gd name="T18" fmla="*/ 0 w 27"/>
                  <a:gd name="T19" fmla="*/ 3041 h 3391"/>
                  <a:gd name="T20" fmla="*/ 0 w 27"/>
                  <a:gd name="T21" fmla="*/ 2703 h 3391"/>
                  <a:gd name="T22" fmla="*/ 27 w 27"/>
                  <a:gd name="T23" fmla="*/ 2703 h 3391"/>
                  <a:gd name="T24" fmla="*/ 27 w 27"/>
                  <a:gd name="T25" fmla="*/ 2715 h 3391"/>
                  <a:gd name="T26" fmla="*/ 0 w 27"/>
                  <a:gd name="T27" fmla="*/ 2715 h 3391"/>
                  <a:gd name="T28" fmla="*/ 0 w 27"/>
                  <a:gd name="T29" fmla="*/ 2703 h 3391"/>
                  <a:gd name="T30" fmla="*/ 0 w 27"/>
                  <a:gd name="T31" fmla="*/ 2365 h 3391"/>
                  <a:gd name="T32" fmla="*/ 27 w 27"/>
                  <a:gd name="T33" fmla="*/ 2365 h 3391"/>
                  <a:gd name="T34" fmla="*/ 27 w 27"/>
                  <a:gd name="T35" fmla="*/ 2377 h 3391"/>
                  <a:gd name="T36" fmla="*/ 0 w 27"/>
                  <a:gd name="T37" fmla="*/ 2377 h 3391"/>
                  <a:gd name="T38" fmla="*/ 0 w 27"/>
                  <a:gd name="T39" fmla="*/ 2365 h 3391"/>
                  <a:gd name="T40" fmla="*/ 0 w 27"/>
                  <a:gd name="T41" fmla="*/ 2027 h 3391"/>
                  <a:gd name="T42" fmla="*/ 27 w 27"/>
                  <a:gd name="T43" fmla="*/ 2027 h 3391"/>
                  <a:gd name="T44" fmla="*/ 27 w 27"/>
                  <a:gd name="T45" fmla="*/ 2039 h 3391"/>
                  <a:gd name="T46" fmla="*/ 0 w 27"/>
                  <a:gd name="T47" fmla="*/ 2039 h 3391"/>
                  <a:gd name="T48" fmla="*/ 0 w 27"/>
                  <a:gd name="T49" fmla="*/ 2027 h 3391"/>
                  <a:gd name="T50" fmla="*/ 0 w 27"/>
                  <a:gd name="T51" fmla="*/ 1690 h 3391"/>
                  <a:gd name="T52" fmla="*/ 27 w 27"/>
                  <a:gd name="T53" fmla="*/ 1690 h 3391"/>
                  <a:gd name="T54" fmla="*/ 27 w 27"/>
                  <a:gd name="T55" fmla="*/ 1701 h 3391"/>
                  <a:gd name="T56" fmla="*/ 0 w 27"/>
                  <a:gd name="T57" fmla="*/ 1701 h 3391"/>
                  <a:gd name="T58" fmla="*/ 0 w 27"/>
                  <a:gd name="T59" fmla="*/ 1690 h 3391"/>
                  <a:gd name="T60" fmla="*/ 0 w 27"/>
                  <a:gd name="T61" fmla="*/ 1352 h 3391"/>
                  <a:gd name="T62" fmla="*/ 27 w 27"/>
                  <a:gd name="T63" fmla="*/ 1352 h 3391"/>
                  <a:gd name="T64" fmla="*/ 27 w 27"/>
                  <a:gd name="T65" fmla="*/ 1363 h 3391"/>
                  <a:gd name="T66" fmla="*/ 0 w 27"/>
                  <a:gd name="T67" fmla="*/ 1363 h 3391"/>
                  <a:gd name="T68" fmla="*/ 0 w 27"/>
                  <a:gd name="T69" fmla="*/ 1352 h 3391"/>
                  <a:gd name="T70" fmla="*/ 0 w 27"/>
                  <a:gd name="T71" fmla="*/ 1014 h 3391"/>
                  <a:gd name="T72" fmla="*/ 27 w 27"/>
                  <a:gd name="T73" fmla="*/ 1014 h 3391"/>
                  <a:gd name="T74" fmla="*/ 27 w 27"/>
                  <a:gd name="T75" fmla="*/ 1025 h 3391"/>
                  <a:gd name="T76" fmla="*/ 0 w 27"/>
                  <a:gd name="T77" fmla="*/ 1025 h 3391"/>
                  <a:gd name="T78" fmla="*/ 0 w 27"/>
                  <a:gd name="T79" fmla="*/ 1014 h 3391"/>
                  <a:gd name="T80" fmla="*/ 0 w 27"/>
                  <a:gd name="T81" fmla="*/ 676 h 3391"/>
                  <a:gd name="T82" fmla="*/ 27 w 27"/>
                  <a:gd name="T83" fmla="*/ 676 h 3391"/>
                  <a:gd name="T84" fmla="*/ 27 w 27"/>
                  <a:gd name="T85" fmla="*/ 687 h 3391"/>
                  <a:gd name="T86" fmla="*/ 0 w 27"/>
                  <a:gd name="T87" fmla="*/ 687 h 3391"/>
                  <a:gd name="T88" fmla="*/ 0 w 27"/>
                  <a:gd name="T89" fmla="*/ 676 h 3391"/>
                  <a:gd name="T90" fmla="*/ 0 w 27"/>
                  <a:gd name="T91" fmla="*/ 338 h 3391"/>
                  <a:gd name="T92" fmla="*/ 27 w 27"/>
                  <a:gd name="T93" fmla="*/ 338 h 3391"/>
                  <a:gd name="T94" fmla="*/ 27 w 27"/>
                  <a:gd name="T95" fmla="*/ 349 h 3391"/>
                  <a:gd name="T96" fmla="*/ 0 w 27"/>
                  <a:gd name="T97" fmla="*/ 349 h 3391"/>
                  <a:gd name="T98" fmla="*/ 0 w 27"/>
                  <a:gd name="T99" fmla="*/ 338 h 3391"/>
                  <a:gd name="T100" fmla="*/ 0 w 27"/>
                  <a:gd name="T101" fmla="*/ 0 h 3391"/>
                  <a:gd name="T102" fmla="*/ 27 w 27"/>
                  <a:gd name="T103" fmla="*/ 0 h 3391"/>
                  <a:gd name="T104" fmla="*/ 27 w 27"/>
                  <a:gd name="T105" fmla="*/ 12 h 3391"/>
                  <a:gd name="T106" fmla="*/ 0 w 27"/>
                  <a:gd name="T107" fmla="*/ 12 h 3391"/>
                  <a:gd name="T108" fmla="*/ 0 w 27"/>
                  <a:gd name="T109" fmla="*/ 0 h 3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" h="3391">
                    <a:moveTo>
                      <a:pt x="0" y="3379"/>
                    </a:moveTo>
                    <a:lnTo>
                      <a:pt x="27" y="3379"/>
                    </a:lnTo>
                    <a:lnTo>
                      <a:pt x="27" y="3391"/>
                    </a:lnTo>
                    <a:lnTo>
                      <a:pt x="0" y="3391"/>
                    </a:lnTo>
                    <a:lnTo>
                      <a:pt x="0" y="3379"/>
                    </a:lnTo>
                    <a:close/>
                    <a:moveTo>
                      <a:pt x="0" y="3041"/>
                    </a:moveTo>
                    <a:lnTo>
                      <a:pt x="27" y="3041"/>
                    </a:lnTo>
                    <a:lnTo>
                      <a:pt x="27" y="3053"/>
                    </a:lnTo>
                    <a:lnTo>
                      <a:pt x="0" y="3053"/>
                    </a:lnTo>
                    <a:lnTo>
                      <a:pt x="0" y="3041"/>
                    </a:lnTo>
                    <a:close/>
                    <a:moveTo>
                      <a:pt x="0" y="2703"/>
                    </a:moveTo>
                    <a:lnTo>
                      <a:pt x="27" y="2703"/>
                    </a:lnTo>
                    <a:lnTo>
                      <a:pt x="27" y="2715"/>
                    </a:lnTo>
                    <a:lnTo>
                      <a:pt x="0" y="2715"/>
                    </a:lnTo>
                    <a:lnTo>
                      <a:pt x="0" y="2703"/>
                    </a:lnTo>
                    <a:close/>
                    <a:moveTo>
                      <a:pt x="0" y="2365"/>
                    </a:moveTo>
                    <a:lnTo>
                      <a:pt x="27" y="2365"/>
                    </a:lnTo>
                    <a:lnTo>
                      <a:pt x="27" y="2377"/>
                    </a:lnTo>
                    <a:lnTo>
                      <a:pt x="0" y="2377"/>
                    </a:lnTo>
                    <a:lnTo>
                      <a:pt x="0" y="2365"/>
                    </a:lnTo>
                    <a:close/>
                    <a:moveTo>
                      <a:pt x="0" y="2027"/>
                    </a:moveTo>
                    <a:lnTo>
                      <a:pt x="27" y="2027"/>
                    </a:lnTo>
                    <a:lnTo>
                      <a:pt x="27" y="2039"/>
                    </a:lnTo>
                    <a:lnTo>
                      <a:pt x="0" y="2039"/>
                    </a:lnTo>
                    <a:lnTo>
                      <a:pt x="0" y="2027"/>
                    </a:lnTo>
                    <a:close/>
                    <a:moveTo>
                      <a:pt x="0" y="1690"/>
                    </a:moveTo>
                    <a:lnTo>
                      <a:pt x="27" y="1690"/>
                    </a:lnTo>
                    <a:lnTo>
                      <a:pt x="27" y="1701"/>
                    </a:lnTo>
                    <a:lnTo>
                      <a:pt x="0" y="1701"/>
                    </a:lnTo>
                    <a:lnTo>
                      <a:pt x="0" y="1690"/>
                    </a:lnTo>
                    <a:close/>
                    <a:moveTo>
                      <a:pt x="0" y="1352"/>
                    </a:moveTo>
                    <a:lnTo>
                      <a:pt x="27" y="1352"/>
                    </a:lnTo>
                    <a:lnTo>
                      <a:pt x="27" y="1363"/>
                    </a:lnTo>
                    <a:lnTo>
                      <a:pt x="0" y="1363"/>
                    </a:lnTo>
                    <a:lnTo>
                      <a:pt x="0" y="1352"/>
                    </a:lnTo>
                    <a:close/>
                    <a:moveTo>
                      <a:pt x="0" y="1014"/>
                    </a:moveTo>
                    <a:lnTo>
                      <a:pt x="27" y="1014"/>
                    </a:lnTo>
                    <a:lnTo>
                      <a:pt x="27" y="1025"/>
                    </a:lnTo>
                    <a:lnTo>
                      <a:pt x="0" y="1025"/>
                    </a:lnTo>
                    <a:lnTo>
                      <a:pt x="0" y="1014"/>
                    </a:lnTo>
                    <a:close/>
                    <a:moveTo>
                      <a:pt x="0" y="676"/>
                    </a:moveTo>
                    <a:lnTo>
                      <a:pt x="27" y="676"/>
                    </a:lnTo>
                    <a:lnTo>
                      <a:pt x="27" y="687"/>
                    </a:lnTo>
                    <a:lnTo>
                      <a:pt x="0" y="687"/>
                    </a:lnTo>
                    <a:lnTo>
                      <a:pt x="0" y="676"/>
                    </a:lnTo>
                    <a:close/>
                    <a:moveTo>
                      <a:pt x="0" y="338"/>
                    </a:moveTo>
                    <a:lnTo>
                      <a:pt x="27" y="338"/>
                    </a:lnTo>
                    <a:lnTo>
                      <a:pt x="27" y="349"/>
                    </a:lnTo>
                    <a:lnTo>
                      <a:pt x="0" y="349"/>
                    </a:lnTo>
                    <a:lnTo>
                      <a:pt x="0" y="338"/>
                    </a:lnTo>
                    <a:close/>
                    <a:moveTo>
                      <a:pt x="0" y="0"/>
                    </a:moveTo>
                    <a:lnTo>
                      <a:pt x="27" y="0"/>
                    </a:lnTo>
                    <a:lnTo>
                      <a:pt x="27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20" name="Rectangle 22"/>
              <p:cNvSpPr>
                <a:spLocks noChangeArrowheads="1"/>
              </p:cNvSpPr>
              <p:nvPr/>
            </p:nvSpPr>
            <p:spPr bwMode="auto">
              <a:xfrm>
                <a:off x="2216117" y="2373314"/>
                <a:ext cx="4642009" cy="0"/>
              </a:xfrm>
              <a:prstGeom prst="rect">
                <a:avLst/>
              </a:prstGeom>
              <a:solidFill>
                <a:srgbClr val="000000"/>
              </a:solidFill>
              <a:ln w="19050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21" name="Rectangle 23"/>
              <p:cNvSpPr>
                <a:spLocks noChangeArrowheads="1"/>
              </p:cNvSpPr>
              <p:nvPr/>
            </p:nvSpPr>
            <p:spPr bwMode="auto">
              <a:xfrm>
                <a:off x="2051920" y="2298030"/>
                <a:ext cx="104244" cy="71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" name="Rectangle 24"/>
              <p:cNvSpPr>
                <a:spLocks noChangeArrowheads="1"/>
              </p:cNvSpPr>
              <p:nvPr/>
            </p:nvSpPr>
            <p:spPr bwMode="auto">
              <a:xfrm>
                <a:off x="2051920" y="2073458"/>
                <a:ext cx="104244" cy="71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</a:t>
                </a: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3" name="Rectangle 25"/>
              <p:cNvSpPr>
                <a:spLocks noChangeArrowheads="1"/>
              </p:cNvSpPr>
              <p:nvPr/>
            </p:nvSpPr>
            <p:spPr bwMode="auto">
              <a:xfrm>
                <a:off x="1977081" y="1848886"/>
                <a:ext cx="210616" cy="71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4" name="Rectangle 26"/>
              <p:cNvSpPr>
                <a:spLocks noChangeArrowheads="1"/>
              </p:cNvSpPr>
              <p:nvPr/>
            </p:nvSpPr>
            <p:spPr bwMode="auto">
              <a:xfrm>
                <a:off x="1977081" y="1624979"/>
                <a:ext cx="210616" cy="71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15</a:t>
                </a: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5" name="Rectangle 27"/>
              <p:cNvSpPr>
                <a:spLocks noChangeArrowheads="1"/>
              </p:cNvSpPr>
              <p:nvPr/>
            </p:nvSpPr>
            <p:spPr bwMode="auto">
              <a:xfrm>
                <a:off x="1977081" y="1400408"/>
                <a:ext cx="210616" cy="71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20</a:t>
                </a: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" name="Rectangle 28"/>
              <p:cNvSpPr>
                <a:spLocks noChangeArrowheads="1"/>
              </p:cNvSpPr>
              <p:nvPr/>
            </p:nvSpPr>
            <p:spPr bwMode="auto">
              <a:xfrm>
                <a:off x="1896096" y="1175836"/>
                <a:ext cx="315787" cy="7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b="1" dirty="0" smtClean="0">
                    <a:solidFill>
                      <a:srgbClr val="000000"/>
                    </a:solidFill>
                    <a:latin typeface="Arial" pitchFamily="34" charset="0"/>
                  </a:rPr>
                  <a:t>400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7" name="Rectangle 29"/>
              <p:cNvSpPr>
                <a:spLocks noChangeArrowheads="1"/>
              </p:cNvSpPr>
              <p:nvPr/>
            </p:nvSpPr>
            <p:spPr bwMode="auto">
              <a:xfrm>
                <a:off x="1891871" y="951264"/>
                <a:ext cx="315787" cy="7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b="1" dirty="0" smtClean="0">
                    <a:solidFill>
                      <a:srgbClr val="000000"/>
                    </a:solidFill>
                    <a:latin typeface="Arial" pitchFamily="34" charset="0"/>
                  </a:rPr>
                  <a:t>500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8" name="Rectangle 30"/>
              <p:cNvSpPr>
                <a:spLocks noChangeArrowheads="1"/>
              </p:cNvSpPr>
              <p:nvPr/>
            </p:nvSpPr>
            <p:spPr bwMode="auto">
              <a:xfrm>
                <a:off x="1891871" y="726692"/>
                <a:ext cx="315787" cy="7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b="1" dirty="0" smtClean="0">
                    <a:solidFill>
                      <a:srgbClr val="000000"/>
                    </a:solidFill>
                    <a:latin typeface="Arial" pitchFamily="34" charset="0"/>
                  </a:rPr>
                  <a:t>600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9" name="Rectangle 31"/>
              <p:cNvSpPr>
                <a:spLocks noChangeArrowheads="1"/>
              </p:cNvSpPr>
              <p:nvPr/>
            </p:nvSpPr>
            <p:spPr bwMode="auto">
              <a:xfrm>
                <a:off x="1891871" y="502121"/>
                <a:ext cx="315787" cy="7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b="1" dirty="0" smtClean="0">
                    <a:solidFill>
                      <a:srgbClr val="000000"/>
                    </a:solidFill>
                    <a:latin typeface="Arial" pitchFamily="34" charset="0"/>
                  </a:rPr>
                  <a:t>70</a:t>
                </a: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" name="Rectangle 32"/>
              <p:cNvSpPr>
                <a:spLocks noChangeArrowheads="1"/>
              </p:cNvSpPr>
              <p:nvPr/>
            </p:nvSpPr>
            <p:spPr bwMode="auto">
              <a:xfrm>
                <a:off x="1891871" y="277549"/>
                <a:ext cx="315787" cy="7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b="1" dirty="0" smtClean="0">
                    <a:solidFill>
                      <a:srgbClr val="000000"/>
                    </a:solidFill>
                    <a:latin typeface="Arial" pitchFamily="34" charset="0"/>
                  </a:rPr>
                  <a:t>800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" name="Rectangle 33"/>
              <p:cNvSpPr>
                <a:spLocks noChangeArrowheads="1"/>
              </p:cNvSpPr>
              <p:nvPr/>
            </p:nvSpPr>
            <p:spPr bwMode="auto">
              <a:xfrm>
                <a:off x="1896096" y="52977"/>
                <a:ext cx="315787" cy="70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b="1" dirty="0" smtClean="0">
                    <a:solidFill>
                      <a:srgbClr val="000000"/>
                    </a:solidFill>
                    <a:latin typeface="Arial" pitchFamily="34" charset="0"/>
                  </a:rPr>
                  <a:t>90</a:t>
                </a: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2113986" y="1307190"/>
                <a:ext cx="195042" cy="132219"/>
                <a:chOff x="2937081" y="1222375"/>
                <a:chExt cx="343178" cy="315913"/>
              </a:xfrm>
            </p:grpSpPr>
            <p:sp>
              <p:nvSpPr>
                <p:cNvPr id="45" name="Parallelogram 44"/>
                <p:cNvSpPr/>
                <p:nvPr/>
              </p:nvSpPr>
              <p:spPr>
                <a:xfrm rot="19705330">
                  <a:off x="3014663" y="1358900"/>
                  <a:ext cx="182562" cy="68263"/>
                </a:xfrm>
                <a:prstGeom prst="parallelogram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100">
                    <a:latin typeface="Arial"/>
                    <a:cs typeface="Arial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3181834" y="1222375"/>
                  <a:ext cx="98425" cy="2031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100">
                    <a:latin typeface="Arial"/>
                    <a:cs typeface="Arial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2937081" y="1335089"/>
                  <a:ext cx="98425" cy="2031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100" b="1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3897891" y="1198344"/>
                <a:ext cx="513668" cy="193401"/>
                <a:chOff x="3002823" y="1199647"/>
                <a:chExt cx="239655" cy="279614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3144053" y="1199647"/>
                  <a:ext cx="98425" cy="203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100">
                    <a:latin typeface="Arial"/>
                    <a:cs typeface="Arial"/>
                  </a:endParaRPr>
                </a:p>
              </p:txBody>
            </p:sp>
            <p:sp>
              <p:nvSpPr>
                <p:cNvPr id="61" name="Parallelogram 60"/>
                <p:cNvSpPr/>
                <p:nvPr/>
              </p:nvSpPr>
              <p:spPr>
                <a:xfrm rot="19705330">
                  <a:off x="3002823" y="1410998"/>
                  <a:ext cx="182562" cy="68263"/>
                </a:xfrm>
                <a:prstGeom prst="parallelogram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1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66" name="Rectangle 65"/>
              <p:cNvSpPr/>
              <p:nvPr/>
            </p:nvSpPr>
            <p:spPr>
              <a:xfrm>
                <a:off x="4622971" y="1192346"/>
                <a:ext cx="210964" cy="1405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>
                  <a:latin typeface="Arial"/>
                  <a:cs typeface="Arial"/>
                </a:endParaRPr>
              </a:p>
            </p:txBody>
          </p:sp>
          <p:sp>
            <p:nvSpPr>
              <p:cNvPr id="114" name="Freeform 10"/>
              <p:cNvSpPr>
                <a:spLocks noEditPoints="1"/>
              </p:cNvSpPr>
              <p:nvPr/>
            </p:nvSpPr>
            <p:spPr bwMode="auto">
              <a:xfrm>
                <a:off x="4095998" y="248351"/>
                <a:ext cx="32481" cy="29899"/>
              </a:xfrm>
              <a:custGeom>
                <a:avLst/>
                <a:gdLst>
                  <a:gd name="T0" fmla="*/ 15 w 36"/>
                  <a:gd name="T1" fmla="*/ 45 h 45"/>
                  <a:gd name="T2" fmla="*/ 15 w 36"/>
                  <a:gd name="T3" fmla="*/ 3 h 45"/>
                  <a:gd name="T4" fmla="*/ 21 w 36"/>
                  <a:gd name="T5" fmla="*/ 3 h 45"/>
                  <a:gd name="T6" fmla="*/ 21 w 36"/>
                  <a:gd name="T7" fmla="*/ 45 h 45"/>
                  <a:gd name="T8" fmla="*/ 15 w 36"/>
                  <a:gd name="T9" fmla="*/ 45 h 45"/>
                  <a:gd name="T10" fmla="*/ 0 w 36"/>
                  <a:gd name="T11" fmla="*/ 0 h 45"/>
                  <a:gd name="T12" fmla="*/ 36 w 36"/>
                  <a:gd name="T13" fmla="*/ 0 h 45"/>
                  <a:gd name="T14" fmla="*/ 36 w 36"/>
                  <a:gd name="T15" fmla="*/ 6 h 45"/>
                  <a:gd name="T16" fmla="*/ 0 w 36"/>
                  <a:gd name="T17" fmla="*/ 6 h 45"/>
                  <a:gd name="T18" fmla="*/ 0 w 36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45">
                    <a:moveTo>
                      <a:pt x="15" y="45"/>
                    </a:moveTo>
                    <a:lnTo>
                      <a:pt x="15" y="3"/>
                    </a:lnTo>
                    <a:lnTo>
                      <a:pt x="21" y="3"/>
                    </a:lnTo>
                    <a:lnTo>
                      <a:pt x="21" y="45"/>
                    </a:lnTo>
                    <a:lnTo>
                      <a:pt x="15" y="45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16" name="Freeform 10"/>
              <p:cNvSpPr>
                <a:spLocks noEditPoints="1"/>
              </p:cNvSpPr>
              <p:nvPr/>
            </p:nvSpPr>
            <p:spPr bwMode="auto">
              <a:xfrm>
                <a:off x="4519740" y="850295"/>
                <a:ext cx="32481" cy="29899"/>
              </a:xfrm>
              <a:custGeom>
                <a:avLst/>
                <a:gdLst>
                  <a:gd name="T0" fmla="*/ 15 w 36"/>
                  <a:gd name="T1" fmla="*/ 45 h 45"/>
                  <a:gd name="T2" fmla="*/ 15 w 36"/>
                  <a:gd name="T3" fmla="*/ 3 h 45"/>
                  <a:gd name="T4" fmla="*/ 21 w 36"/>
                  <a:gd name="T5" fmla="*/ 3 h 45"/>
                  <a:gd name="T6" fmla="*/ 21 w 36"/>
                  <a:gd name="T7" fmla="*/ 45 h 45"/>
                  <a:gd name="T8" fmla="*/ 15 w 36"/>
                  <a:gd name="T9" fmla="*/ 45 h 45"/>
                  <a:gd name="T10" fmla="*/ 0 w 36"/>
                  <a:gd name="T11" fmla="*/ 0 h 45"/>
                  <a:gd name="T12" fmla="*/ 36 w 36"/>
                  <a:gd name="T13" fmla="*/ 0 h 45"/>
                  <a:gd name="T14" fmla="*/ 36 w 36"/>
                  <a:gd name="T15" fmla="*/ 6 h 45"/>
                  <a:gd name="T16" fmla="*/ 0 w 36"/>
                  <a:gd name="T17" fmla="*/ 6 h 45"/>
                  <a:gd name="T18" fmla="*/ 0 w 36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45">
                    <a:moveTo>
                      <a:pt x="15" y="45"/>
                    </a:moveTo>
                    <a:lnTo>
                      <a:pt x="15" y="3"/>
                    </a:lnTo>
                    <a:lnTo>
                      <a:pt x="21" y="3"/>
                    </a:lnTo>
                    <a:lnTo>
                      <a:pt x="21" y="45"/>
                    </a:lnTo>
                    <a:lnTo>
                      <a:pt x="15" y="45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4864829" y="832796"/>
                <a:ext cx="204553" cy="3277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0"/>
              <p:cNvSpPr>
                <a:spLocks noEditPoints="1"/>
              </p:cNvSpPr>
              <p:nvPr/>
            </p:nvSpPr>
            <p:spPr bwMode="auto">
              <a:xfrm>
                <a:off x="4940462" y="1143938"/>
                <a:ext cx="32481" cy="29899"/>
              </a:xfrm>
              <a:custGeom>
                <a:avLst/>
                <a:gdLst>
                  <a:gd name="T0" fmla="*/ 15 w 36"/>
                  <a:gd name="T1" fmla="*/ 45 h 45"/>
                  <a:gd name="T2" fmla="*/ 15 w 36"/>
                  <a:gd name="T3" fmla="*/ 3 h 45"/>
                  <a:gd name="T4" fmla="*/ 21 w 36"/>
                  <a:gd name="T5" fmla="*/ 3 h 45"/>
                  <a:gd name="T6" fmla="*/ 21 w 36"/>
                  <a:gd name="T7" fmla="*/ 45 h 45"/>
                  <a:gd name="T8" fmla="*/ 15 w 36"/>
                  <a:gd name="T9" fmla="*/ 45 h 45"/>
                  <a:gd name="T10" fmla="*/ 0 w 36"/>
                  <a:gd name="T11" fmla="*/ 0 h 45"/>
                  <a:gd name="T12" fmla="*/ 36 w 36"/>
                  <a:gd name="T13" fmla="*/ 0 h 45"/>
                  <a:gd name="T14" fmla="*/ 36 w 36"/>
                  <a:gd name="T15" fmla="*/ 6 h 45"/>
                  <a:gd name="T16" fmla="*/ 0 w 36"/>
                  <a:gd name="T17" fmla="*/ 6 h 45"/>
                  <a:gd name="T18" fmla="*/ 0 w 36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45">
                    <a:moveTo>
                      <a:pt x="15" y="45"/>
                    </a:moveTo>
                    <a:lnTo>
                      <a:pt x="15" y="3"/>
                    </a:lnTo>
                    <a:lnTo>
                      <a:pt x="21" y="3"/>
                    </a:lnTo>
                    <a:lnTo>
                      <a:pt x="21" y="45"/>
                    </a:lnTo>
                    <a:lnTo>
                      <a:pt x="15" y="45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3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 b="1">
                  <a:latin typeface="Arial" pitchFamily="34" charset="0"/>
                </a:endParaRPr>
              </a:p>
            </p:txBody>
          </p:sp>
        </p:grpSp>
        <p:grpSp>
          <p:nvGrpSpPr>
            <p:cNvPr id="83" name="Group 90"/>
            <p:cNvGrpSpPr>
              <a:grpSpLocks noChangeAspect="1"/>
            </p:cNvGrpSpPr>
            <p:nvPr/>
          </p:nvGrpSpPr>
          <p:grpSpPr bwMode="auto">
            <a:xfrm>
              <a:off x="2572478" y="3037666"/>
              <a:ext cx="5446035" cy="3026950"/>
              <a:chOff x="1243" y="1893"/>
              <a:chExt cx="3146" cy="1535"/>
            </a:xfrm>
          </p:grpSpPr>
          <p:sp>
            <p:nvSpPr>
              <p:cNvPr id="84" name="AutoShape 89"/>
              <p:cNvSpPr>
                <a:spLocks noChangeAspect="1" noChangeArrowheads="1" noTextEdit="1"/>
              </p:cNvSpPr>
              <p:nvPr/>
            </p:nvSpPr>
            <p:spPr bwMode="auto">
              <a:xfrm>
                <a:off x="1263" y="1910"/>
                <a:ext cx="3126" cy="1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87" name="Freeform 93"/>
              <p:cNvSpPr>
                <a:spLocks noEditPoints="1"/>
              </p:cNvSpPr>
              <p:nvPr/>
            </p:nvSpPr>
            <p:spPr bwMode="auto">
              <a:xfrm>
                <a:off x="1472" y="2169"/>
                <a:ext cx="2786" cy="1181"/>
              </a:xfrm>
              <a:custGeom>
                <a:avLst/>
                <a:gdLst>
                  <a:gd name="T0" fmla="*/ 0 w 2786"/>
                  <a:gd name="T1" fmla="*/ 1161 h 1181"/>
                  <a:gd name="T2" fmla="*/ 107 w 2786"/>
                  <a:gd name="T3" fmla="*/ 1161 h 1181"/>
                  <a:gd name="T4" fmla="*/ 107 w 2786"/>
                  <a:gd name="T5" fmla="*/ 1181 h 1181"/>
                  <a:gd name="T6" fmla="*/ 0 w 2786"/>
                  <a:gd name="T7" fmla="*/ 1181 h 1181"/>
                  <a:gd name="T8" fmla="*/ 0 w 2786"/>
                  <a:gd name="T9" fmla="*/ 1161 h 1181"/>
                  <a:gd name="T10" fmla="*/ 268 w 2786"/>
                  <a:gd name="T11" fmla="*/ 280 h 1181"/>
                  <a:gd name="T12" fmla="*/ 375 w 2786"/>
                  <a:gd name="T13" fmla="*/ 280 h 1181"/>
                  <a:gd name="T14" fmla="*/ 375 w 2786"/>
                  <a:gd name="T15" fmla="*/ 1181 h 1181"/>
                  <a:gd name="T16" fmla="*/ 268 w 2786"/>
                  <a:gd name="T17" fmla="*/ 1181 h 1181"/>
                  <a:gd name="T18" fmla="*/ 268 w 2786"/>
                  <a:gd name="T19" fmla="*/ 280 h 1181"/>
                  <a:gd name="T20" fmla="*/ 536 w 2786"/>
                  <a:gd name="T21" fmla="*/ 1016 h 1181"/>
                  <a:gd name="T22" fmla="*/ 644 w 2786"/>
                  <a:gd name="T23" fmla="*/ 1016 h 1181"/>
                  <a:gd name="T24" fmla="*/ 644 w 2786"/>
                  <a:gd name="T25" fmla="*/ 1181 h 1181"/>
                  <a:gd name="T26" fmla="*/ 536 w 2786"/>
                  <a:gd name="T27" fmla="*/ 1181 h 1181"/>
                  <a:gd name="T28" fmla="*/ 536 w 2786"/>
                  <a:gd name="T29" fmla="*/ 1016 h 1181"/>
                  <a:gd name="T30" fmla="*/ 804 w 2786"/>
                  <a:gd name="T31" fmla="*/ 735 h 1181"/>
                  <a:gd name="T32" fmla="*/ 911 w 2786"/>
                  <a:gd name="T33" fmla="*/ 735 h 1181"/>
                  <a:gd name="T34" fmla="*/ 911 w 2786"/>
                  <a:gd name="T35" fmla="*/ 1181 h 1181"/>
                  <a:gd name="T36" fmla="*/ 804 w 2786"/>
                  <a:gd name="T37" fmla="*/ 1181 h 1181"/>
                  <a:gd name="T38" fmla="*/ 804 w 2786"/>
                  <a:gd name="T39" fmla="*/ 735 h 1181"/>
                  <a:gd name="T40" fmla="*/ 1072 w 2786"/>
                  <a:gd name="T41" fmla="*/ 0 h 1181"/>
                  <a:gd name="T42" fmla="*/ 1179 w 2786"/>
                  <a:gd name="T43" fmla="*/ 0 h 1181"/>
                  <a:gd name="T44" fmla="*/ 1179 w 2786"/>
                  <a:gd name="T45" fmla="*/ 1181 h 1181"/>
                  <a:gd name="T46" fmla="*/ 1072 w 2786"/>
                  <a:gd name="T47" fmla="*/ 1181 h 1181"/>
                  <a:gd name="T48" fmla="*/ 1072 w 2786"/>
                  <a:gd name="T49" fmla="*/ 0 h 1181"/>
                  <a:gd name="T50" fmla="*/ 1340 w 2786"/>
                  <a:gd name="T51" fmla="*/ 1131 h 1181"/>
                  <a:gd name="T52" fmla="*/ 1447 w 2786"/>
                  <a:gd name="T53" fmla="*/ 1131 h 1181"/>
                  <a:gd name="T54" fmla="*/ 1447 w 2786"/>
                  <a:gd name="T55" fmla="*/ 1181 h 1181"/>
                  <a:gd name="T56" fmla="*/ 1340 w 2786"/>
                  <a:gd name="T57" fmla="*/ 1181 h 1181"/>
                  <a:gd name="T58" fmla="*/ 1340 w 2786"/>
                  <a:gd name="T59" fmla="*/ 1131 h 1181"/>
                  <a:gd name="T60" fmla="*/ 1608 w 2786"/>
                  <a:gd name="T61" fmla="*/ 459 h 1181"/>
                  <a:gd name="T62" fmla="*/ 1715 w 2786"/>
                  <a:gd name="T63" fmla="*/ 459 h 1181"/>
                  <a:gd name="T64" fmla="*/ 1715 w 2786"/>
                  <a:gd name="T65" fmla="*/ 1181 h 1181"/>
                  <a:gd name="T66" fmla="*/ 1608 w 2786"/>
                  <a:gd name="T67" fmla="*/ 1181 h 1181"/>
                  <a:gd name="T68" fmla="*/ 1608 w 2786"/>
                  <a:gd name="T69" fmla="*/ 459 h 1181"/>
                  <a:gd name="T70" fmla="*/ 1876 w 2786"/>
                  <a:gd name="T71" fmla="*/ 1181 h 1181"/>
                  <a:gd name="T72" fmla="*/ 1983 w 2786"/>
                  <a:gd name="T73" fmla="*/ 1181 h 1181"/>
                  <a:gd name="T74" fmla="*/ 1983 w 2786"/>
                  <a:gd name="T75" fmla="*/ 1181 h 1181"/>
                  <a:gd name="T76" fmla="*/ 1876 w 2786"/>
                  <a:gd name="T77" fmla="*/ 1181 h 1181"/>
                  <a:gd name="T78" fmla="*/ 1876 w 2786"/>
                  <a:gd name="T79" fmla="*/ 1181 h 1181"/>
                  <a:gd name="T80" fmla="*/ 2144 w 2786"/>
                  <a:gd name="T81" fmla="*/ 1174 h 1181"/>
                  <a:gd name="T82" fmla="*/ 2251 w 2786"/>
                  <a:gd name="T83" fmla="*/ 1174 h 1181"/>
                  <a:gd name="T84" fmla="*/ 2251 w 2786"/>
                  <a:gd name="T85" fmla="*/ 1181 h 1181"/>
                  <a:gd name="T86" fmla="*/ 2144 w 2786"/>
                  <a:gd name="T87" fmla="*/ 1181 h 1181"/>
                  <a:gd name="T88" fmla="*/ 2144 w 2786"/>
                  <a:gd name="T89" fmla="*/ 1174 h 1181"/>
                  <a:gd name="T90" fmla="*/ 2411 w 2786"/>
                  <a:gd name="T91" fmla="*/ 1157 h 1181"/>
                  <a:gd name="T92" fmla="*/ 2519 w 2786"/>
                  <a:gd name="T93" fmla="*/ 1157 h 1181"/>
                  <a:gd name="T94" fmla="*/ 2519 w 2786"/>
                  <a:gd name="T95" fmla="*/ 1181 h 1181"/>
                  <a:gd name="T96" fmla="*/ 2411 w 2786"/>
                  <a:gd name="T97" fmla="*/ 1181 h 1181"/>
                  <a:gd name="T98" fmla="*/ 2411 w 2786"/>
                  <a:gd name="T99" fmla="*/ 1157 h 1181"/>
                  <a:gd name="T100" fmla="*/ 2679 w 2786"/>
                  <a:gd name="T101" fmla="*/ 1180 h 1181"/>
                  <a:gd name="T102" fmla="*/ 2786 w 2786"/>
                  <a:gd name="T103" fmla="*/ 1180 h 1181"/>
                  <a:gd name="T104" fmla="*/ 2786 w 2786"/>
                  <a:gd name="T105" fmla="*/ 1181 h 1181"/>
                  <a:gd name="T106" fmla="*/ 2679 w 2786"/>
                  <a:gd name="T107" fmla="*/ 1181 h 1181"/>
                  <a:gd name="T108" fmla="*/ 2679 w 2786"/>
                  <a:gd name="T109" fmla="*/ 1180 h 1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86" h="1181">
                    <a:moveTo>
                      <a:pt x="0" y="1161"/>
                    </a:moveTo>
                    <a:lnTo>
                      <a:pt x="107" y="1161"/>
                    </a:lnTo>
                    <a:lnTo>
                      <a:pt x="107" y="1181"/>
                    </a:lnTo>
                    <a:lnTo>
                      <a:pt x="0" y="1181"/>
                    </a:lnTo>
                    <a:lnTo>
                      <a:pt x="0" y="1161"/>
                    </a:lnTo>
                    <a:close/>
                    <a:moveTo>
                      <a:pt x="268" y="280"/>
                    </a:moveTo>
                    <a:lnTo>
                      <a:pt x="375" y="280"/>
                    </a:lnTo>
                    <a:lnTo>
                      <a:pt x="375" y="1181"/>
                    </a:lnTo>
                    <a:lnTo>
                      <a:pt x="268" y="1181"/>
                    </a:lnTo>
                    <a:lnTo>
                      <a:pt x="268" y="280"/>
                    </a:lnTo>
                    <a:close/>
                    <a:moveTo>
                      <a:pt x="536" y="1016"/>
                    </a:moveTo>
                    <a:lnTo>
                      <a:pt x="644" y="1016"/>
                    </a:lnTo>
                    <a:lnTo>
                      <a:pt x="644" y="1181"/>
                    </a:lnTo>
                    <a:lnTo>
                      <a:pt x="536" y="1181"/>
                    </a:lnTo>
                    <a:lnTo>
                      <a:pt x="536" y="1016"/>
                    </a:lnTo>
                    <a:close/>
                    <a:moveTo>
                      <a:pt x="804" y="735"/>
                    </a:moveTo>
                    <a:lnTo>
                      <a:pt x="911" y="735"/>
                    </a:lnTo>
                    <a:lnTo>
                      <a:pt x="911" y="1181"/>
                    </a:lnTo>
                    <a:lnTo>
                      <a:pt x="804" y="1181"/>
                    </a:lnTo>
                    <a:lnTo>
                      <a:pt x="804" y="735"/>
                    </a:lnTo>
                    <a:close/>
                    <a:moveTo>
                      <a:pt x="1072" y="0"/>
                    </a:moveTo>
                    <a:lnTo>
                      <a:pt x="1179" y="0"/>
                    </a:lnTo>
                    <a:lnTo>
                      <a:pt x="1179" y="1181"/>
                    </a:lnTo>
                    <a:lnTo>
                      <a:pt x="1072" y="1181"/>
                    </a:lnTo>
                    <a:lnTo>
                      <a:pt x="1072" y="0"/>
                    </a:lnTo>
                    <a:close/>
                    <a:moveTo>
                      <a:pt x="1340" y="1131"/>
                    </a:moveTo>
                    <a:lnTo>
                      <a:pt x="1447" y="1131"/>
                    </a:lnTo>
                    <a:lnTo>
                      <a:pt x="1447" y="1181"/>
                    </a:lnTo>
                    <a:lnTo>
                      <a:pt x="1340" y="1181"/>
                    </a:lnTo>
                    <a:lnTo>
                      <a:pt x="1340" y="1131"/>
                    </a:lnTo>
                    <a:close/>
                    <a:moveTo>
                      <a:pt x="1608" y="459"/>
                    </a:moveTo>
                    <a:lnTo>
                      <a:pt x="1715" y="459"/>
                    </a:lnTo>
                    <a:lnTo>
                      <a:pt x="1715" y="1181"/>
                    </a:lnTo>
                    <a:lnTo>
                      <a:pt x="1608" y="1181"/>
                    </a:lnTo>
                    <a:lnTo>
                      <a:pt x="1608" y="459"/>
                    </a:lnTo>
                    <a:close/>
                    <a:moveTo>
                      <a:pt x="1876" y="1181"/>
                    </a:moveTo>
                    <a:lnTo>
                      <a:pt x="1983" y="1181"/>
                    </a:lnTo>
                    <a:lnTo>
                      <a:pt x="1983" y="1181"/>
                    </a:lnTo>
                    <a:lnTo>
                      <a:pt x="1876" y="1181"/>
                    </a:lnTo>
                    <a:lnTo>
                      <a:pt x="1876" y="1181"/>
                    </a:lnTo>
                    <a:close/>
                    <a:moveTo>
                      <a:pt x="2144" y="1174"/>
                    </a:moveTo>
                    <a:lnTo>
                      <a:pt x="2251" y="1174"/>
                    </a:lnTo>
                    <a:lnTo>
                      <a:pt x="2251" y="1181"/>
                    </a:lnTo>
                    <a:lnTo>
                      <a:pt x="2144" y="1181"/>
                    </a:lnTo>
                    <a:lnTo>
                      <a:pt x="2144" y="1174"/>
                    </a:lnTo>
                    <a:close/>
                    <a:moveTo>
                      <a:pt x="2411" y="1157"/>
                    </a:moveTo>
                    <a:lnTo>
                      <a:pt x="2519" y="1157"/>
                    </a:lnTo>
                    <a:lnTo>
                      <a:pt x="2519" y="1181"/>
                    </a:lnTo>
                    <a:lnTo>
                      <a:pt x="2411" y="1181"/>
                    </a:lnTo>
                    <a:lnTo>
                      <a:pt x="2411" y="1157"/>
                    </a:lnTo>
                    <a:close/>
                    <a:moveTo>
                      <a:pt x="2679" y="1180"/>
                    </a:moveTo>
                    <a:lnTo>
                      <a:pt x="2786" y="1180"/>
                    </a:lnTo>
                    <a:lnTo>
                      <a:pt x="2786" y="1181"/>
                    </a:lnTo>
                    <a:lnTo>
                      <a:pt x="2679" y="1181"/>
                    </a:lnTo>
                    <a:lnTo>
                      <a:pt x="2679" y="118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88" name="Freeform 94"/>
              <p:cNvSpPr>
                <a:spLocks noEditPoints="1"/>
              </p:cNvSpPr>
              <p:nvPr/>
            </p:nvSpPr>
            <p:spPr bwMode="auto">
              <a:xfrm>
                <a:off x="1516" y="3327"/>
                <a:ext cx="20" cy="3"/>
              </a:xfrm>
              <a:custGeom>
                <a:avLst/>
                <a:gdLst>
                  <a:gd name="T0" fmla="*/ 8 w 20"/>
                  <a:gd name="T1" fmla="*/ 3 h 3"/>
                  <a:gd name="T2" fmla="*/ 8 w 20"/>
                  <a:gd name="T3" fmla="*/ 1 h 3"/>
                  <a:gd name="T4" fmla="*/ 12 w 20"/>
                  <a:gd name="T5" fmla="*/ 1 h 3"/>
                  <a:gd name="T6" fmla="*/ 12 w 20"/>
                  <a:gd name="T7" fmla="*/ 3 h 3"/>
                  <a:gd name="T8" fmla="*/ 8 w 20"/>
                  <a:gd name="T9" fmla="*/ 3 h 3"/>
                  <a:gd name="T10" fmla="*/ 0 w 20"/>
                  <a:gd name="T11" fmla="*/ 0 h 3"/>
                  <a:gd name="T12" fmla="*/ 20 w 20"/>
                  <a:gd name="T13" fmla="*/ 0 h 3"/>
                  <a:gd name="T14" fmla="*/ 20 w 20"/>
                  <a:gd name="T15" fmla="*/ 2 h 3"/>
                  <a:gd name="T16" fmla="*/ 0 w 20"/>
                  <a:gd name="T17" fmla="*/ 2 h 3"/>
                  <a:gd name="T18" fmla="*/ 0 w 20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3">
                    <a:moveTo>
                      <a:pt x="8" y="3"/>
                    </a:moveTo>
                    <a:lnTo>
                      <a:pt x="8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8" y="3"/>
                    </a:lnTo>
                    <a:close/>
                    <a:moveTo>
                      <a:pt x="0" y="0"/>
                    </a:moveTo>
                    <a:lnTo>
                      <a:pt x="20" y="0"/>
                    </a:lnTo>
                    <a:lnTo>
                      <a:pt x="2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89" name="Freeform 95"/>
              <p:cNvSpPr>
                <a:spLocks noEditPoints="1"/>
              </p:cNvSpPr>
              <p:nvPr/>
            </p:nvSpPr>
            <p:spPr bwMode="auto">
              <a:xfrm>
                <a:off x="1779" y="2427"/>
                <a:ext cx="21" cy="22"/>
              </a:xfrm>
              <a:custGeom>
                <a:avLst/>
                <a:gdLst>
                  <a:gd name="T0" fmla="*/ 9 w 21"/>
                  <a:gd name="T1" fmla="*/ 22 h 22"/>
                  <a:gd name="T2" fmla="*/ 9 w 21"/>
                  <a:gd name="T3" fmla="*/ 1 h 22"/>
                  <a:gd name="T4" fmla="*/ 13 w 21"/>
                  <a:gd name="T5" fmla="*/ 1 h 22"/>
                  <a:gd name="T6" fmla="*/ 13 w 21"/>
                  <a:gd name="T7" fmla="*/ 22 h 22"/>
                  <a:gd name="T8" fmla="*/ 9 w 21"/>
                  <a:gd name="T9" fmla="*/ 22 h 22"/>
                  <a:gd name="T10" fmla="*/ 0 w 21"/>
                  <a:gd name="T11" fmla="*/ 0 h 22"/>
                  <a:gd name="T12" fmla="*/ 21 w 21"/>
                  <a:gd name="T13" fmla="*/ 0 h 22"/>
                  <a:gd name="T14" fmla="*/ 21 w 21"/>
                  <a:gd name="T15" fmla="*/ 2 h 22"/>
                  <a:gd name="T16" fmla="*/ 0 w 21"/>
                  <a:gd name="T17" fmla="*/ 2 h 22"/>
                  <a:gd name="T18" fmla="*/ 0 w 21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2">
                    <a:moveTo>
                      <a:pt x="9" y="22"/>
                    </a:moveTo>
                    <a:lnTo>
                      <a:pt x="9" y="1"/>
                    </a:lnTo>
                    <a:lnTo>
                      <a:pt x="13" y="1"/>
                    </a:lnTo>
                    <a:lnTo>
                      <a:pt x="13" y="22"/>
                    </a:lnTo>
                    <a:lnTo>
                      <a:pt x="9" y="22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0" name="Freeform 96"/>
              <p:cNvSpPr>
                <a:spLocks noEditPoints="1"/>
              </p:cNvSpPr>
              <p:nvPr/>
            </p:nvSpPr>
            <p:spPr bwMode="auto">
              <a:xfrm>
                <a:off x="2047" y="3162"/>
                <a:ext cx="21" cy="23"/>
              </a:xfrm>
              <a:custGeom>
                <a:avLst/>
                <a:gdLst>
                  <a:gd name="T0" fmla="*/ 9 w 21"/>
                  <a:gd name="T1" fmla="*/ 23 h 23"/>
                  <a:gd name="T2" fmla="*/ 9 w 21"/>
                  <a:gd name="T3" fmla="*/ 1 h 23"/>
                  <a:gd name="T4" fmla="*/ 12 w 21"/>
                  <a:gd name="T5" fmla="*/ 1 h 23"/>
                  <a:gd name="T6" fmla="*/ 12 w 21"/>
                  <a:gd name="T7" fmla="*/ 23 h 23"/>
                  <a:gd name="T8" fmla="*/ 9 w 21"/>
                  <a:gd name="T9" fmla="*/ 23 h 23"/>
                  <a:gd name="T10" fmla="*/ 0 w 21"/>
                  <a:gd name="T11" fmla="*/ 0 h 23"/>
                  <a:gd name="T12" fmla="*/ 21 w 21"/>
                  <a:gd name="T13" fmla="*/ 0 h 23"/>
                  <a:gd name="T14" fmla="*/ 21 w 21"/>
                  <a:gd name="T15" fmla="*/ 2 h 23"/>
                  <a:gd name="T16" fmla="*/ 0 w 21"/>
                  <a:gd name="T17" fmla="*/ 2 h 23"/>
                  <a:gd name="T18" fmla="*/ 0 w 21"/>
                  <a:gd name="T1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9" y="23"/>
                    </a:moveTo>
                    <a:lnTo>
                      <a:pt x="9" y="1"/>
                    </a:lnTo>
                    <a:lnTo>
                      <a:pt x="12" y="1"/>
                    </a:lnTo>
                    <a:lnTo>
                      <a:pt x="12" y="23"/>
                    </a:lnTo>
                    <a:lnTo>
                      <a:pt x="9" y="2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1" name="Freeform 97"/>
              <p:cNvSpPr>
                <a:spLocks noEditPoints="1"/>
              </p:cNvSpPr>
              <p:nvPr/>
            </p:nvSpPr>
            <p:spPr bwMode="auto">
              <a:xfrm>
                <a:off x="2320" y="2900"/>
                <a:ext cx="20" cy="4"/>
              </a:xfrm>
              <a:custGeom>
                <a:avLst/>
                <a:gdLst>
                  <a:gd name="T0" fmla="*/ 8 w 20"/>
                  <a:gd name="T1" fmla="*/ 4 h 4"/>
                  <a:gd name="T2" fmla="*/ 8 w 20"/>
                  <a:gd name="T3" fmla="*/ 1 h 4"/>
                  <a:gd name="T4" fmla="*/ 11 w 20"/>
                  <a:gd name="T5" fmla="*/ 1 h 4"/>
                  <a:gd name="T6" fmla="*/ 11 w 20"/>
                  <a:gd name="T7" fmla="*/ 4 h 4"/>
                  <a:gd name="T8" fmla="*/ 8 w 20"/>
                  <a:gd name="T9" fmla="*/ 4 h 4"/>
                  <a:gd name="T10" fmla="*/ 0 w 20"/>
                  <a:gd name="T11" fmla="*/ 0 h 4"/>
                  <a:gd name="T12" fmla="*/ 20 w 20"/>
                  <a:gd name="T13" fmla="*/ 0 h 4"/>
                  <a:gd name="T14" fmla="*/ 20 w 20"/>
                  <a:gd name="T15" fmla="*/ 2 h 4"/>
                  <a:gd name="T16" fmla="*/ 0 w 20"/>
                  <a:gd name="T17" fmla="*/ 2 h 4"/>
                  <a:gd name="T18" fmla="*/ 0 w 20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4">
                    <a:moveTo>
                      <a:pt x="8" y="4"/>
                    </a:moveTo>
                    <a:lnTo>
                      <a:pt x="8" y="1"/>
                    </a:lnTo>
                    <a:lnTo>
                      <a:pt x="11" y="1"/>
                    </a:lnTo>
                    <a:lnTo>
                      <a:pt x="11" y="4"/>
                    </a:lnTo>
                    <a:lnTo>
                      <a:pt x="8" y="4"/>
                    </a:lnTo>
                    <a:close/>
                    <a:moveTo>
                      <a:pt x="0" y="0"/>
                    </a:moveTo>
                    <a:lnTo>
                      <a:pt x="20" y="0"/>
                    </a:lnTo>
                    <a:lnTo>
                      <a:pt x="2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2" name="Freeform 98"/>
              <p:cNvSpPr>
                <a:spLocks noEditPoints="1"/>
              </p:cNvSpPr>
              <p:nvPr/>
            </p:nvSpPr>
            <p:spPr bwMode="auto">
              <a:xfrm>
                <a:off x="2583" y="2131"/>
                <a:ext cx="21" cy="38"/>
              </a:xfrm>
              <a:custGeom>
                <a:avLst/>
                <a:gdLst>
                  <a:gd name="T0" fmla="*/ 9 w 21"/>
                  <a:gd name="T1" fmla="*/ 38 h 38"/>
                  <a:gd name="T2" fmla="*/ 9 w 21"/>
                  <a:gd name="T3" fmla="*/ 1 h 38"/>
                  <a:gd name="T4" fmla="*/ 12 w 21"/>
                  <a:gd name="T5" fmla="*/ 1 h 38"/>
                  <a:gd name="T6" fmla="*/ 12 w 21"/>
                  <a:gd name="T7" fmla="*/ 38 h 38"/>
                  <a:gd name="T8" fmla="*/ 9 w 21"/>
                  <a:gd name="T9" fmla="*/ 38 h 38"/>
                  <a:gd name="T10" fmla="*/ 0 w 21"/>
                  <a:gd name="T11" fmla="*/ 0 h 38"/>
                  <a:gd name="T12" fmla="*/ 21 w 21"/>
                  <a:gd name="T13" fmla="*/ 0 h 38"/>
                  <a:gd name="T14" fmla="*/ 21 w 21"/>
                  <a:gd name="T15" fmla="*/ 2 h 38"/>
                  <a:gd name="T16" fmla="*/ 0 w 21"/>
                  <a:gd name="T17" fmla="*/ 2 h 38"/>
                  <a:gd name="T18" fmla="*/ 0 w 21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8">
                    <a:moveTo>
                      <a:pt x="9" y="38"/>
                    </a:moveTo>
                    <a:lnTo>
                      <a:pt x="9" y="1"/>
                    </a:lnTo>
                    <a:lnTo>
                      <a:pt x="12" y="1"/>
                    </a:lnTo>
                    <a:lnTo>
                      <a:pt x="12" y="38"/>
                    </a:lnTo>
                    <a:lnTo>
                      <a:pt x="9" y="38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3" name="Freeform 99"/>
              <p:cNvSpPr>
                <a:spLocks noEditPoints="1"/>
              </p:cNvSpPr>
              <p:nvPr/>
            </p:nvSpPr>
            <p:spPr bwMode="auto">
              <a:xfrm>
                <a:off x="2855" y="3298"/>
                <a:ext cx="20" cy="2"/>
              </a:xfrm>
              <a:custGeom>
                <a:avLst/>
                <a:gdLst>
                  <a:gd name="T0" fmla="*/ 9 w 20"/>
                  <a:gd name="T1" fmla="*/ 2 h 2"/>
                  <a:gd name="T2" fmla="*/ 9 w 20"/>
                  <a:gd name="T3" fmla="*/ 1 h 2"/>
                  <a:gd name="T4" fmla="*/ 12 w 20"/>
                  <a:gd name="T5" fmla="*/ 1 h 2"/>
                  <a:gd name="T6" fmla="*/ 12 w 20"/>
                  <a:gd name="T7" fmla="*/ 2 h 2"/>
                  <a:gd name="T8" fmla="*/ 9 w 20"/>
                  <a:gd name="T9" fmla="*/ 2 h 2"/>
                  <a:gd name="T10" fmla="*/ 0 w 20"/>
                  <a:gd name="T11" fmla="*/ 0 h 2"/>
                  <a:gd name="T12" fmla="*/ 20 w 20"/>
                  <a:gd name="T13" fmla="*/ 0 h 2"/>
                  <a:gd name="T14" fmla="*/ 20 w 20"/>
                  <a:gd name="T15" fmla="*/ 2 h 2"/>
                  <a:gd name="T16" fmla="*/ 0 w 20"/>
                  <a:gd name="T17" fmla="*/ 2 h 2"/>
                  <a:gd name="T18" fmla="*/ 0 w 20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">
                    <a:moveTo>
                      <a:pt x="9" y="2"/>
                    </a:moveTo>
                    <a:lnTo>
                      <a:pt x="9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9" y="2"/>
                    </a:lnTo>
                    <a:close/>
                    <a:moveTo>
                      <a:pt x="0" y="0"/>
                    </a:moveTo>
                    <a:lnTo>
                      <a:pt x="20" y="0"/>
                    </a:lnTo>
                    <a:lnTo>
                      <a:pt x="2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4" name="Freeform 100"/>
              <p:cNvSpPr>
                <a:spLocks noEditPoints="1"/>
              </p:cNvSpPr>
              <p:nvPr/>
            </p:nvSpPr>
            <p:spPr bwMode="auto">
              <a:xfrm>
                <a:off x="3119" y="2624"/>
                <a:ext cx="21" cy="4"/>
              </a:xfrm>
              <a:custGeom>
                <a:avLst/>
                <a:gdLst>
                  <a:gd name="T0" fmla="*/ 9 w 21"/>
                  <a:gd name="T1" fmla="*/ 4 h 4"/>
                  <a:gd name="T2" fmla="*/ 9 w 21"/>
                  <a:gd name="T3" fmla="*/ 1 h 4"/>
                  <a:gd name="T4" fmla="*/ 12 w 21"/>
                  <a:gd name="T5" fmla="*/ 1 h 4"/>
                  <a:gd name="T6" fmla="*/ 12 w 21"/>
                  <a:gd name="T7" fmla="*/ 4 h 4"/>
                  <a:gd name="T8" fmla="*/ 9 w 21"/>
                  <a:gd name="T9" fmla="*/ 4 h 4"/>
                  <a:gd name="T10" fmla="*/ 0 w 21"/>
                  <a:gd name="T11" fmla="*/ 0 h 4"/>
                  <a:gd name="T12" fmla="*/ 21 w 21"/>
                  <a:gd name="T13" fmla="*/ 0 h 4"/>
                  <a:gd name="T14" fmla="*/ 21 w 21"/>
                  <a:gd name="T15" fmla="*/ 2 h 4"/>
                  <a:gd name="T16" fmla="*/ 0 w 21"/>
                  <a:gd name="T17" fmla="*/ 2 h 4"/>
                  <a:gd name="T18" fmla="*/ 0 w 21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4">
                    <a:moveTo>
                      <a:pt x="9" y="4"/>
                    </a:moveTo>
                    <a:lnTo>
                      <a:pt x="9" y="1"/>
                    </a:lnTo>
                    <a:lnTo>
                      <a:pt x="12" y="1"/>
                    </a:lnTo>
                    <a:lnTo>
                      <a:pt x="12" y="4"/>
                    </a:lnTo>
                    <a:lnTo>
                      <a:pt x="9" y="4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5" name="Rectangle 101"/>
              <p:cNvSpPr>
                <a:spLocks noChangeArrowheads="1"/>
              </p:cNvSpPr>
              <p:nvPr/>
            </p:nvSpPr>
            <p:spPr bwMode="auto">
              <a:xfrm>
                <a:off x="3391" y="3349"/>
                <a:ext cx="21" cy="2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6" name="Freeform 102"/>
              <p:cNvSpPr>
                <a:spLocks noEditPoints="1"/>
              </p:cNvSpPr>
              <p:nvPr/>
            </p:nvSpPr>
            <p:spPr bwMode="auto">
              <a:xfrm>
                <a:off x="3659" y="3341"/>
                <a:ext cx="20" cy="3"/>
              </a:xfrm>
              <a:custGeom>
                <a:avLst/>
                <a:gdLst>
                  <a:gd name="T0" fmla="*/ 8 w 20"/>
                  <a:gd name="T1" fmla="*/ 2 h 3"/>
                  <a:gd name="T2" fmla="*/ 8 w 20"/>
                  <a:gd name="T3" fmla="*/ 1 h 3"/>
                  <a:gd name="T4" fmla="*/ 12 w 20"/>
                  <a:gd name="T5" fmla="*/ 1 h 3"/>
                  <a:gd name="T6" fmla="*/ 12 w 20"/>
                  <a:gd name="T7" fmla="*/ 2 h 3"/>
                  <a:gd name="T8" fmla="*/ 8 w 20"/>
                  <a:gd name="T9" fmla="*/ 2 h 3"/>
                  <a:gd name="T10" fmla="*/ 0 w 20"/>
                  <a:gd name="T11" fmla="*/ 0 h 3"/>
                  <a:gd name="T12" fmla="*/ 20 w 20"/>
                  <a:gd name="T13" fmla="*/ 0 h 3"/>
                  <a:gd name="T14" fmla="*/ 20 w 20"/>
                  <a:gd name="T15" fmla="*/ 3 h 3"/>
                  <a:gd name="T16" fmla="*/ 0 w 20"/>
                  <a:gd name="T17" fmla="*/ 3 h 3"/>
                  <a:gd name="T18" fmla="*/ 0 w 20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3">
                    <a:moveTo>
                      <a:pt x="8" y="2"/>
                    </a:moveTo>
                    <a:lnTo>
                      <a:pt x="8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8" y="2"/>
                    </a:lnTo>
                    <a:close/>
                    <a:moveTo>
                      <a:pt x="0" y="0"/>
                    </a:moveTo>
                    <a:lnTo>
                      <a:pt x="20" y="0"/>
                    </a:lnTo>
                    <a:lnTo>
                      <a:pt x="20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7" name="Freeform 103"/>
              <p:cNvSpPr>
                <a:spLocks noEditPoints="1"/>
              </p:cNvSpPr>
              <p:nvPr/>
            </p:nvSpPr>
            <p:spPr bwMode="auto">
              <a:xfrm>
                <a:off x="3927" y="3324"/>
                <a:ext cx="20" cy="2"/>
              </a:xfrm>
              <a:custGeom>
                <a:avLst/>
                <a:gdLst>
                  <a:gd name="T0" fmla="*/ 9 w 20"/>
                  <a:gd name="T1" fmla="*/ 2 h 2"/>
                  <a:gd name="T2" fmla="*/ 9 w 20"/>
                  <a:gd name="T3" fmla="*/ 1 h 2"/>
                  <a:gd name="T4" fmla="*/ 12 w 20"/>
                  <a:gd name="T5" fmla="*/ 1 h 2"/>
                  <a:gd name="T6" fmla="*/ 12 w 20"/>
                  <a:gd name="T7" fmla="*/ 2 h 2"/>
                  <a:gd name="T8" fmla="*/ 9 w 20"/>
                  <a:gd name="T9" fmla="*/ 2 h 2"/>
                  <a:gd name="T10" fmla="*/ 0 w 20"/>
                  <a:gd name="T11" fmla="*/ 0 h 2"/>
                  <a:gd name="T12" fmla="*/ 20 w 20"/>
                  <a:gd name="T13" fmla="*/ 0 h 2"/>
                  <a:gd name="T14" fmla="*/ 20 w 20"/>
                  <a:gd name="T15" fmla="*/ 2 h 2"/>
                  <a:gd name="T16" fmla="*/ 0 w 20"/>
                  <a:gd name="T17" fmla="*/ 2 h 2"/>
                  <a:gd name="T18" fmla="*/ 0 w 20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">
                    <a:moveTo>
                      <a:pt x="9" y="2"/>
                    </a:moveTo>
                    <a:lnTo>
                      <a:pt x="9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9" y="2"/>
                    </a:lnTo>
                    <a:close/>
                    <a:moveTo>
                      <a:pt x="0" y="0"/>
                    </a:moveTo>
                    <a:lnTo>
                      <a:pt x="20" y="0"/>
                    </a:lnTo>
                    <a:lnTo>
                      <a:pt x="2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8" name="Rectangle 104"/>
              <p:cNvSpPr>
                <a:spLocks noChangeArrowheads="1"/>
              </p:cNvSpPr>
              <p:nvPr/>
            </p:nvSpPr>
            <p:spPr bwMode="auto">
              <a:xfrm>
                <a:off x="4195" y="3348"/>
                <a:ext cx="20" cy="2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99" name="Rectangle 105"/>
              <p:cNvSpPr>
                <a:spLocks noChangeArrowheads="1"/>
              </p:cNvSpPr>
              <p:nvPr/>
            </p:nvSpPr>
            <p:spPr bwMode="auto">
              <a:xfrm>
                <a:off x="1389" y="1944"/>
                <a:ext cx="6" cy="1406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100" name="Freeform 106"/>
              <p:cNvSpPr>
                <a:spLocks noEditPoints="1"/>
              </p:cNvSpPr>
              <p:nvPr/>
            </p:nvSpPr>
            <p:spPr bwMode="auto">
              <a:xfrm>
                <a:off x="1377" y="1942"/>
                <a:ext cx="15" cy="1410"/>
              </a:xfrm>
              <a:custGeom>
                <a:avLst/>
                <a:gdLst>
                  <a:gd name="T0" fmla="*/ 0 w 15"/>
                  <a:gd name="T1" fmla="*/ 1406 h 1410"/>
                  <a:gd name="T2" fmla="*/ 15 w 15"/>
                  <a:gd name="T3" fmla="*/ 1406 h 1410"/>
                  <a:gd name="T4" fmla="*/ 15 w 15"/>
                  <a:gd name="T5" fmla="*/ 1410 h 1410"/>
                  <a:gd name="T6" fmla="*/ 0 w 15"/>
                  <a:gd name="T7" fmla="*/ 1410 h 1410"/>
                  <a:gd name="T8" fmla="*/ 0 w 15"/>
                  <a:gd name="T9" fmla="*/ 1406 h 1410"/>
                  <a:gd name="T10" fmla="*/ 0 w 15"/>
                  <a:gd name="T11" fmla="*/ 1205 h 1410"/>
                  <a:gd name="T12" fmla="*/ 15 w 15"/>
                  <a:gd name="T13" fmla="*/ 1205 h 1410"/>
                  <a:gd name="T14" fmla="*/ 15 w 15"/>
                  <a:gd name="T15" fmla="*/ 1209 h 1410"/>
                  <a:gd name="T16" fmla="*/ 0 w 15"/>
                  <a:gd name="T17" fmla="*/ 1209 h 1410"/>
                  <a:gd name="T18" fmla="*/ 0 w 15"/>
                  <a:gd name="T19" fmla="*/ 1205 h 1410"/>
                  <a:gd name="T20" fmla="*/ 0 w 15"/>
                  <a:gd name="T21" fmla="*/ 1004 h 1410"/>
                  <a:gd name="T22" fmla="*/ 15 w 15"/>
                  <a:gd name="T23" fmla="*/ 1004 h 1410"/>
                  <a:gd name="T24" fmla="*/ 15 w 15"/>
                  <a:gd name="T25" fmla="*/ 1008 h 1410"/>
                  <a:gd name="T26" fmla="*/ 0 w 15"/>
                  <a:gd name="T27" fmla="*/ 1008 h 1410"/>
                  <a:gd name="T28" fmla="*/ 0 w 15"/>
                  <a:gd name="T29" fmla="*/ 1004 h 1410"/>
                  <a:gd name="T30" fmla="*/ 0 w 15"/>
                  <a:gd name="T31" fmla="*/ 803 h 1410"/>
                  <a:gd name="T32" fmla="*/ 15 w 15"/>
                  <a:gd name="T33" fmla="*/ 803 h 1410"/>
                  <a:gd name="T34" fmla="*/ 15 w 15"/>
                  <a:gd name="T35" fmla="*/ 808 h 1410"/>
                  <a:gd name="T36" fmla="*/ 0 w 15"/>
                  <a:gd name="T37" fmla="*/ 808 h 1410"/>
                  <a:gd name="T38" fmla="*/ 0 w 15"/>
                  <a:gd name="T39" fmla="*/ 803 h 1410"/>
                  <a:gd name="T40" fmla="*/ 0 w 15"/>
                  <a:gd name="T41" fmla="*/ 603 h 1410"/>
                  <a:gd name="T42" fmla="*/ 15 w 15"/>
                  <a:gd name="T43" fmla="*/ 603 h 1410"/>
                  <a:gd name="T44" fmla="*/ 15 w 15"/>
                  <a:gd name="T45" fmla="*/ 607 h 1410"/>
                  <a:gd name="T46" fmla="*/ 0 w 15"/>
                  <a:gd name="T47" fmla="*/ 607 h 1410"/>
                  <a:gd name="T48" fmla="*/ 0 w 15"/>
                  <a:gd name="T49" fmla="*/ 603 h 1410"/>
                  <a:gd name="T50" fmla="*/ 0 w 15"/>
                  <a:gd name="T51" fmla="*/ 402 h 1410"/>
                  <a:gd name="T52" fmla="*/ 15 w 15"/>
                  <a:gd name="T53" fmla="*/ 402 h 1410"/>
                  <a:gd name="T54" fmla="*/ 15 w 15"/>
                  <a:gd name="T55" fmla="*/ 406 h 1410"/>
                  <a:gd name="T56" fmla="*/ 0 w 15"/>
                  <a:gd name="T57" fmla="*/ 406 h 1410"/>
                  <a:gd name="T58" fmla="*/ 0 w 15"/>
                  <a:gd name="T59" fmla="*/ 402 h 1410"/>
                  <a:gd name="T60" fmla="*/ 0 w 15"/>
                  <a:gd name="T61" fmla="*/ 201 h 1410"/>
                  <a:gd name="T62" fmla="*/ 15 w 15"/>
                  <a:gd name="T63" fmla="*/ 201 h 1410"/>
                  <a:gd name="T64" fmla="*/ 15 w 15"/>
                  <a:gd name="T65" fmla="*/ 205 h 1410"/>
                  <a:gd name="T66" fmla="*/ 0 w 15"/>
                  <a:gd name="T67" fmla="*/ 205 h 1410"/>
                  <a:gd name="T68" fmla="*/ 0 w 15"/>
                  <a:gd name="T69" fmla="*/ 201 h 1410"/>
                  <a:gd name="T70" fmla="*/ 0 w 15"/>
                  <a:gd name="T71" fmla="*/ 0 h 1410"/>
                  <a:gd name="T72" fmla="*/ 15 w 15"/>
                  <a:gd name="T73" fmla="*/ 0 h 1410"/>
                  <a:gd name="T74" fmla="*/ 15 w 15"/>
                  <a:gd name="T75" fmla="*/ 4 h 1410"/>
                  <a:gd name="T76" fmla="*/ 0 w 15"/>
                  <a:gd name="T77" fmla="*/ 4 h 1410"/>
                  <a:gd name="T78" fmla="*/ 0 w 15"/>
                  <a:gd name="T79" fmla="*/ 0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" h="1410">
                    <a:moveTo>
                      <a:pt x="0" y="1406"/>
                    </a:moveTo>
                    <a:lnTo>
                      <a:pt x="15" y="1406"/>
                    </a:lnTo>
                    <a:lnTo>
                      <a:pt x="15" y="1410"/>
                    </a:lnTo>
                    <a:lnTo>
                      <a:pt x="0" y="1410"/>
                    </a:lnTo>
                    <a:lnTo>
                      <a:pt x="0" y="1406"/>
                    </a:lnTo>
                    <a:close/>
                    <a:moveTo>
                      <a:pt x="0" y="1205"/>
                    </a:moveTo>
                    <a:lnTo>
                      <a:pt x="15" y="1205"/>
                    </a:lnTo>
                    <a:lnTo>
                      <a:pt x="15" y="1209"/>
                    </a:lnTo>
                    <a:lnTo>
                      <a:pt x="0" y="1209"/>
                    </a:lnTo>
                    <a:lnTo>
                      <a:pt x="0" y="1205"/>
                    </a:lnTo>
                    <a:close/>
                    <a:moveTo>
                      <a:pt x="0" y="1004"/>
                    </a:moveTo>
                    <a:lnTo>
                      <a:pt x="15" y="1004"/>
                    </a:lnTo>
                    <a:lnTo>
                      <a:pt x="15" y="1008"/>
                    </a:lnTo>
                    <a:lnTo>
                      <a:pt x="0" y="1008"/>
                    </a:lnTo>
                    <a:lnTo>
                      <a:pt x="0" y="1004"/>
                    </a:lnTo>
                    <a:close/>
                    <a:moveTo>
                      <a:pt x="0" y="803"/>
                    </a:moveTo>
                    <a:lnTo>
                      <a:pt x="15" y="803"/>
                    </a:lnTo>
                    <a:lnTo>
                      <a:pt x="15" y="808"/>
                    </a:lnTo>
                    <a:lnTo>
                      <a:pt x="0" y="808"/>
                    </a:lnTo>
                    <a:lnTo>
                      <a:pt x="0" y="803"/>
                    </a:lnTo>
                    <a:close/>
                    <a:moveTo>
                      <a:pt x="0" y="603"/>
                    </a:moveTo>
                    <a:lnTo>
                      <a:pt x="15" y="603"/>
                    </a:lnTo>
                    <a:lnTo>
                      <a:pt x="15" y="607"/>
                    </a:lnTo>
                    <a:lnTo>
                      <a:pt x="0" y="607"/>
                    </a:lnTo>
                    <a:lnTo>
                      <a:pt x="0" y="603"/>
                    </a:lnTo>
                    <a:close/>
                    <a:moveTo>
                      <a:pt x="0" y="402"/>
                    </a:moveTo>
                    <a:lnTo>
                      <a:pt x="15" y="402"/>
                    </a:lnTo>
                    <a:lnTo>
                      <a:pt x="15" y="406"/>
                    </a:lnTo>
                    <a:lnTo>
                      <a:pt x="0" y="406"/>
                    </a:lnTo>
                    <a:lnTo>
                      <a:pt x="0" y="402"/>
                    </a:lnTo>
                    <a:close/>
                    <a:moveTo>
                      <a:pt x="0" y="201"/>
                    </a:moveTo>
                    <a:lnTo>
                      <a:pt x="15" y="201"/>
                    </a:lnTo>
                    <a:lnTo>
                      <a:pt x="15" y="205"/>
                    </a:lnTo>
                    <a:lnTo>
                      <a:pt x="0" y="205"/>
                    </a:lnTo>
                    <a:lnTo>
                      <a:pt x="0" y="201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15" y="4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101" name="Rectangle 107"/>
              <p:cNvSpPr>
                <a:spLocks noChangeArrowheads="1"/>
              </p:cNvSpPr>
              <p:nvPr/>
            </p:nvSpPr>
            <p:spPr bwMode="auto">
              <a:xfrm>
                <a:off x="1392" y="3348"/>
                <a:ext cx="2947" cy="4"/>
              </a:xfrm>
              <a:prstGeom prst="rect">
                <a:avLst/>
              </a:pr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>
                  <a:latin typeface="Arial" pitchFamily="34" charset="0"/>
                </a:endParaRPr>
              </a:p>
            </p:txBody>
          </p:sp>
          <p:sp>
            <p:nvSpPr>
              <p:cNvPr id="102" name="Rectangle 108"/>
              <p:cNvSpPr>
                <a:spLocks noChangeArrowheads="1"/>
              </p:cNvSpPr>
              <p:nvPr/>
            </p:nvSpPr>
            <p:spPr bwMode="auto">
              <a:xfrm>
                <a:off x="1291" y="3299"/>
                <a:ext cx="4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3" name="Rectangle 109"/>
              <p:cNvSpPr>
                <a:spLocks noChangeArrowheads="1"/>
              </p:cNvSpPr>
              <p:nvPr/>
            </p:nvSpPr>
            <p:spPr bwMode="auto">
              <a:xfrm>
                <a:off x="1243" y="3098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4" name="Rectangle 110"/>
              <p:cNvSpPr>
                <a:spLocks noChangeArrowheads="1"/>
              </p:cNvSpPr>
              <p:nvPr/>
            </p:nvSpPr>
            <p:spPr bwMode="auto">
              <a:xfrm>
                <a:off x="1243" y="2897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20</a:t>
                </a:r>
                <a:endPara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5" name="Rectangle 111"/>
              <p:cNvSpPr>
                <a:spLocks noChangeArrowheads="1"/>
              </p:cNvSpPr>
              <p:nvPr/>
            </p:nvSpPr>
            <p:spPr bwMode="auto">
              <a:xfrm>
                <a:off x="1243" y="2696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30</a:t>
                </a:r>
                <a:endPara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6" name="Rectangle 112"/>
              <p:cNvSpPr>
                <a:spLocks noChangeArrowheads="1"/>
              </p:cNvSpPr>
              <p:nvPr/>
            </p:nvSpPr>
            <p:spPr bwMode="auto">
              <a:xfrm>
                <a:off x="1243" y="2496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40</a:t>
                </a:r>
                <a:endPara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7" name="Rectangle 113"/>
              <p:cNvSpPr>
                <a:spLocks noChangeArrowheads="1"/>
              </p:cNvSpPr>
              <p:nvPr/>
            </p:nvSpPr>
            <p:spPr bwMode="auto">
              <a:xfrm>
                <a:off x="1243" y="2295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50</a:t>
                </a:r>
                <a:endPara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8" name="Rectangle 114"/>
              <p:cNvSpPr>
                <a:spLocks noChangeArrowheads="1"/>
              </p:cNvSpPr>
              <p:nvPr/>
            </p:nvSpPr>
            <p:spPr bwMode="auto">
              <a:xfrm>
                <a:off x="1243" y="2094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60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9" name="Rectangle 115"/>
              <p:cNvSpPr>
                <a:spLocks noChangeArrowheads="1"/>
              </p:cNvSpPr>
              <p:nvPr/>
            </p:nvSpPr>
            <p:spPr bwMode="auto">
              <a:xfrm>
                <a:off x="1243" y="1893"/>
                <a:ext cx="99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70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89" name="Text Box 13"/>
            <p:cNvSpPr txBox="1">
              <a:spLocks noChangeArrowheads="1"/>
            </p:cNvSpPr>
            <p:nvPr/>
          </p:nvSpPr>
          <p:spPr bwMode="auto">
            <a:xfrm>
              <a:off x="0" y="-3175"/>
              <a:ext cx="1755775" cy="261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100" b="1" dirty="0" smtClean="0"/>
                <a:t>Supplemental Figure 1</a:t>
              </a:r>
            </a:p>
          </p:txBody>
        </p:sp>
        <p:sp>
          <p:nvSpPr>
            <p:cNvPr id="190" name="TextBox 1"/>
            <p:cNvSpPr txBox="1">
              <a:spLocks noChangeArrowheads="1"/>
            </p:cNvSpPr>
            <p:nvPr/>
          </p:nvSpPr>
          <p:spPr bwMode="auto">
            <a:xfrm>
              <a:off x="2032140" y="7080"/>
              <a:ext cx="4841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1100" b="1">
                  <a:latin typeface="Arial" pitchFamily="34" charset="0"/>
                </a:rPr>
                <a:t>A)</a:t>
              </a:r>
            </a:p>
          </p:txBody>
        </p:sp>
        <p:sp>
          <p:nvSpPr>
            <p:cNvPr id="191" name="TextBox 1"/>
            <p:cNvSpPr txBox="1">
              <a:spLocks noChangeArrowheads="1"/>
            </p:cNvSpPr>
            <p:nvPr/>
          </p:nvSpPr>
          <p:spPr bwMode="auto">
            <a:xfrm>
              <a:off x="2036767" y="3071189"/>
              <a:ext cx="4841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1100" b="1" dirty="0">
                  <a:latin typeface="Arial" pitchFamily="34" charset="0"/>
                </a:rPr>
                <a:t>B</a:t>
              </a:r>
              <a:r>
                <a:rPr lang="en-US" sz="1100" b="1" dirty="0" smtClean="0">
                  <a:latin typeface="Arial" pitchFamily="34" charset="0"/>
                </a:rPr>
                <a:t>)</a:t>
              </a:r>
              <a:endParaRPr lang="en-US" sz="1100" b="1" dirty="0">
                <a:latin typeface="Arial" pitchFamily="34" charset="0"/>
              </a:endParaRPr>
            </a:p>
          </p:txBody>
        </p:sp>
        <p:sp>
          <p:nvSpPr>
            <p:cNvPr id="192" name="Rectangle 49"/>
            <p:cNvSpPr>
              <a:spLocks noChangeArrowheads="1"/>
            </p:cNvSpPr>
            <p:nvPr/>
          </p:nvSpPr>
          <p:spPr bwMode="auto">
            <a:xfrm rot="-5400000">
              <a:off x="1318536" y="1414853"/>
              <a:ext cx="19780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914400"/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α-SMA mRNA, fold change</a:t>
              </a:r>
              <a:endParaRPr lang="en-US" sz="1100" b="1" dirty="0">
                <a:latin typeface="Arial" pitchFamily="34" charset="0"/>
              </a:endParaRPr>
            </a:p>
          </p:txBody>
        </p:sp>
        <p:sp>
          <p:nvSpPr>
            <p:cNvPr id="194" name="Rectangle 49"/>
            <p:cNvSpPr>
              <a:spLocks noChangeArrowheads="1"/>
            </p:cNvSpPr>
            <p:nvPr/>
          </p:nvSpPr>
          <p:spPr bwMode="auto">
            <a:xfrm rot="-5400000">
              <a:off x="1318536" y="4482970"/>
              <a:ext cx="19780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914400"/>
              <a:r>
                <a:rPr lang="en-US" sz="1100" b="1" dirty="0" err="1" smtClean="0">
                  <a:solidFill>
                    <a:srgbClr val="000000"/>
                  </a:solidFill>
                  <a:latin typeface="Arial" pitchFamily="34" charset="0"/>
                </a:rPr>
                <a:t>TenC</a:t>
              </a:r>
              <a:r>
                <a:rPr lang="en-US" sz="1100" b="1" dirty="0" smtClean="0">
                  <a:solidFill>
                    <a:srgbClr val="000000"/>
                  </a:solidFill>
                  <a:latin typeface="Arial" pitchFamily="34" charset="0"/>
                </a:rPr>
                <a:t> </a:t>
              </a:r>
              <a:r>
                <a:rPr lang="en-US" sz="1100" b="1" dirty="0">
                  <a:solidFill>
                    <a:srgbClr val="000000"/>
                  </a:solidFill>
                  <a:latin typeface="Arial" pitchFamily="34" charset="0"/>
                </a:rPr>
                <a:t>mRNA, fold change</a:t>
              </a:r>
              <a:endParaRPr lang="en-US" sz="1100" b="1" dirty="0">
                <a:latin typeface="Arial" pitchFamily="34" charset="0"/>
              </a:endParaRPr>
            </a:p>
          </p:txBody>
        </p:sp>
        <p:sp>
          <p:nvSpPr>
            <p:cNvPr id="195" name="Rectangle 82"/>
            <p:cNvSpPr>
              <a:spLocks noChangeArrowheads="1"/>
            </p:cNvSpPr>
            <p:nvPr/>
          </p:nvSpPr>
          <p:spPr bwMode="auto">
            <a:xfrm>
              <a:off x="3415853" y="1984375"/>
              <a:ext cx="23011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914400"/>
              <a:r>
                <a:rPr lang="en-US" sz="1100" dirty="0" smtClean="0">
                  <a:solidFill>
                    <a:srgbClr val="000000"/>
                  </a:solidFill>
                  <a:latin typeface="Arial" pitchFamily="34" charset="0"/>
                </a:rPr>
                <a:t>**</a:t>
              </a:r>
              <a:endParaRPr lang="en-US" sz="1100" dirty="0">
                <a:latin typeface="Arial" pitchFamily="34" charset="0"/>
              </a:endParaRPr>
            </a:p>
          </p:txBody>
        </p:sp>
      </p:grpSp>
      <p:sp>
        <p:nvSpPr>
          <p:cNvPr id="110" name="Rectangle 82"/>
          <p:cNvSpPr>
            <a:spLocks noChangeArrowheads="1"/>
          </p:cNvSpPr>
          <p:nvPr/>
        </p:nvSpPr>
        <p:spPr bwMode="auto">
          <a:xfrm>
            <a:off x="4337260" y="2558933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11" name="Rectangle 82"/>
          <p:cNvSpPr>
            <a:spLocks noChangeArrowheads="1"/>
          </p:cNvSpPr>
          <p:nvPr/>
        </p:nvSpPr>
        <p:spPr bwMode="auto">
          <a:xfrm>
            <a:off x="4797287" y="174124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12" name="Rectangle 82"/>
          <p:cNvSpPr>
            <a:spLocks noChangeArrowheads="1"/>
          </p:cNvSpPr>
          <p:nvPr/>
        </p:nvSpPr>
        <p:spPr bwMode="auto">
          <a:xfrm>
            <a:off x="5265262" y="873474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13" name="Rectangle 82"/>
          <p:cNvSpPr>
            <a:spLocks noChangeArrowheads="1"/>
          </p:cNvSpPr>
          <p:nvPr/>
        </p:nvSpPr>
        <p:spPr bwMode="auto">
          <a:xfrm>
            <a:off x="5722918" y="1268841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17" name="Rectangle 82"/>
          <p:cNvSpPr>
            <a:spLocks noChangeArrowheads="1"/>
          </p:cNvSpPr>
          <p:nvPr/>
        </p:nvSpPr>
        <p:spPr bwMode="auto">
          <a:xfrm>
            <a:off x="6301114" y="2698739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0" name="Rectangle 82"/>
          <p:cNvSpPr>
            <a:spLocks noChangeArrowheads="1"/>
          </p:cNvSpPr>
          <p:nvPr/>
        </p:nvSpPr>
        <p:spPr bwMode="auto">
          <a:xfrm>
            <a:off x="6705770" y="2699577"/>
            <a:ext cx="230114" cy="16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1" name="Rectangle 82"/>
          <p:cNvSpPr>
            <a:spLocks noChangeArrowheads="1"/>
          </p:cNvSpPr>
          <p:nvPr/>
        </p:nvSpPr>
        <p:spPr bwMode="auto">
          <a:xfrm>
            <a:off x="7110422" y="2698739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2" name="Rectangle 82"/>
          <p:cNvSpPr>
            <a:spLocks noChangeArrowheads="1"/>
          </p:cNvSpPr>
          <p:nvPr/>
        </p:nvSpPr>
        <p:spPr bwMode="auto">
          <a:xfrm>
            <a:off x="7574875" y="2698739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3" name="Rectangle 82"/>
          <p:cNvSpPr>
            <a:spLocks noChangeArrowheads="1"/>
          </p:cNvSpPr>
          <p:nvPr/>
        </p:nvSpPr>
        <p:spPr bwMode="auto">
          <a:xfrm>
            <a:off x="3415853" y="3908841"/>
            <a:ext cx="2301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4" name="Rectangle 82"/>
          <p:cNvSpPr>
            <a:spLocks noChangeArrowheads="1"/>
          </p:cNvSpPr>
          <p:nvPr/>
        </p:nvSpPr>
        <p:spPr bwMode="auto">
          <a:xfrm>
            <a:off x="3876768" y="5370799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5" name="Rectangle 82"/>
          <p:cNvSpPr>
            <a:spLocks noChangeArrowheads="1"/>
          </p:cNvSpPr>
          <p:nvPr/>
        </p:nvSpPr>
        <p:spPr bwMode="auto">
          <a:xfrm>
            <a:off x="4341794" y="4832144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7" name="Rectangle 82"/>
          <p:cNvSpPr>
            <a:spLocks noChangeArrowheads="1"/>
          </p:cNvSpPr>
          <p:nvPr/>
        </p:nvSpPr>
        <p:spPr bwMode="auto">
          <a:xfrm>
            <a:off x="4804392" y="3343649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8" name="Rectangle 82"/>
          <p:cNvSpPr>
            <a:spLocks noChangeArrowheads="1"/>
          </p:cNvSpPr>
          <p:nvPr/>
        </p:nvSpPr>
        <p:spPr bwMode="auto">
          <a:xfrm>
            <a:off x="5274341" y="5624870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29" name="Rectangle 82"/>
          <p:cNvSpPr>
            <a:spLocks noChangeArrowheads="1"/>
          </p:cNvSpPr>
          <p:nvPr/>
        </p:nvSpPr>
        <p:spPr bwMode="auto">
          <a:xfrm>
            <a:off x="5727815" y="4306123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30" name="Rectangle 82"/>
          <p:cNvSpPr>
            <a:spLocks noChangeArrowheads="1"/>
          </p:cNvSpPr>
          <p:nvPr/>
        </p:nvSpPr>
        <p:spPr bwMode="auto">
          <a:xfrm>
            <a:off x="6188583" y="5624870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31" name="Rectangle 82"/>
          <p:cNvSpPr>
            <a:spLocks noChangeArrowheads="1"/>
          </p:cNvSpPr>
          <p:nvPr/>
        </p:nvSpPr>
        <p:spPr bwMode="auto">
          <a:xfrm>
            <a:off x="6664774" y="5624870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32" name="Rectangle 82"/>
          <p:cNvSpPr>
            <a:spLocks noChangeArrowheads="1"/>
          </p:cNvSpPr>
          <p:nvPr/>
        </p:nvSpPr>
        <p:spPr bwMode="auto">
          <a:xfrm>
            <a:off x="7587201" y="5624870"/>
            <a:ext cx="225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91440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</a:rPr>
              <a:t>**</a:t>
            </a:r>
            <a:endParaRPr lang="en-US" sz="1100" dirty="0">
              <a:latin typeface="Arial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4811637" y="350425"/>
            <a:ext cx="205479" cy="25737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Parallelogram 133"/>
          <p:cNvSpPr/>
          <p:nvPr/>
        </p:nvSpPr>
        <p:spPr>
          <a:xfrm rot="19705330">
            <a:off x="4709293" y="1612095"/>
            <a:ext cx="428551" cy="58121"/>
          </a:xfrm>
          <a:prstGeom prst="parallelogram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latin typeface="Arial"/>
              <a:cs typeface="Arial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5282108" y="1096327"/>
            <a:ext cx="186799" cy="182787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Parallelogram 136"/>
          <p:cNvSpPr/>
          <p:nvPr/>
        </p:nvSpPr>
        <p:spPr>
          <a:xfrm rot="19705330">
            <a:off x="5179193" y="1604233"/>
            <a:ext cx="428551" cy="58121"/>
          </a:xfrm>
          <a:prstGeom prst="parallelogram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latin typeface="Arial"/>
              <a:cs typeface="Arial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5739308" y="1436808"/>
            <a:ext cx="186799" cy="149698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Parallelogram 138"/>
          <p:cNvSpPr/>
          <p:nvPr/>
        </p:nvSpPr>
        <p:spPr>
          <a:xfrm rot="19705330">
            <a:off x="5619454" y="1616331"/>
            <a:ext cx="428551" cy="58121"/>
          </a:xfrm>
          <a:prstGeom prst="parallelogram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5076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71</Words>
  <Application>Microsoft Office PowerPoint</Application>
  <PresentationFormat>On-screen Show (4:3)</PresentationFormat>
  <Paragraphs>54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C. Mertens</dc:creator>
  <cp:lastModifiedBy>Joachim C. Mertens</cp:lastModifiedBy>
  <cp:revision>47</cp:revision>
  <cp:lastPrinted>2012-09-16T03:51:20Z</cp:lastPrinted>
  <dcterms:created xsi:type="dcterms:W3CDTF">2012-03-09T07:50:19Z</dcterms:created>
  <dcterms:modified xsi:type="dcterms:W3CDTF">2012-11-16T17:37:50Z</dcterms:modified>
</cp:coreProperties>
</file>