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934200" cy="9220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78" d="100"/>
          <a:sy n="78" d="100"/>
        </p:scale>
        <p:origin x="-1698" y="-1164"/>
      </p:cViewPr>
      <p:guideLst>
        <p:guide orient="horz" pos="52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3CDEA-4166-4EEE-9CEB-3AA888CBE2CD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B6FF8-3A62-4D06-8F59-196F98A8F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428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3CDEA-4166-4EEE-9CEB-3AA888CBE2CD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B6FF8-3A62-4D06-8F59-196F98A8F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849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3CDEA-4166-4EEE-9CEB-3AA888CBE2CD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B6FF8-3A62-4D06-8F59-196F98A8F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789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3CDEA-4166-4EEE-9CEB-3AA888CBE2CD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B6FF8-3A62-4D06-8F59-196F98A8F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049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3CDEA-4166-4EEE-9CEB-3AA888CBE2CD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B6FF8-3A62-4D06-8F59-196F98A8F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969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3CDEA-4166-4EEE-9CEB-3AA888CBE2CD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B6FF8-3A62-4D06-8F59-196F98A8F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827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3CDEA-4166-4EEE-9CEB-3AA888CBE2CD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B6FF8-3A62-4D06-8F59-196F98A8F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58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3CDEA-4166-4EEE-9CEB-3AA888CBE2CD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B6FF8-3A62-4D06-8F59-196F98A8F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69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3CDEA-4166-4EEE-9CEB-3AA888CBE2CD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B6FF8-3A62-4D06-8F59-196F98A8F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857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3CDEA-4166-4EEE-9CEB-3AA888CBE2CD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B6FF8-3A62-4D06-8F59-196F98A8F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754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3CDEA-4166-4EEE-9CEB-3AA888CBE2CD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B6FF8-3A62-4D06-8F59-196F98A8F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080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3CDEA-4166-4EEE-9CEB-3AA888CBE2CD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8B6FF8-3A62-4D06-8F59-196F98A8F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437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86251" y="990600"/>
            <a:ext cx="1456197" cy="393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4800" y="1066800"/>
            <a:ext cx="533400" cy="287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>
                <a:latin typeface="Arial" pitchFamily="34" charset="0"/>
                <a:cs typeface="Arial" pitchFamily="34" charset="0"/>
              </a:rPr>
              <a:t>Bax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8602" y="990600"/>
            <a:ext cx="1456336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590800" y="990600"/>
            <a:ext cx="533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>
                <a:latin typeface="Arial" pitchFamily="34" charset="0"/>
                <a:cs typeface="Arial" pitchFamily="34" charset="0"/>
              </a:rPr>
              <a:t>Bak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114" y="1895363"/>
            <a:ext cx="1445342" cy="260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04800" y="1895363"/>
            <a:ext cx="533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Bcl-2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90800" y="1895363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>
                <a:latin typeface="Arial" pitchFamily="34" charset="0"/>
                <a:cs typeface="Arial" pitchFamily="34" charset="0"/>
              </a:rPr>
              <a:t>Bcl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-X</a:t>
            </a:r>
            <a:r>
              <a:rPr lang="en-US" sz="1100" baseline="-25000" dirty="0" smtClean="0">
                <a:latin typeface="Arial" pitchFamily="34" charset="0"/>
                <a:cs typeface="Arial" pitchFamily="34" charset="0"/>
              </a:rPr>
              <a:t>L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547" y="2737672"/>
            <a:ext cx="1436332" cy="268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04800" y="2749200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Mcl-1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41" y="3521872"/>
            <a:ext cx="1438343" cy="356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04800" y="3569413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Bid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8600" y="3541776"/>
            <a:ext cx="1456338" cy="343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2590800" y="3541722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>
                <a:latin typeface="Arial" pitchFamily="34" charset="0"/>
                <a:cs typeface="Arial" pitchFamily="34" charset="0"/>
              </a:rPr>
              <a:t>Bim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444" y="4419599"/>
            <a:ext cx="1426718" cy="275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304800" y="4419600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PUMA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85562" y="1422119"/>
            <a:ext cx="1457026" cy="222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304800" y="1371600"/>
            <a:ext cx="533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Actin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8602" y="1431178"/>
            <a:ext cx="1456336" cy="20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2590800" y="1402317"/>
            <a:ext cx="533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Actin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888" y="2203450"/>
            <a:ext cx="1446164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304800" y="2227911"/>
            <a:ext cx="533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Actin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754" y="4763521"/>
            <a:ext cx="1427530" cy="265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304800" y="4767590"/>
            <a:ext cx="533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Actin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910" y="3933391"/>
            <a:ext cx="1450884" cy="269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2590800" y="3929390"/>
            <a:ext cx="533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Actin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42" y="3934974"/>
            <a:ext cx="1446937" cy="256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96857" y="3037355"/>
            <a:ext cx="1445731" cy="239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8601" y="1895363"/>
            <a:ext cx="1455007" cy="271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8602" y="2227911"/>
            <a:ext cx="1455006" cy="286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2590800" y="2227911"/>
            <a:ext cx="533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Actin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04800" y="3037355"/>
            <a:ext cx="533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Actin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04800" y="3942151"/>
            <a:ext cx="533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Actin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4790700" y="1066800"/>
            <a:ext cx="4048500" cy="3644253"/>
            <a:chOff x="4099185" y="603515"/>
            <a:chExt cx="4048500" cy="2673085"/>
          </a:xfrm>
        </p:grpSpPr>
        <p:sp>
          <p:nvSpPr>
            <p:cNvPr id="39" name="Freeform 14"/>
            <p:cNvSpPr>
              <a:spLocks noEditPoints="1"/>
            </p:cNvSpPr>
            <p:nvPr/>
          </p:nvSpPr>
          <p:spPr bwMode="auto">
            <a:xfrm>
              <a:off x="4738495" y="2162175"/>
              <a:ext cx="384560" cy="404813"/>
            </a:xfrm>
            <a:custGeom>
              <a:avLst/>
              <a:gdLst>
                <a:gd name="T0" fmla="*/ 0 w 2856"/>
                <a:gd name="T1" fmla="*/ 48 h 4000"/>
                <a:gd name="T2" fmla="*/ 48 w 2856"/>
                <a:gd name="T3" fmla="*/ 0 h 4000"/>
                <a:gd name="T4" fmla="*/ 2808 w 2856"/>
                <a:gd name="T5" fmla="*/ 0 h 4000"/>
                <a:gd name="T6" fmla="*/ 2856 w 2856"/>
                <a:gd name="T7" fmla="*/ 48 h 4000"/>
                <a:gd name="T8" fmla="*/ 2856 w 2856"/>
                <a:gd name="T9" fmla="*/ 3952 h 4000"/>
                <a:gd name="T10" fmla="*/ 2808 w 2856"/>
                <a:gd name="T11" fmla="*/ 4000 h 4000"/>
                <a:gd name="T12" fmla="*/ 48 w 2856"/>
                <a:gd name="T13" fmla="*/ 4000 h 4000"/>
                <a:gd name="T14" fmla="*/ 0 w 2856"/>
                <a:gd name="T15" fmla="*/ 3952 h 4000"/>
                <a:gd name="T16" fmla="*/ 0 w 2856"/>
                <a:gd name="T17" fmla="*/ 48 h 4000"/>
                <a:gd name="T18" fmla="*/ 96 w 2856"/>
                <a:gd name="T19" fmla="*/ 3952 h 4000"/>
                <a:gd name="T20" fmla="*/ 48 w 2856"/>
                <a:gd name="T21" fmla="*/ 3904 h 4000"/>
                <a:gd name="T22" fmla="*/ 2808 w 2856"/>
                <a:gd name="T23" fmla="*/ 3904 h 4000"/>
                <a:gd name="T24" fmla="*/ 2760 w 2856"/>
                <a:gd name="T25" fmla="*/ 3952 h 4000"/>
                <a:gd name="T26" fmla="*/ 2760 w 2856"/>
                <a:gd name="T27" fmla="*/ 48 h 4000"/>
                <a:gd name="T28" fmla="*/ 2808 w 2856"/>
                <a:gd name="T29" fmla="*/ 96 h 4000"/>
                <a:gd name="T30" fmla="*/ 48 w 2856"/>
                <a:gd name="T31" fmla="*/ 96 h 4000"/>
                <a:gd name="T32" fmla="*/ 96 w 2856"/>
                <a:gd name="T33" fmla="*/ 48 h 4000"/>
                <a:gd name="T34" fmla="*/ 96 w 2856"/>
                <a:gd name="T35" fmla="*/ 3952 h 4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56" h="4000">
                  <a:moveTo>
                    <a:pt x="0" y="48"/>
                  </a:moveTo>
                  <a:cubicBezTo>
                    <a:pt x="0" y="22"/>
                    <a:pt x="22" y="0"/>
                    <a:pt x="48" y="0"/>
                  </a:cubicBezTo>
                  <a:lnTo>
                    <a:pt x="2808" y="0"/>
                  </a:lnTo>
                  <a:cubicBezTo>
                    <a:pt x="2835" y="0"/>
                    <a:pt x="2856" y="22"/>
                    <a:pt x="2856" y="48"/>
                  </a:cubicBezTo>
                  <a:lnTo>
                    <a:pt x="2856" y="3952"/>
                  </a:lnTo>
                  <a:cubicBezTo>
                    <a:pt x="2856" y="3979"/>
                    <a:pt x="2835" y="4000"/>
                    <a:pt x="2808" y="4000"/>
                  </a:cubicBezTo>
                  <a:lnTo>
                    <a:pt x="48" y="4000"/>
                  </a:lnTo>
                  <a:cubicBezTo>
                    <a:pt x="22" y="4000"/>
                    <a:pt x="0" y="3979"/>
                    <a:pt x="0" y="3952"/>
                  </a:cubicBezTo>
                  <a:lnTo>
                    <a:pt x="0" y="48"/>
                  </a:lnTo>
                  <a:close/>
                  <a:moveTo>
                    <a:pt x="96" y="3952"/>
                  </a:moveTo>
                  <a:lnTo>
                    <a:pt x="48" y="3904"/>
                  </a:lnTo>
                  <a:lnTo>
                    <a:pt x="2808" y="3904"/>
                  </a:lnTo>
                  <a:lnTo>
                    <a:pt x="2760" y="3952"/>
                  </a:lnTo>
                  <a:lnTo>
                    <a:pt x="2760" y="48"/>
                  </a:lnTo>
                  <a:lnTo>
                    <a:pt x="2808" y="96"/>
                  </a:lnTo>
                  <a:lnTo>
                    <a:pt x="48" y="96"/>
                  </a:lnTo>
                  <a:lnTo>
                    <a:pt x="96" y="48"/>
                  </a:lnTo>
                  <a:lnTo>
                    <a:pt x="96" y="3952"/>
                  </a:lnTo>
                  <a:close/>
                </a:path>
              </a:pathLst>
            </a:custGeom>
            <a:solidFill>
              <a:srgbClr val="000000"/>
            </a:solidFill>
            <a:ln w="1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Rectangle 15"/>
            <p:cNvSpPr>
              <a:spLocks noChangeArrowheads="1"/>
            </p:cNvSpPr>
            <p:nvPr/>
          </p:nvSpPr>
          <p:spPr bwMode="auto">
            <a:xfrm>
              <a:off x="5257800" y="890588"/>
              <a:ext cx="371881" cy="167163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Rectangle 16"/>
            <p:cNvSpPr>
              <a:spLocks noChangeArrowheads="1"/>
            </p:cNvSpPr>
            <p:nvPr/>
          </p:nvSpPr>
          <p:spPr bwMode="auto">
            <a:xfrm>
              <a:off x="5996443" y="2525713"/>
              <a:ext cx="280988" cy="365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Freeform 17"/>
            <p:cNvSpPr>
              <a:spLocks noEditPoints="1"/>
            </p:cNvSpPr>
            <p:nvPr/>
          </p:nvSpPr>
          <p:spPr bwMode="auto">
            <a:xfrm>
              <a:off x="5943600" y="2520950"/>
              <a:ext cx="386672" cy="46038"/>
            </a:xfrm>
            <a:custGeom>
              <a:avLst/>
              <a:gdLst>
                <a:gd name="T0" fmla="*/ 0 w 2856"/>
                <a:gd name="T1" fmla="*/ 48 h 456"/>
                <a:gd name="T2" fmla="*/ 48 w 2856"/>
                <a:gd name="T3" fmla="*/ 0 h 456"/>
                <a:gd name="T4" fmla="*/ 2808 w 2856"/>
                <a:gd name="T5" fmla="*/ 0 h 456"/>
                <a:gd name="T6" fmla="*/ 2856 w 2856"/>
                <a:gd name="T7" fmla="*/ 48 h 456"/>
                <a:gd name="T8" fmla="*/ 2856 w 2856"/>
                <a:gd name="T9" fmla="*/ 408 h 456"/>
                <a:gd name="T10" fmla="*/ 2808 w 2856"/>
                <a:gd name="T11" fmla="*/ 456 h 456"/>
                <a:gd name="T12" fmla="*/ 48 w 2856"/>
                <a:gd name="T13" fmla="*/ 456 h 456"/>
                <a:gd name="T14" fmla="*/ 0 w 2856"/>
                <a:gd name="T15" fmla="*/ 408 h 456"/>
                <a:gd name="T16" fmla="*/ 0 w 2856"/>
                <a:gd name="T17" fmla="*/ 48 h 456"/>
                <a:gd name="T18" fmla="*/ 96 w 2856"/>
                <a:gd name="T19" fmla="*/ 408 h 456"/>
                <a:gd name="T20" fmla="*/ 48 w 2856"/>
                <a:gd name="T21" fmla="*/ 360 h 456"/>
                <a:gd name="T22" fmla="*/ 2808 w 2856"/>
                <a:gd name="T23" fmla="*/ 360 h 456"/>
                <a:gd name="T24" fmla="*/ 2760 w 2856"/>
                <a:gd name="T25" fmla="*/ 408 h 456"/>
                <a:gd name="T26" fmla="*/ 2760 w 2856"/>
                <a:gd name="T27" fmla="*/ 48 h 456"/>
                <a:gd name="T28" fmla="*/ 2808 w 2856"/>
                <a:gd name="T29" fmla="*/ 96 h 456"/>
                <a:gd name="T30" fmla="*/ 48 w 2856"/>
                <a:gd name="T31" fmla="*/ 96 h 456"/>
                <a:gd name="T32" fmla="*/ 96 w 2856"/>
                <a:gd name="T33" fmla="*/ 48 h 456"/>
                <a:gd name="T34" fmla="*/ 96 w 2856"/>
                <a:gd name="T35" fmla="*/ 408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56" h="456">
                  <a:moveTo>
                    <a:pt x="0" y="48"/>
                  </a:moveTo>
                  <a:cubicBezTo>
                    <a:pt x="0" y="22"/>
                    <a:pt x="22" y="0"/>
                    <a:pt x="48" y="0"/>
                  </a:cubicBezTo>
                  <a:lnTo>
                    <a:pt x="2808" y="0"/>
                  </a:lnTo>
                  <a:cubicBezTo>
                    <a:pt x="2835" y="0"/>
                    <a:pt x="2856" y="22"/>
                    <a:pt x="2856" y="48"/>
                  </a:cubicBezTo>
                  <a:lnTo>
                    <a:pt x="2856" y="408"/>
                  </a:lnTo>
                  <a:cubicBezTo>
                    <a:pt x="2856" y="435"/>
                    <a:pt x="2835" y="456"/>
                    <a:pt x="2808" y="456"/>
                  </a:cubicBezTo>
                  <a:lnTo>
                    <a:pt x="48" y="456"/>
                  </a:lnTo>
                  <a:cubicBezTo>
                    <a:pt x="22" y="456"/>
                    <a:pt x="0" y="435"/>
                    <a:pt x="0" y="408"/>
                  </a:cubicBezTo>
                  <a:lnTo>
                    <a:pt x="0" y="48"/>
                  </a:lnTo>
                  <a:close/>
                  <a:moveTo>
                    <a:pt x="96" y="408"/>
                  </a:moveTo>
                  <a:lnTo>
                    <a:pt x="48" y="360"/>
                  </a:lnTo>
                  <a:lnTo>
                    <a:pt x="2808" y="360"/>
                  </a:lnTo>
                  <a:lnTo>
                    <a:pt x="2760" y="408"/>
                  </a:lnTo>
                  <a:lnTo>
                    <a:pt x="2760" y="48"/>
                  </a:lnTo>
                  <a:lnTo>
                    <a:pt x="2808" y="96"/>
                  </a:lnTo>
                  <a:lnTo>
                    <a:pt x="48" y="96"/>
                  </a:lnTo>
                  <a:lnTo>
                    <a:pt x="96" y="48"/>
                  </a:lnTo>
                  <a:lnTo>
                    <a:pt x="96" y="408"/>
                  </a:lnTo>
                  <a:close/>
                </a:path>
              </a:pathLst>
            </a:custGeom>
            <a:solidFill>
              <a:srgbClr val="000000"/>
            </a:solidFill>
            <a:ln w="1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Rectangle 18"/>
            <p:cNvSpPr>
              <a:spLocks noChangeArrowheads="1"/>
            </p:cNvSpPr>
            <p:nvPr/>
          </p:nvSpPr>
          <p:spPr bwMode="auto">
            <a:xfrm>
              <a:off x="6486119" y="2411413"/>
              <a:ext cx="371881" cy="15081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Freeform 20"/>
            <p:cNvSpPr>
              <a:spLocks noEditPoints="1"/>
            </p:cNvSpPr>
            <p:nvPr/>
          </p:nvSpPr>
          <p:spPr bwMode="auto">
            <a:xfrm>
              <a:off x="7171919" y="2449513"/>
              <a:ext cx="386672" cy="117475"/>
            </a:xfrm>
            <a:custGeom>
              <a:avLst/>
              <a:gdLst>
                <a:gd name="T0" fmla="*/ 0 w 1428"/>
                <a:gd name="T1" fmla="*/ 24 h 580"/>
                <a:gd name="T2" fmla="*/ 24 w 1428"/>
                <a:gd name="T3" fmla="*/ 0 h 580"/>
                <a:gd name="T4" fmla="*/ 1404 w 1428"/>
                <a:gd name="T5" fmla="*/ 0 h 580"/>
                <a:gd name="T6" fmla="*/ 1428 w 1428"/>
                <a:gd name="T7" fmla="*/ 24 h 580"/>
                <a:gd name="T8" fmla="*/ 1428 w 1428"/>
                <a:gd name="T9" fmla="*/ 556 h 580"/>
                <a:gd name="T10" fmla="*/ 1404 w 1428"/>
                <a:gd name="T11" fmla="*/ 580 h 580"/>
                <a:gd name="T12" fmla="*/ 24 w 1428"/>
                <a:gd name="T13" fmla="*/ 580 h 580"/>
                <a:gd name="T14" fmla="*/ 0 w 1428"/>
                <a:gd name="T15" fmla="*/ 556 h 580"/>
                <a:gd name="T16" fmla="*/ 0 w 1428"/>
                <a:gd name="T17" fmla="*/ 24 h 580"/>
                <a:gd name="T18" fmla="*/ 48 w 1428"/>
                <a:gd name="T19" fmla="*/ 556 h 580"/>
                <a:gd name="T20" fmla="*/ 24 w 1428"/>
                <a:gd name="T21" fmla="*/ 532 h 580"/>
                <a:gd name="T22" fmla="*/ 1404 w 1428"/>
                <a:gd name="T23" fmla="*/ 532 h 580"/>
                <a:gd name="T24" fmla="*/ 1380 w 1428"/>
                <a:gd name="T25" fmla="*/ 556 h 580"/>
                <a:gd name="T26" fmla="*/ 1380 w 1428"/>
                <a:gd name="T27" fmla="*/ 24 h 580"/>
                <a:gd name="T28" fmla="*/ 1404 w 1428"/>
                <a:gd name="T29" fmla="*/ 48 h 580"/>
                <a:gd name="T30" fmla="*/ 24 w 1428"/>
                <a:gd name="T31" fmla="*/ 48 h 580"/>
                <a:gd name="T32" fmla="*/ 48 w 1428"/>
                <a:gd name="T33" fmla="*/ 24 h 580"/>
                <a:gd name="T34" fmla="*/ 48 w 1428"/>
                <a:gd name="T35" fmla="*/ 556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8" h="580">
                  <a:moveTo>
                    <a:pt x="0" y="24"/>
                  </a:moveTo>
                  <a:cubicBezTo>
                    <a:pt x="0" y="11"/>
                    <a:pt x="11" y="0"/>
                    <a:pt x="24" y="0"/>
                  </a:cubicBezTo>
                  <a:lnTo>
                    <a:pt x="1404" y="0"/>
                  </a:lnTo>
                  <a:cubicBezTo>
                    <a:pt x="1418" y="0"/>
                    <a:pt x="1428" y="11"/>
                    <a:pt x="1428" y="24"/>
                  </a:cubicBezTo>
                  <a:lnTo>
                    <a:pt x="1428" y="556"/>
                  </a:lnTo>
                  <a:cubicBezTo>
                    <a:pt x="1428" y="570"/>
                    <a:pt x="1418" y="580"/>
                    <a:pt x="1404" y="580"/>
                  </a:cubicBezTo>
                  <a:lnTo>
                    <a:pt x="24" y="580"/>
                  </a:lnTo>
                  <a:cubicBezTo>
                    <a:pt x="11" y="580"/>
                    <a:pt x="0" y="570"/>
                    <a:pt x="0" y="556"/>
                  </a:cubicBezTo>
                  <a:lnTo>
                    <a:pt x="0" y="24"/>
                  </a:lnTo>
                  <a:close/>
                  <a:moveTo>
                    <a:pt x="48" y="556"/>
                  </a:moveTo>
                  <a:lnTo>
                    <a:pt x="24" y="532"/>
                  </a:lnTo>
                  <a:lnTo>
                    <a:pt x="1404" y="532"/>
                  </a:lnTo>
                  <a:lnTo>
                    <a:pt x="1380" y="556"/>
                  </a:lnTo>
                  <a:lnTo>
                    <a:pt x="1380" y="24"/>
                  </a:lnTo>
                  <a:lnTo>
                    <a:pt x="1404" y="48"/>
                  </a:lnTo>
                  <a:lnTo>
                    <a:pt x="24" y="48"/>
                  </a:lnTo>
                  <a:lnTo>
                    <a:pt x="48" y="24"/>
                  </a:lnTo>
                  <a:lnTo>
                    <a:pt x="48" y="556"/>
                  </a:lnTo>
                  <a:close/>
                </a:path>
              </a:pathLst>
            </a:custGeom>
            <a:solidFill>
              <a:srgbClr val="000000"/>
            </a:solidFill>
            <a:ln w="1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Rectangle 21"/>
            <p:cNvSpPr>
              <a:spLocks noChangeArrowheads="1"/>
            </p:cNvSpPr>
            <p:nvPr/>
          </p:nvSpPr>
          <p:spPr bwMode="auto">
            <a:xfrm>
              <a:off x="7705319" y="2378075"/>
              <a:ext cx="371881" cy="1841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Freeform 22"/>
            <p:cNvSpPr>
              <a:spLocks noEditPoints="1"/>
            </p:cNvSpPr>
            <p:nvPr/>
          </p:nvSpPr>
          <p:spPr bwMode="auto">
            <a:xfrm>
              <a:off x="4916488" y="2065338"/>
              <a:ext cx="30163" cy="101600"/>
            </a:xfrm>
            <a:custGeom>
              <a:avLst/>
              <a:gdLst>
                <a:gd name="T0" fmla="*/ 8 w 19"/>
                <a:gd name="T1" fmla="*/ 64 h 64"/>
                <a:gd name="T2" fmla="*/ 8 w 19"/>
                <a:gd name="T3" fmla="*/ 2 h 64"/>
                <a:gd name="T4" fmla="*/ 11 w 19"/>
                <a:gd name="T5" fmla="*/ 2 h 64"/>
                <a:gd name="T6" fmla="*/ 11 w 19"/>
                <a:gd name="T7" fmla="*/ 64 h 64"/>
                <a:gd name="T8" fmla="*/ 8 w 19"/>
                <a:gd name="T9" fmla="*/ 64 h 64"/>
                <a:gd name="T10" fmla="*/ 0 w 19"/>
                <a:gd name="T11" fmla="*/ 0 h 64"/>
                <a:gd name="T12" fmla="*/ 19 w 19"/>
                <a:gd name="T13" fmla="*/ 0 h 64"/>
                <a:gd name="T14" fmla="*/ 19 w 19"/>
                <a:gd name="T15" fmla="*/ 3 h 64"/>
                <a:gd name="T16" fmla="*/ 0 w 19"/>
                <a:gd name="T17" fmla="*/ 3 h 64"/>
                <a:gd name="T18" fmla="*/ 0 w 19"/>
                <a:gd name="T1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64">
                  <a:moveTo>
                    <a:pt x="8" y="64"/>
                  </a:moveTo>
                  <a:lnTo>
                    <a:pt x="8" y="2"/>
                  </a:lnTo>
                  <a:lnTo>
                    <a:pt x="11" y="2"/>
                  </a:lnTo>
                  <a:lnTo>
                    <a:pt x="11" y="64"/>
                  </a:lnTo>
                  <a:lnTo>
                    <a:pt x="8" y="64"/>
                  </a:lnTo>
                  <a:close/>
                  <a:moveTo>
                    <a:pt x="0" y="0"/>
                  </a:moveTo>
                  <a:lnTo>
                    <a:pt x="19" y="0"/>
                  </a:lnTo>
                  <a:lnTo>
                    <a:pt x="19" y="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Freeform 23"/>
            <p:cNvSpPr>
              <a:spLocks noEditPoints="1"/>
            </p:cNvSpPr>
            <p:nvPr/>
          </p:nvSpPr>
          <p:spPr bwMode="auto">
            <a:xfrm>
              <a:off x="5427865" y="835025"/>
              <a:ext cx="30163" cy="55563"/>
            </a:xfrm>
            <a:custGeom>
              <a:avLst/>
              <a:gdLst>
                <a:gd name="T0" fmla="*/ 9 w 19"/>
                <a:gd name="T1" fmla="*/ 35 h 35"/>
                <a:gd name="T2" fmla="*/ 9 w 19"/>
                <a:gd name="T3" fmla="*/ 2 h 35"/>
                <a:gd name="T4" fmla="*/ 12 w 19"/>
                <a:gd name="T5" fmla="*/ 2 h 35"/>
                <a:gd name="T6" fmla="*/ 12 w 19"/>
                <a:gd name="T7" fmla="*/ 35 h 35"/>
                <a:gd name="T8" fmla="*/ 9 w 19"/>
                <a:gd name="T9" fmla="*/ 35 h 35"/>
                <a:gd name="T10" fmla="*/ 0 w 19"/>
                <a:gd name="T11" fmla="*/ 0 h 35"/>
                <a:gd name="T12" fmla="*/ 19 w 19"/>
                <a:gd name="T13" fmla="*/ 0 h 35"/>
                <a:gd name="T14" fmla="*/ 19 w 19"/>
                <a:gd name="T15" fmla="*/ 3 h 35"/>
                <a:gd name="T16" fmla="*/ 0 w 19"/>
                <a:gd name="T17" fmla="*/ 3 h 35"/>
                <a:gd name="T18" fmla="*/ 0 w 19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35">
                  <a:moveTo>
                    <a:pt x="9" y="35"/>
                  </a:moveTo>
                  <a:lnTo>
                    <a:pt x="9" y="2"/>
                  </a:lnTo>
                  <a:lnTo>
                    <a:pt x="12" y="2"/>
                  </a:lnTo>
                  <a:lnTo>
                    <a:pt x="12" y="35"/>
                  </a:lnTo>
                  <a:lnTo>
                    <a:pt x="9" y="35"/>
                  </a:lnTo>
                  <a:close/>
                  <a:moveTo>
                    <a:pt x="0" y="0"/>
                  </a:moveTo>
                  <a:lnTo>
                    <a:pt x="19" y="0"/>
                  </a:lnTo>
                  <a:lnTo>
                    <a:pt x="19" y="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Freeform 24"/>
            <p:cNvSpPr>
              <a:spLocks noEditPoints="1"/>
            </p:cNvSpPr>
            <p:nvPr/>
          </p:nvSpPr>
          <p:spPr bwMode="auto">
            <a:xfrm>
              <a:off x="6121855" y="2511425"/>
              <a:ext cx="30163" cy="14288"/>
            </a:xfrm>
            <a:custGeom>
              <a:avLst/>
              <a:gdLst>
                <a:gd name="T0" fmla="*/ 8 w 19"/>
                <a:gd name="T1" fmla="*/ 9 h 9"/>
                <a:gd name="T2" fmla="*/ 8 w 19"/>
                <a:gd name="T3" fmla="*/ 1 h 9"/>
                <a:gd name="T4" fmla="*/ 11 w 19"/>
                <a:gd name="T5" fmla="*/ 1 h 9"/>
                <a:gd name="T6" fmla="*/ 11 w 19"/>
                <a:gd name="T7" fmla="*/ 9 h 9"/>
                <a:gd name="T8" fmla="*/ 8 w 19"/>
                <a:gd name="T9" fmla="*/ 9 h 9"/>
                <a:gd name="T10" fmla="*/ 0 w 19"/>
                <a:gd name="T11" fmla="*/ 0 h 9"/>
                <a:gd name="T12" fmla="*/ 19 w 19"/>
                <a:gd name="T13" fmla="*/ 0 h 9"/>
                <a:gd name="T14" fmla="*/ 19 w 19"/>
                <a:gd name="T15" fmla="*/ 3 h 9"/>
                <a:gd name="T16" fmla="*/ 0 w 19"/>
                <a:gd name="T17" fmla="*/ 3 h 9"/>
                <a:gd name="T18" fmla="*/ 0 w 19"/>
                <a:gd name="T1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9">
                  <a:moveTo>
                    <a:pt x="8" y="9"/>
                  </a:moveTo>
                  <a:lnTo>
                    <a:pt x="8" y="1"/>
                  </a:lnTo>
                  <a:lnTo>
                    <a:pt x="11" y="1"/>
                  </a:lnTo>
                  <a:lnTo>
                    <a:pt x="11" y="9"/>
                  </a:lnTo>
                  <a:lnTo>
                    <a:pt x="8" y="9"/>
                  </a:lnTo>
                  <a:close/>
                  <a:moveTo>
                    <a:pt x="0" y="0"/>
                  </a:moveTo>
                  <a:lnTo>
                    <a:pt x="19" y="0"/>
                  </a:lnTo>
                  <a:lnTo>
                    <a:pt x="19" y="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Freeform 25"/>
            <p:cNvSpPr>
              <a:spLocks noEditPoints="1"/>
            </p:cNvSpPr>
            <p:nvPr/>
          </p:nvSpPr>
          <p:spPr bwMode="auto">
            <a:xfrm>
              <a:off x="6656184" y="2339975"/>
              <a:ext cx="30163" cy="71438"/>
            </a:xfrm>
            <a:custGeom>
              <a:avLst/>
              <a:gdLst>
                <a:gd name="T0" fmla="*/ 8 w 19"/>
                <a:gd name="T1" fmla="*/ 45 h 45"/>
                <a:gd name="T2" fmla="*/ 8 w 19"/>
                <a:gd name="T3" fmla="*/ 1 h 45"/>
                <a:gd name="T4" fmla="*/ 12 w 19"/>
                <a:gd name="T5" fmla="*/ 1 h 45"/>
                <a:gd name="T6" fmla="*/ 12 w 19"/>
                <a:gd name="T7" fmla="*/ 45 h 45"/>
                <a:gd name="T8" fmla="*/ 8 w 19"/>
                <a:gd name="T9" fmla="*/ 45 h 45"/>
                <a:gd name="T10" fmla="*/ 0 w 19"/>
                <a:gd name="T11" fmla="*/ 0 h 45"/>
                <a:gd name="T12" fmla="*/ 19 w 19"/>
                <a:gd name="T13" fmla="*/ 0 h 45"/>
                <a:gd name="T14" fmla="*/ 19 w 19"/>
                <a:gd name="T15" fmla="*/ 3 h 45"/>
                <a:gd name="T16" fmla="*/ 0 w 19"/>
                <a:gd name="T17" fmla="*/ 3 h 45"/>
                <a:gd name="T18" fmla="*/ 0 w 19"/>
                <a:gd name="T1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45">
                  <a:moveTo>
                    <a:pt x="8" y="45"/>
                  </a:moveTo>
                  <a:lnTo>
                    <a:pt x="8" y="1"/>
                  </a:lnTo>
                  <a:lnTo>
                    <a:pt x="12" y="1"/>
                  </a:lnTo>
                  <a:lnTo>
                    <a:pt x="12" y="45"/>
                  </a:lnTo>
                  <a:lnTo>
                    <a:pt x="8" y="45"/>
                  </a:lnTo>
                  <a:close/>
                  <a:moveTo>
                    <a:pt x="0" y="0"/>
                  </a:moveTo>
                  <a:lnTo>
                    <a:pt x="19" y="0"/>
                  </a:lnTo>
                  <a:lnTo>
                    <a:pt x="19" y="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Freeform 26"/>
            <p:cNvSpPr>
              <a:spLocks noEditPoints="1"/>
            </p:cNvSpPr>
            <p:nvPr/>
          </p:nvSpPr>
          <p:spPr bwMode="auto">
            <a:xfrm>
              <a:off x="7348587" y="2439988"/>
              <a:ext cx="31750" cy="14288"/>
            </a:xfrm>
            <a:custGeom>
              <a:avLst/>
              <a:gdLst>
                <a:gd name="T0" fmla="*/ 9 w 20"/>
                <a:gd name="T1" fmla="*/ 9 h 9"/>
                <a:gd name="T2" fmla="*/ 9 w 20"/>
                <a:gd name="T3" fmla="*/ 1 h 9"/>
                <a:gd name="T4" fmla="*/ 12 w 20"/>
                <a:gd name="T5" fmla="*/ 1 h 9"/>
                <a:gd name="T6" fmla="*/ 12 w 20"/>
                <a:gd name="T7" fmla="*/ 9 h 9"/>
                <a:gd name="T8" fmla="*/ 9 w 20"/>
                <a:gd name="T9" fmla="*/ 9 h 9"/>
                <a:gd name="T10" fmla="*/ 0 w 20"/>
                <a:gd name="T11" fmla="*/ 0 h 9"/>
                <a:gd name="T12" fmla="*/ 20 w 20"/>
                <a:gd name="T13" fmla="*/ 0 h 9"/>
                <a:gd name="T14" fmla="*/ 20 w 20"/>
                <a:gd name="T15" fmla="*/ 3 h 9"/>
                <a:gd name="T16" fmla="*/ 0 w 20"/>
                <a:gd name="T17" fmla="*/ 3 h 9"/>
                <a:gd name="T18" fmla="*/ 0 w 20"/>
                <a:gd name="T1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9">
                  <a:moveTo>
                    <a:pt x="9" y="9"/>
                  </a:moveTo>
                  <a:lnTo>
                    <a:pt x="9" y="1"/>
                  </a:lnTo>
                  <a:lnTo>
                    <a:pt x="12" y="1"/>
                  </a:lnTo>
                  <a:lnTo>
                    <a:pt x="12" y="9"/>
                  </a:lnTo>
                  <a:lnTo>
                    <a:pt x="9" y="9"/>
                  </a:lnTo>
                  <a:close/>
                  <a:moveTo>
                    <a:pt x="0" y="0"/>
                  </a:moveTo>
                  <a:lnTo>
                    <a:pt x="20" y="0"/>
                  </a:lnTo>
                  <a:lnTo>
                    <a:pt x="20" y="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Freeform 27"/>
            <p:cNvSpPr>
              <a:spLocks noEditPoints="1"/>
            </p:cNvSpPr>
            <p:nvPr/>
          </p:nvSpPr>
          <p:spPr bwMode="auto">
            <a:xfrm>
              <a:off x="7875384" y="2338388"/>
              <a:ext cx="30163" cy="39688"/>
            </a:xfrm>
            <a:custGeom>
              <a:avLst/>
              <a:gdLst>
                <a:gd name="T0" fmla="*/ 8 w 19"/>
                <a:gd name="T1" fmla="*/ 25 h 25"/>
                <a:gd name="T2" fmla="*/ 8 w 19"/>
                <a:gd name="T3" fmla="*/ 2 h 25"/>
                <a:gd name="T4" fmla="*/ 11 w 19"/>
                <a:gd name="T5" fmla="*/ 2 h 25"/>
                <a:gd name="T6" fmla="*/ 11 w 19"/>
                <a:gd name="T7" fmla="*/ 25 h 25"/>
                <a:gd name="T8" fmla="*/ 8 w 19"/>
                <a:gd name="T9" fmla="*/ 25 h 25"/>
                <a:gd name="T10" fmla="*/ 0 w 19"/>
                <a:gd name="T11" fmla="*/ 0 h 25"/>
                <a:gd name="T12" fmla="*/ 19 w 19"/>
                <a:gd name="T13" fmla="*/ 0 h 25"/>
                <a:gd name="T14" fmla="*/ 19 w 19"/>
                <a:gd name="T15" fmla="*/ 3 h 25"/>
                <a:gd name="T16" fmla="*/ 0 w 19"/>
                <a:gd name="T17" fmla="*/ 3 h 25"/>
                <a:gd name="T18" fmla="*/ 0 w 19"/>
                <a:gd name="T1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25">
                  <a:moveTo>
                    <a:pt x="8" y="25"/>
                  </a:moveTo>
                  <a:lnTo>
                    <a:pt x="8" y="2"/>
                  </a:lnTo>
                  <a:lnTo>
                    <a:pt x="11" y="2"/>
                  </a:lnTo>
                  <a:lnTo>
                    <a:pt x="11" y="25"/>
                  </a:lnTo>
                  <a:lnTo>
                    <a:pt x="8" y="25"/>
                  </a:lnTo>
                  <a:close/>
                  <a:moveTo>
                    <a:pt x="0" y="0"/>
                  </a:moveTo>
                  <a:lnTo>
                    <a:pt x="19" y="0"/>
                  </a:lnTo>
                  <a:lnTo>
                    <a:pt x="19" y="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Rectangle 28"/>
            <p:cNvSpPr>
              <a:spLocks noChangeArrowheads="1"/>
            </p:cNvSpPr>
            <p:nvPr/>
          </p:nvSpPr>
          <p:spPr bwMode="auto">
            <a:xfrm>
              <a:off x="4576763" y="736600"/>
              <a:ext cx="9525" cy="1825625"/>
            </a:xfrm>
            <a:prstGeom prst="rect">
              <a:avLst/>
            </a:prstGeom>
            <a:solidFill>
              <a:srgbClr val="000000"/>
            </a:solidFill>
            <a:ln w="1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Freeform 29"/>
            <p:cNvSpPr>
              <a:spLocks noEditPoints="1"/>
            </p:cNvSpPr>
            <p:nvPr/>
          </p:nvSpPr>
          <p:spPr bwMode="auto">
            <a:xfrm>
              <a:off x="4559300" y="731838"/>
              <a:ext cx="22225" cy="1835150"/>
            </a:xfrm>
            <a:custGeom>
              <a:avLst/>
              <a:gdLst>
                <a:gd name="T0" fmla="*/ 0 w 14"/>
                <a:gd name="T1" fmla="*/ 1150 h 1156"/>
                <a:gd name="T2" fmla="*/ 14 w 14"/>
                <a:gd name="T3" fmla="*/ 1150 h 1156"/>
                <a:gd name="T4" fmla="*/ 14 w 14"/>
                <a:gd name="T5" fmla="*/ 1156 h 1156"/>
                <a:gd name="T6" fmla="*/ 0 w 14"/>
                <a:gd name="T7" fmla="*/ 1156 h 1156"/>
                <a:gd name="T8" fmla="*/ 0 w 14"/>
                <a:gd name="T9" fmla="*/ 1150 h 1156"/>
                <a:gd name="T10" fmla="*/ 0 w 14"/>
                <a:gd name="T11" fmla="*/ 986 h 1156"/>
                <a:gd name="T12" fmla="*/ 14 w 14"/>
                <a:gd name="T13" fmla="*/ 986 h 1156"/>
                <a:gd name="T14" fmla="*/ 14 w 14"/>
                <a:gd name="T15" fmla="*/ 993 h 1156"/>
                <a:gd name="T16" fmla="*/ 0 w 14"/>
                <a:gd name="T17" fmla="*/ 993 h 1156"/>
                <a:gd name="T18" fmla="*/ 0 w 14"/>
                <a:gd name="T19" fmla="*/ 986 h 1156"/>
                <a:gd name="T20" fmla="*/ 0 w 14"/>
                <a:gd name="T21" fmla="*/ 822 h 1156"/>
                <a:gd name="T22" fmla="*/ 14 w 14"/>
                <a:gd name="T23" fmla="*/ 822 h 1156"/>
                <a:gd name="T24" fmla="*/ 14 w 14"/>
                <a:gd name="T25" fmla="*/ 828 h 1156"/>
                <a:gd name="T26" fmla="*/ 0 w 14"/>
                <a:gd name="T27" fmla="*/ 828 h 1156"/>
                <a:gd name="T28" fmla="*/ 0 w 14"/>
                <a:gd name="T29" fmla="*/ 822 h 1156"/>
                <a:gd name="T30" fmla="*/ 0 w 14"/>
                <a:gd name="T31" fmla="*/ 657 h 1156"/>
                <a:gd name="T32" fmla="*/ 14 w 14"/>
                <a:gd name="T33" fmla="*/ 657 h 1156"/>
                <a:gd name="T34" fmla="*/ 14 w 14"/>
                <a:gd name="T35" fmla="*/ 664 h 1156"/>
                <a:gd name="T36" fmla="*/ 0 w 14"/>
                <a:gd name="T37" fmla="*/ 664 h 1156"/>
                <a:gd name="T38" fmla="*/ 0 w 14"/>
                <a:gd name="T39" fmla="*/ 657 h 1156"/>
                <a:gd name="T40" fmla="*/ 0 w 14"/>
                <a:gd name="T41" fmla="*/ 493 h 1156"/>
                <a:gd name="T42" fmla="*/ 14 w 14"/>
                <a:gd name="T43" fmla="*/ 493 h 1156"/>
                <a:gd name="T44" fmla="*/ 14 w 14"/>
                <a:gd name="T45" fmla="*/ 499 h 1156"/>
                <a:gd name="T46" fmla="*/ 0 w 14"/>
                <a:gd name="T47" fmla="*/ 499 h 1156"/>
                <a:gd name="T48" fmla="*/ 0 w 14"/>
                <a:gd name="T49" fmla="*/ 493 h 1156"/>
                <a:gd name="T50" fmla="*/ 0 w 14"/>
                <a:gd name="T51" fmla="*/ 329 h 1156"/>
                <a:gd name="T52" fmla="*/ 14 w 14"/>
                <a:gd name="T53" fmla="*/ 329 h 1156"/>
                <a:gd name="T54" fmla="*/ 14 w 14"/>
                <a:gd name="T55" fmla="*/ 335 h 1156"/>
                <a:gd name="T56" fmla="*/ 0 w 14"/>
                <a:gd name="T57" fmla="*/ 335 h 1156"/>
                <a:gd name="T58" fmla="*/ 0 w 14"/>
                <a:gd name="T59" fmla="*/ 329 h 1156"/>
                <a:gd name="T60" fmla="*/ 0 w 14"/>
                <a:gd name="T61" fmla="*/ 165 h 1156"/>
                <a:gd name="T62" fmla="*/ 14 w 14"/>
                <a:gd name="T63" fmla="*/ 165 h 1156"/>
                <a:gd name="T64" fmla="*/ 14 w 14"/>
                <a:gd name="T65" fmla="*/ 171 h 1156"/>
                <a:gd name="T66" fmla="*/ 0 w 14"/>
                <a:gd name="T67" fmla="*/ 171 h 1156"/>
                <a:gd name="T68" fmla="*/ 0 w 14"/>
                <a:gd name="T69" fmla="*/ 165 h 1156"/>
                <a:gd name="T70" fmla="*/ 0 w 14"/>
                <a:gd name="T71" fmla="*/ 0 h 1156"/>
                <a:gd name="T72" fmla="*/ 14 w 14"/>
                <a:gd name="T73" fmla="*/ 0 h 1156"/>
                <a:gd name="T74" fmla="*/ 14 w 14"/>
                <a:gd name="T75" fmla="*/ 6 h 1156"/>
                <a:gd name="T76" fmla="*/ 0 w 14"/>
                <a:gd name="T77" fmla="*/ 6 h 1156"/>
                <a:gd name="T78" fmla="*/ 0 w 14"/>
                <a:gd name="T79" fmla="*/ 0 h 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" h="1156">
                  <a:moveTo>
                    <a:pt x="0" y="1150"/>
                  </a:moveTo>
                  <a:lnTo>
                    <a:pt x="14" y="1150"/>
                  </a:lnTo>
                  <a:lnTo>
                    <a:pt x="14" y="1156"/>
                  </a:lnTo>
                  <a:lnTo>
                    <a:pt x="0" y="1156"/>
                  </a:lnTo>
                  <a:lnTo>
                    <a:pt x="0" y="1150"/>
                  </a:lnTo>
                  <a:close/>
                  <a:moveTo>
                    <a:pt x="0" y="986"/>
                  </a:moveTo>
                  <a:lnTo>
                    <a:pt x="14" y="986"/>
                  </a:lnTo>
                  <a:lnTo>
                    <a:pt x="14" y="993"/>
                  </a:lnTo>
                  <a:lnTo>
                    <a:pt x="0" y="993"/>
                  </a:lnTo>
                  <a:lnTo>
                    <a:pt x="0" y="986"/>
                  </a:lnTo>
                  <a:close/>
                  <a:moveTo>
                    <a:pt x="0" y="822"/>
                  </a:moveTo>
                  <a:lnTo>
                    <a:pt x="14" y="822"/>
                  </a:lnTo>
                  <a:lnTo>
                    <a:pt x="14" y="828"/>
                  </a:lnTo>
                  <a:lnTo>
                    <a:pt x="0" y="828"/>
                  </a:lnTo>
                  <a:lnTo>
                    <a:pt x="0" y="822"/>
                  </a:lnTo>
                  <a:close/>
                  <a:moveTo>
                    <a:pt x="0" y="657"/>
                  </a:moveTo>
                  <a:lnTo>
                    <a:pt x="14" y="657"/>
                  </a:lnTo>
                  <a:lnTo>
                    <a:pt x="14" y="664"/>
                  </a:lnTo>
                  <a:lnTo>
                    <a:pt x="0" y="664"/>
                  </a:lnTo>
                  <a:lnTo>
                    <a:pt x="0" y="657"/>
                  </a:lnTo>
                  <a:close/>
                  <a:moveTo>
                    <a:pt x="0" y="493"/>
                  </a:moveTo>
                  <a:lnTo>
                    <a:pt x="14" y="493"/>
                  </a:lnTo>
                  <a:lnTo>
                    <a:pt x="14" y="499"/>
                  </a:lnTo>
                  <a:lnTo>
                    <a:pt x="0" y="499"/>
                  </a:lnTo>
                  <a:lnTo>
                    <a:pt x="0" y="493"/>
                  </a:lnTo>
                  <a:close/>
                  <a:moveTo>
                    <a:pt x="0" y="329"/>
                  </a:moveTo>
                  <a:lnTo>
                    <a:pt x="14" y="329"/>
                  </a:lnTo>
                  <a:lnTo>
                    <a:pt x="14" y="335"/>
                  </a:lnTo>
                  <a:lnTo>
                    <a:pt x="0" y="335"/>
                  </a:lnTo>
                  <a:lnTo>
                    <a:pt x="0" y="329"/>
                  </a:lnTo>
                  <a:close/>
                  <a:moveTo>
                    <a:pt x="0" y="165"/>
                  </a:moveTo>
                  <a:lnTo>
                    <a:pt x="14" y="165"/>
                  </a:lnTo>
                  <a:lnTo>
                    <a:pt x="14" y="171"/>
                  </a:lnTo>
                  <a:lnTo>
                    <a:pt x="0" y="171"/>
                  </a:lnTo>
                  <a:lnTo>
                    <a:pt x="0" y="165"/>
                  </a:lnTo>
                  <a:close/>
                  <a:moveTo>
                    <a:pt x="0" y="0"/>
                  </a:moveTo>
                  <a:lnTo>
                    <a:pt x="14" y="0"/>
                  </a:lnTo>
                  <a:lnTo>
                    <a:pt x="14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Rectangle 30"/>
            <p:cNvSpPr>
              <a:spLocks noChangeArrowheads="1"/>
            </p:cNvSpPr>
            <p:nvPr/>
          </p:nvSpPr>
          <p:spPr bwMode="auto">
            <a:xfrm>
              <a:off x="4581525" y="2557463"/>
              <a:ext cx="3566160" cy="9525"/>
            </a:xfrm>
            <a:prstGeom prst="rect">
              <a:avLst/>
            </a:prstGeom>
            <a:solidFill>
              <a:srgbClr val="000000"/>
            </a:solidFill>
            <a:ln w="1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Rectangle 31"/>
            <p:cNvSpPr>
              <a:spLocks noChangeArrowheads="1"/>
            </p:cNvSpPr>
            <p:nvPr/>
          </p:nvSpPr>
          <p:spPr bwMode="auto">
            <a:xfrm>
              <a:off x="4379912" y="2476567"/>
              <a:ext cx="77788" cy="16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Rectangle 32"/>
            <p:cNvSpPr>
              <a:spLocks noChangeArrowheads="1"/>
            </p:cNvSpPr>
            <p:nvPr/>
          </p:nvSpPr>
          <p:spPr bwMode="auto">
            <a:xfrm>
              <a:off x="4379912" y="2214630"/>
              <a:ext cx="77788" cy="16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</a:t>
              </a: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Rectangle 33"/>
            <p:cNvSpPr>
              <a:spLocks noChangeArrowheads="1"/>
            </p:cNvSpPr>
            <p:nvPr/>
          </p:nvSpPr>
          <p:spPr bwMode="auto">
            <a:xfrm>
              <a:off x="4338637" y="1954280"/>
              <a:ext cx="157163" cy="16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</a:t>
              </a: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Rectangle 34"/>
            <p:cNvSpPr>
              <a:spLocks noChangeArrowheads="1"/>
            </p:cNvSpPr>
            <p:nvPr/>
          </p:nvSpPr>
          <p:spPr bwMode="auto">
            <a:xfrm>
              <a:off x="4338637" y="1693930"/>
              <a:ext cx="157163" cy="16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15</a:t>
              </a: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Rectangle 35"/>
            <p:cNvSpPr>
              <a:spLocks noChangeArrowheads="1"/>
            </p:cNvSpPr>
            <p:nvPr/>
          </p:nvSpPr>
          <p:spPr bwMode="auto">
            <a:xfrm>
              <a:off x="4338637" y="1431992"/>
              <a:ext cx="157163" cy="16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20</a:t>
              </a: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Rectangle 36"/>
            <p:cNvSpPr>
              <a:spLocks noChangeArrowheads="1"/>
            </p:cNvSpPr>
            <p:nvPr/>
          </p:nvSpPr>
          <p:spPr bwMode="auto">
            <a:xfrm>
              <a:off x="4338637" y="1171642"/>
              <a:ext cx="157163" cy="16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25</a:t>
              </a: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Rectangle 37"/>
            <p:cNvSpPr>
              <a:spLocks noChangeArrowheads="1"/>
            </p:cNvSpPr>
            <p:nvPr/>
          </p:nvSpPr>
          <p:spPr bwMode="auto">
            <a:xfrm>
              <a:off x="4338637" y="911292"/>
              <a:ext cx="157163" cy="16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30</a:t>
              </a: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Rectangle 38"/>
            <p:cNvSpPr>
              <a:spLocks noChangeArrowheads="1"/>
            </p:cNvSpPr>
            <p:nvPr/>
          </p:nvSpPr>
          <p:spPr bwMode="auto">
            <a:xfrm>
              <a:off x="4338637" y="649355"/>
              <a:ext cx="157163" cy="16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35</a:t>
              </a:r>
              <a:endPara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Rectangle 45"/>
            <p:cNvSpPr>
              <a:spLocks noChangeArrowheads="1"/>
            </p:cNvSpPr>
            <p:nvPr/>
          </p:nvSpPr>
          <p:spPr bwMode="auto">
            <a:xfrm rot="16200000">
              <a:off x="3676460" y="1545724"/>
              <a:ext cx="1014728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Bax</a:t>
              </a: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positive cells, %</a:t>
              </a:r>
              <a:endPara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4839403" y="3014990"/>
              <a:ext cx="68937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err="1" smtClean="0">
                  <a:latin typeface="Arial" pitchFamily="34" charset="0"/>
                  <a:cs typeface="Arial" pitchFamily="34" charset="0"/>
                </a:rPr>
                <a:t>HuCCT</a:t>
              </a:r>
              <a:endParaRPr lang="en-US" sz="11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5" name="Straight Connector 64"/>
            <p:cNvCxnSpPr/>
            <p:nvPr/>
          </p:nvCxnSpPr>
          <p:spPr>
            <a:xfrm>
              <a:off x="4738495" y="3014990"/>
              <a:ext cx="89118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6069167" y="3014990"/>
              <a:ext cx="68937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latin typeface="Arial" pitchFamily="34" charset="0"/>
                  <a:cs typeface="Arial" pitchFamily="34" charset="0"/>
                </a:rPr>
                <a:t>KMCH</a:t>
              </a:r>
              <a:endParaRPr lang="en-US" sz="11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291752" y="3014990"/>
              <a:ext cx="68937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latin typeface="Arial" pitchFamily="34" charset="0"/>
                  <a:cs typeface="Arial" pitchFamily="34" charset="0"/>
                </a:rPr>
                <a:t>KMBC</a:t>
              </a:r>
              <a:endParaRPr lang="en-US" sz="11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8" name="Straight Connector 67"/>
            <p:cNvCxnSpPr/>
            <p:nvPr/>
          </p:nvCxnSpPr>
          <p:spPr>
            <a:xfrm>
              <a:off x="5966814" y="3011556"/>
              <a:ext cx="89118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7186014" y="3011556"/>
              <a:ext cx="89118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/>
            <p:cNvSpPr txBox="1"/>
            <p:nvPr/>
          </p:nvSpPr>
          <p:spPr>
            <a:xfrm rot="18900000">
              <a:off x="4437643" y="2716706"/>
              <a:ext cx="68937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 err="1" smtClean="0">
                  <a:latin typeface="Arial" pitchFamily="34" charset="0"/>
                  <a:cs typeface="Arial" pitchFamily="34" charset="0"/>
                </a:rPr>
                <a:t>Veh</a:t>
              </a:r>
              <a:endParaRPr lang="en-US" sz="11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 rot="18900000">
              <a:off x="4938014" y="2716706"/>
              <a:ext cx="68937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 err="1" smtClean="0">
                  <a:latin typeface="Arial" pitchFamily="34" charset="0"/>
                  <a:cs typeface="Arial" pitchFamily="34" charset="0"/>
                </a:rPr>
                <a:t>Nav</a:t>
              </a:r>
              <a:endParaRPr lang="en-US" sz="11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 rot="18900000">
              <a:off x="5680033" y="2716706"/>
              <a:ext cx="68937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 err="1" smtClean="0">
                  <a:latin typeface="Arial" pitchFamily="34" charset="0"/>
                  <a:cs typeface="Arial" pitchFamily="34" charset="0"/>
                </a:rPr>
                <a:t>Veh</a:t>
              </a:r>
              <a:endParaRPr lang="en-US" sz="11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 rot="18900000">
              <a:off x="6180404" y="2716706"/>
              <a:ext cx="68937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 err="1" smtClean="0">
                  <a:latin typeface="Arial" pitchFamily="34" charset="0"/>
                  <a:cs typeface="Arial" pitchFamily="34" charset="0"/>
                </a:rPr>
                <a:t>Nav</a:t>
              </a:r>
              <a:endParaRPr lang="en-US" sz="11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 rot="18900000">
              <a:off x="6909172" y="2716706"/>
              <a:ext cx="68937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 err="1" smtClean="0">
                  <a:latin typeface="Arial" pitchFamily="34" charset="0"/>
                  <a:cs typeface="Arial" pitchFamily="34" charset="0"/>
                </a:rPr>
                <a:t>Veh</a:t>
              </a:r>
              <a:endParaRPr lang="en-US" sz="11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 rot="18900000">
              <a:off x="7409543" y="2716706"/>
              <a:ext cx="68937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 err="1" smtClean="0">
                  <a:latin typeface="Arial" pitchFamily="34" charset="0"/>
                  <a:cs typeface="Arial" pitchFamily="34" charset="0"/>
                </a:rPr>
                <a:t>Nav</a:t>
              </a:r>
              <a:endParaRPr lang="en-US" sz="11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5199895" y="603515"/>
              <a:ext cx="48610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**</a:t>
              </a:r>
              <a:endParaRPr lang="en-US" sz="1400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77" name="TextBox 76"/>
          <p:cNvSpPr txBox="1">
            <a:spLocks noChangeArrowheads="1"/>
          </p:cNvSpPr>
          <p:nvPr/>
        </p:nvSpPr>
        <p:spPr bwMode="auto">
          <a:xfrm rot="18900000">
            <a:off x="658992" y="494416"/>
            <a:ext cx="814641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sz="1100" b="1" dirty="0" smtClean="0">
                <a:latin typeface="Arial" pitchFamily="34" charset="0"/>
                <a:ea typeface="MS PGothic" pitchFamily="34" charset="-128"/>
              </a:rPr>
              <a:t>HuCCT-1</a:t>
            </a:r>
            <a:endParaRPr lang="en-US" sz="1100" b="1" dirty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78" name="TextBox 10"/>
          <p:cNvSpPr txBox="1">
            <a:spLocks noChangeArrowheads="1"/>
          </p:cNvSpPr>
          <p:nvPr/>
        </p:nvSpPr>
        <p:spPr bwMode="auto">
          <a:xfrm rot="18900000">
            <a:off x="1365881" y="556544"/>
            <a:ext cx="880297" cy="26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sz="1100" b="1" dirty="0">
                <a:latin typeface="Arial" pitchFamily="34" charset="0"/>
                <a:ea typeface="MS PGothic" pitchFamily="34" charset="-128"/>
              </a:rPr>
              <a:t>KMCH</a:t>
            </a:r>
          </a:p>
        </p:txBody>
      </p:sp>
      <p:sp>
        <p:nvSpPr>
          <p:cNvPr id="79" name="TextBox 78"/>
          <p:cNvSpPr txBox="1">
            <a:spLocks noChangeArrowheads="1"/>
          </p:cNvSpPr>
          <p:nvPr/>
        </p:nvSpPr>
        <p:spPr bwMode="auto">
          <a:xfrm rot="18900000">
            <a:off x="845297" y="470705"/>
            <a:ext cx="126995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sz="1100" b="1" dirty="0" smtClean="0">
                <a:latin typeface="Arial" pitchFamily="34" charset="0"/>
                <a:ea typeface="MS PGothic" pitchFamily="34" charset="-128"/>
              </a:rPr>
              <a:t>Mz-ChA-1</a:t>
            </a:r>
            <a:endParaRPr lang="en-US" sz="1100" b="1" dirty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80" name="TextBox 79"/>
          <p:cNvSpPr txBox="1">
            <a:spLocks noChangeArrowheads="1"/>
          </p:cNvSpPr>
          <p:nvPr/>
        </p:nvSpPr>
        <p:spPr bwMode="auto">
          <a:xfrm rot="18900000">
            <a:off x="1506713" y="562774"/>
            <a:ext cx="126995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sz="1100" b="1" dirty="0" smtClean="0">
                <a:latin typeface="Arial" pitchFamily="34" charset="0"/>
                <a:ea typeface="MS PGothic" pitchFamily="34" charset="-128"/>
              </a:rPr>
              <a:t>KMBC</a:t>
            </a:r>
            <a:endParaRPr lang="en-US" sz="1100" b="1" dirty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81" name="TextBox 80"/>
          <p:cNvSpPr txBox="1">
            <a:spLocks noChangeArrowheads="1"/>
          </p:cNvSpPr>
          <p:nvPr/>
        </p:nvSpPr>
        <p:spPr bwMode="auto">
          <a:xfrm rot="18900000">
            <a:off x="3005011" y="490739"/>
            <a:ext cx="814641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sz="1100" b="1" dirty="0" smtClean="0">
                <a:latin typeface="Arial" pitchFamily="34" charset="0"/>
                <a:ea typeface="MS PGothic" pitchFamily="34" charset="-128"/>
              </a:rPr>
              <a:t>HuCCT-1</a:t>
            </a:r>
            <a:endParaRPr lang="en-US" sz="1100" b="1" dirty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82" name="TextBox 10"/>
          <p:cNvSpPr txBox="1">
            <a:spLocks noChangeArrowheads="1"/>
          </p:cNvSpPr>
          <p:nvPr/>
        </p:nvSpPr>
        <p:spPr bwMode="auto">
          <a:xfrm rot="18900000">
            <a:off x="3711900" y="552867"/>
            <a:ext cx="880297" cy="26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sz="1100" b="1" dirty="0">
                <a:latin typeface="Arial" pitchFamily="34" charset="0"/>
                <a:ea typeface="MS PGothic" pitchFamily="34" charset="-128"/>
              </a:rPr>
              <a:t>KMCH</a:t>
            </a:r>
          </a:p>
        </p:txBody>
      </p:sp>
      <p:sp>
        <p:nvSpPr>
          <p:cNvPr id="83" name="TextBox 82"/>
          <p:cNvSpPr txBox="1">
            <a:spLocks noChangeArrowheads="1"/>
          </p:cNvSpPr>
          <p:nvPr/>
        </p:nvSpPr>
        <p:spPr bwMode="auto">
          <a:xfrm rot="18900000">
            <a:off x="3191316" y="467028"/>
            <a:ext cx="126995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sz="1100" b="1" dirty="0" smtClean="0">
                <a:latin typeface="Arial" pitchFamily="34" charset="0"/>
                <a:ea typeface="MS PGothic" pitchFamily="34" charset="-128"/>
              </a:rPr>
              <a:t>Mz-ChA-1</a:t>
            </a:r>
            <a:endParaRPr lang="en-US" sz="1100" b="1" dirty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84" name="TextBox 83"/>
          <p:cNvSpPr txBox="1">
            <a:spLocks noChangeArrowheads="1"/>
          </p:cNvSpPr>
          <p:nvPr/>
        </p:nvSpPr>
        <p:spPr bwMode="auto">
          <a:xfrm rot="18900000">
            <a:off x="3852732" y="559097"/>
            <a:ext cx="126995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sz="1100" b="1" dirty="0" smtClean="0">
                <a:latin typeface="Arial" pitchFamily="34" charset="0"/>
                <a:ea typeface="MS PGothic" pitchFamily="34" charset="-128"/>
              </a:rPr>
              <a:t>KMBC</a:t>
            </a:r>
            <a:endParaRPr lang="en-US" sz="1100" b="1" dirty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85" name="Text Box 13"/>
          <p:cNvSpPr txBox="1">
            <a:spLocks noChangeArrowheads="1"/>
          </p:cNvSpPr>
          <p:nvPr/>
        </p:nvSpPr>
        <p:spPr bwMode="auto">
          <a:xfrm>
            <a:off x="803" y="-3175"/>
            <a:ext cx="1755775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100" b="1" dirty="0" smtClean="0">
                <a:latin typeface="Arial" pitchFamily="34" charset="0"/>
                <a:cs typeface="Arial" pitchFamily="34" charset="0"/>
              </a:rPr>
              <a:t>Supplemental Figure </a:t>
            </a:r>
            <a:r>
              <a:rPr lang="en-US" sz="1100" b="1" dirty="0">
                <a:latin typeface="Arial" pitchFamily="34" charset="0"/>
                <a:cs typeface="Arial" pitchFamily="34" charset="0"/>
              </a:rPr>
              <a:t>2</a:t>
            </a:r>
            <a:endParaRPr lang="en-US" sz="1100" b="1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247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1329</TotalTime>
  <Words>50</Words>
  <Application>Microsoft Office PowerPoint</Application>
  <PresentationFormat>On-screen Show (4:3)</PresentationFormat>
  <Paragraphs>44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Mayo Clinic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Joachim C. Mertens</dc:creator>
  <cp:lastModifiedBy>Joachim C. Mertens</cp:lastModifiedBy>
  <cp:revision>33</cp:revision>
  <cp:lastPrinted>2012-09-26T09:01:07Z</cp:lastPrinted>
  <dcterms:created xsi:type="dcterms:W3CDTF">2012-09-05T15:19:25Z</dcterms:created>
  <dcterms:modified xsi:type="dcterms:W3CDTF">2012-10-12T18:06:34Z</dcterms:modified>
</cp:coreProperties>
</file>