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28" d="100"/>
          <a:sy n="128" d="100"/>
        </p:scale>
        <p:origin x="-258" y="-84"/>
      </p:cViewPr>
      <p:guideLst>
        <p:guide orient="horz" pos="172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975C3-8657-49FA-8B35-A62C8FD848B5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5B73B-B2AF-42C2-8733-30987E8D2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844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975C3-8657-49FA-8B35-A62C8FD848B5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5B73B-B2AF-42C2-8733-30987E8D2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57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975C3-8657-49FA-8B35-A62C8FD848B5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5B73B-B2AF-42C2-8733-30987E8D2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595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975C3-8657-49FA-8B35-A62C8FD848B5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5B73B-B2AF-42C2-8733-30987E8D2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75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975C3-8657-49FA-8B35-A62C8FD848B5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5B73B-B2AF-42C2-8733-30987E8D2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000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975C3-8657-49FA-8B35-A62C8FD848B5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5B73B-B2AF-42C2-8733-30987E8D2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772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975C3-8657-49FA-8B35-A62C8FD848B5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5B73B-B2AF-42C2-8733-30987E8D2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366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975C3-8657-49FA-8B35-A62C8FD848B5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5B73B-B2AF-42C2-8733-30987E8D2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157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975C3-8657-49FA-8B35-A62C8FD848B5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5B73B-B2AF-42C2-8733-30987E8D2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272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975C3-8657-49FA-8B35-A62C8FD848B5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5B73B-B2AF-42C2-8733-30987E8D2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2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975C3-8657-49FA-8B35-A62C8FD848B5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5B73B-B2AF-42C2-8733-30987E8D2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511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975C3-8657-49FA-8B35-A62C8FD848B5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5B73B-B2AF-42C2-8733-30987E8D2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407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11"/>
          <p:cNvSpPr>
            <a:spLocks noEditPoints="1"/>
          </p:cNvSpPr>
          <p:nvPr/>
        </p:nvSpPr>
        <p:spPr bwMode="auto">
          <a:xfrm>
            <a:off x="3379413" y="3593940"/>
            <a:ext cx="2705719" cy="2127250"/>
          </a:xfrm>
          <a:custGeom>
            <a:avLst/>
            <a:gdLst>
              <a:gd name="T0" fmla="*/ 12 w 18316"/>
              <a:gd name="T1" fmla="*/ 9040 h 12828"/>
              <a:gd name="T2" fmla="*/ 2176 w 18316"/>
              <a:gd name="T3" fmla="*/ 9052 h 12828"/>
              <a:gd name="T4" fmla="*/ 2164 w 18316"/>
              <a:gd name="T5" fmla="*/ 12828 h 12828"/>
              <a:gd name="T6" fmla="*/ 0 w 18316"/>
              <a:gd name="T7" fmla="*/ 12816 h 12828"/>
              <a:gd name="T8" fmla="*/ 24 w 18316"/>
              <a:gd name="T9" fmla="*/ 12816 h 12828"/>
              <a:gd name="T10" fmla="*/ 2164 w 18316"/>
              <a:gd name="T11" fmla="*/ 12804 h 12828"/>
              <a:gd name="T12" fmla="*/ 2152 w 18316"/>
              <a:gd name="T13" fmla="*/ 9052 h 12828"/>
              <a:gd name="T14" fmla="*/ 12 w 18316"/>
              <a:gd name="T15" fmla="*/ 9064 h 12828"/>
              <a:gd name="T16" fmla="*/ 24 w 18316"/>
              <a:gd name="T17" fmla="*/ 12816 h 12828"/>
              <a:gd name="T18" fmla="*/ 5392 w 18316"/>
              <a:gd name="T19" fmla="*/ 9724 h 12828"/>
              <a:gd name="T20" fmla="*/ 7556 w 18316"/>
              <a:gd name="T21" fmla="*/ 9736 h 12828"/>
              <a:gd name="T22" fmla="*/ 7544 w 18316"/>
              <a:gd name="T23" fmla="*/ 12828 h 12828"/>
              <a:gd name="T24" fmla="*/ 5380 w 18316"/>
              <a:gd name="T25" fmla="*/ 12816 h 12828"/>
              <a:gd name="T26" fmla="*/ 5404 w 18316"/>
              <a:gd name="T27" fmla="*/ 12816 h 12828"/>
              <a:gd name="T28" fmla="*/ 7544 w 18316"/>
              <a:gd name="T29" fmla="*/ 12804 h 12828"/>
              <a:gd name="T30" fmla="*/ 7532 w 18316"/>
              <a:gd name="T31" fmla="*/ 9736 h 12828"/>
              <a:gd name="T32" fmla="*/ 5392 w 18316"/>
              <a:gd name="T33" fmla="*/ 9748 h 12828"/>
              <a:gd name="T34" fmla="*/ 5404 w 18316"/>
              <a:gd name="T35" fmla="*/ 12816 h 12828"/>
              <a:gd name="T36" fmla="*/ 10772 w 18316"/>
              <a:gd name="T37" fmla="*/ 10084 h 12828"/>
              <a:gd name="T38" fmla="*/ 12936 w 18316"/>
              <a:gd name="T39" fmla="*/ 10096 h 12828"/>
              <a:gd name="T40" fmla="*/ 12924 w 18316"/>
              <a:gd name="T41" fmla="*/ 12828 h 12828"/>
              <a:gd name="T42" fmla="*/ 10760 w 18316"/>
              <a:gd name="T43" fmla="*/ 12816 h 12828"/>
              <a:gd name="T44" fmla="*/ 10784 w 18316"/>
              <a:gd name="T45" fmla="*/ 12816 h 12828"/>
              <a:gd name="T46" fmla="*/ 12924 w 18316"/>
              <a:gd name="T47" fmla="*/ 12804 h 12828"/>
              <a:gd name="T48" fmla="*/ 12912 w 18316"/>
              <a:gd name="T49" fmla="*/ 10096 h 12828"/>
              <a:gd name="T50" fmla="*/ 10772 w 18316"/>
              <a:gd name="T51" fmla="*/ 10108 h 12828"/>
              <a:gd name="T52" fmla="*/ 10784 w 18316"/>
              <a:gd name="T53" fmla="*/ 12816 h 12828"/>
              <a:gd name="T54" fmla="*/ 16152 w 18316"/>
              <a:gd name="T55" fmla="*/ 0 h 12828"/>
              <a:gd name="T56" fmla="*/ 18316 w 18316"/>
              <a:gd name="T57" fmla="*/ 12 h 12828"/>
              <a:gd name="T58" fmla="*/ 18304 w 18316"/>
              <a:gd name="T59" fmla="*/ 12828 h 12828"/>
              <a:gd name="T60" fmla="*/ 16140 w 18316"/>
              <a:gd name="T61" fmla="*/ 12816 h 12828"/>
              <a:gd name="T62" fmla="*/ 16164 w 18316"/>
              <a:gd name="T63" fmla="*/ 12816 h 12828"/>
              <a:gd name="T64" fmla="*/ 18304 w 18316"/>
              <a:gd name="T65" fmla="*/ 12804 h 12828"/>
              <a:gd name="T66" fmla="*/ 18292 w 18316"/>
              <a:gd name="T67" fmla="*/ 12 h 12828"/>
              <a:gd name="T68" fmla="*/ 16152 w 18316"/>
              <a:gd name="T69" fmla="*/ 24 h 12828"/>
              <a:gd name="T70" fmla="*/ 16164 w 18316"/>
              <a:gd name="T71" fmla="*/ 12816 h 12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8316" h="12828">
                <a:moveTo>
                  <a:pt x="0" y="9052"/>
                </a:moveTo>
                <a:cubicBezTo>
                  <a:pt x="0" y="9046"/>
                  <a:pt x="6" y="9040"/>
                  <a:pt x="12" y="9040"/>
                </a:cubicBezTo>
                <a:lnTo>
                  <a:pt x="2164" y="9040"/>
                </a:lnTo>
                <a:cubicBezTo>
                  <a:pt x="2171" y="9040"/>
                  <a:pt x="2176" y="9046"/>
                  <a:pt x="2176" y="9052"/>
                </a:cubicBezTo>
                <a:lnTo>
                  <a:pt x="2176" y="12816"/>
                </a:lnTo>
                <a:cubicBezTo>
                  <a:pt x="2176" y="12823"/>
                  <a:pt x="2171" y="12828"/>
                  <a:pt x="2164" y="12828"/>
                </a:cubicBezTo>
                <a:lnTo>
                  <a:pt x="12" y="12828"/>
                </a:lnTo>
                <a:cubicBezTo>
                  <a:pt x="6" y="12828"/>
                  <a:pt x="0" y="12823"/>
                  <a:pt x="0" y="12816"/>
                </a:cubicBezTo>
                <a:lnTo>
                  <a:pt x="0" y="9052"/>
                </a:lnTo>
                <a:close/>
                <a:moveTo>
                  <a:pt x="24" y="12816"/>
                </a:moveTo>
                <a:lnTo>
                  <a:pt x="12" y="12804"/>
                </a:lnTo>
                <a:lnTo>
                  <a:pt x="2164" y="12804"/>
                </a:lnTo>
                <a:lnTo>
                  <a:pt x="2152" y="12816"/>
                </a:lnTo>
                <a:lnTo>
                  <a:pt x="2152" y="9052"/>
                </a:lnTo>
                <a:lnTo>
                  <a:pt x="2164" y="9064"/>
                </a:lnTo>
                <a:lnTo>
                  <a:pt x="12" y="9064"/>
                </a:lnTo>
                <a:lnTo>
                  <a:pt x="24" y="9052"/>
                </a:lnTo>
                <a:lnTo>
                  <a:pt x="24" y="12816"/>
                </a:lnTo>
                <a:close/>
                <a:moveTo>
                  <a:pt x="5380" y="9736"/>
                </a:moveTo>
                <a:cubicBezTo>
                  <a:pt x="5380" y="9730"/>
                  <a:pt x="5386" y="9724"/>
                  <a:pt x="5392" y="9724"/>
                </a:cubicBezTo>
                <a:lnTo>
                  <a:pt x="7544" y="9724"/>
                </a:lnTo>
                <a:cubicBezTo>
                  <a:pt x="7551" y="9724"/>
                  <a:pt x="7556" y="9730"/>
                  <a:pt x="7556" y="9736"/>
                </a:cubicBezTo>
                <a:lnTo>
                  <a:pt x="7556" y="12816"/>
                </a:lnTo>
                <a:cubicBezTo>
                  <a:pt x="7556" y="12823"/>
                  <a:pt x="7551" y="12828"/>
                  <a:pt x="7544" y="12828"/>
                </a:cubicBezTo>
                <a:lnTo>
                  <a:pt x="5392" y="12828"/>
                </a:lnTo>
                <a:cubicBezTo>
                  <a:pt x="5386" y="12828"/>
                  <a:pt x="5380" y="12823"/>
                  <a:pt x="5380" y="12816"/>
                </a:cubicBezTo>
                <a:lnTo>
                  <a:pt x="5380" y="9736"/>
                </a:lnTo>
                <a:close/>
                <a:moveTo>
                  <a:pt x="5404" y="12816"/>
                </a:moveTo>
                <a:lnTo>
                  <a:pt x="5392" y="12804"/>
                </a:lnTo>
                <a:lnTo>
                  <a:pt x="7544" y="12804"/>
                </a:lnTo>
                <a:lnTo>
                  <a:pt x="7532" y="12816"/>
                </a:lnTo>
                <a:lnTo>
                  <a:pt x="7532" y="9736"/>
                </a:lnTo>
                <a:lnTo>
                  <a:pt x="7544" y="9748"/>
                </a:lnTo>
                <a:lnTo>
                  <a:pt x="5392" y="9748"/>
                </a:lnTo>
                <a:lnTo>
                  <a:pt x="5404" y="9736"/>
                </a:lnTo>
                <a:lnTo>
                  <a:pt x="5404" y="12816"/>
                </a:lnTo>
                <a:close/>
                <a:moveTo>
                  <a:pt x="10760" y="10096"/>
                </a:moveTo>
                <a:cubicBezTo>
                  <a:pt x="10760" y="10090"/>
                  <a:pt x="10766" y="10084"/>
                  <a:pt x="10772" y="10084"/>
                </a:cubicBezTo>
                <a:lnTo>
                  <a:pt x="12924" y="10084"/>
                </a:lnTo>
                <a:cubicBezTo>
                  <a:pt x="12931" y="10084"/>
                  <a:pt x="12936" y="10090"/>
                  <a:pt x="12936" y="10096"/>
                </a:cubicBezTo>
                <a:lnTo>
                  <a:pt x="12936" y="12816"/>
                </a:lnTo>
                <a:cubicBezTo>
                  <a:pt x="12936" y="12823"/>
                  <a:pt x="12931" y="12828"/>
                  <a:pt x="12924" y="12828"/>
                </a:cubicBezTo>
                <a:lnTo>
                  <a:pt x="10772" y="12828"/>
                </a:lnTo>
                <a:cubicBezTo>
                  <a:pt x="10766" y="12828"/>
                  <a:pt x="10760" y="12823"/>
                  <a:pt x="10760" y="12816"/>
                </a:cubicBezTo>
                <a:lnTo>
                  <a:pt x="10760" y="10096"/>
                </a:lnTo>
                <a:close/>
                <a:moveTo>
                  <a:pt x="10784" y="12816"/>
                </a:moveTo>
                <a:lnTo>
                  <a:pt x="10772" y="12804"/>
                </a:lnTo>
                <a:lnTo>
                  <a:pt x="12924" y="12804"/>
                </a:lnTo>
                <a:lnTo>
                  <a:pt x="12912" y="12816"/>
                </a:lnTo>
                <a:lnTo>
                  <a:pt x="12912" y="10096"/>
                </a:lnTo>
                <a:lnTo>
                  <a:pt x="12924" y="10108"/>
                </a:lnTo>
                <a:lnTo>
                  <a:pt x="10772" y="10108"/>
                </a:lnTo>
                <a:lnTo>
                  <a:pt x="10784" y="10096"/>
                </a:lnTo>
                <a:lnTo>
                  <a:pt x="10784" y="12816"/>
                </a:lnTo>
                <a:close/>
                <a:moveTo>
                  <a:pt x="16140" y="12"/>
                </a:moveTo>
                <a:cubicBezTo>
                  <a:pt x="16140" y="6"/>
                  <a:pt x="16146" y="0"/>
                  <a:pt x="16152" y="0"/>
                </a:cubicBezTo>
                <a:lnTo>
                  <a:pt x="18304" y="0"/>
                </a:lnTo>
                <a:cubicBezTo>
                  <a:pt x="18311" y="0"/>
                  <a:pt x="18316" y="6"/>
                  <a:pt x="18316" y="12"/>
                </a:cubicBezTo>
                <a:lnTo>
                  <a:pt x="18316" y="12816"/>
                </a:lnTo>
                <a:cubicBezTo>
                  <a:pt x="18316" y="12823"/>
                  <a:pt x="18311" y="12828"/>
                  <a:pt x="18304" y="12828"/>
                </a:cubicBezTo>
                <a:lnTo>
                  <a:pt x="16152" y="12828"/>
                </a:lnTo>
                <a:cubicBezTo>
                  <a:pt x="16146" y="12828"/>
                  <a:pt x="16140" y="12823"/>
                  <a:pt x="16140" y="12816"/>
                </a:cubicBezTo>
                <a:lnTo>
                  <a:pt x="16140" y="12"/>
                </a:lnTo>
                <a:close/>
                <a:moveTo>
                  <a:pt x="16164" y="12816"/>
                </a:moveTo>
                <a:lnTo>
                  <a:pt x="16152" y="12804"/>
                </a:lnTo>
                <a:lnTo>
                  <a:pt x="18304" y="12804"/>
                </a:lnTo>
                <a:lnTo>
                  <a:pt x="18292" y="12816"/>
                </a:lnTo>
                <a:lnTo>
                  <a:pt x="18292" y="12"/>
                </a:lnTo>
                <a:lnTo>
                  <a:pt x="18304" y="24"/>
                </a:lnTo>
                <a:lnTo>
                  <a:pt x="16152" y="24"/>
                </a:lnTo>
                <a:lnTo>
                  <a:pt x="16164" y="12"/>
                </a:lnTo>
                <a:lnTo>
                  <a:pt x="16164" y="12816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Freeform 12"/>
          <p:cNvSpPr>
            <a:spLocks noEditPoints="1"/>
          </p:cNvSpPr>
          <p:nvPr/>
        </p:nvSpPr>
        <p:spPr bwMode="auto">
          <a:xfrm>
            <a:off x="3529338" y="4956015"/>
            <a:ext cx="22630" cy="138113"/>
          </a:xfrm>
          <a:custGeom>
            <a:avLst/>
            <a:gdLst>
              <a:gd name="T0" fmla="*/ 6 w 16"/>
              <a:gd name="T1" fmla="*/ 87 h 87"/>
              <a:gd name="T2" fmla="*/ 6 w 16"/>
              <a:gd name="T3" fmla="*/ 2 h 87"/>
              <a:gd name="T4" fmla="*/ 9 w 16"/>
              <a:gd name="T5" fmla="*/ 2 h 87"/>
              <a:gd name="T6" fmla="*/ 9 w 16"/>
              <a:gd name="T7" fmla="*/ 87 h 87"/>
              <a:gd name="T8" fmla="*/ 6 w 16"/>
              <a:gd name="T9" fmla="*/ 87 h 87"/>
              <a:gd name="T10" fmla="*/ 0 w 16"/>
              <a:gd name="T11" fmla="*/ 0 h 87"/>
              <a:gd name="T12" fmla="*/ 16 w 16"/>
              <a:gd name="T13" fmla="*/ 0 h 87"/>
              <a:gd name="T14" fmla="*/ 16 w 16"/>
              <a:gd name="T15" fmla="*/ 3 h 87"/>
              <a:gd name="T16" fmla="*/ 0 w 16"/>
              <a:gd name="T17" fmla="*/ 3 h 87"/>
              <a:gd name="T18" fmla="*/ 0 w 16"/>
              <a:gd name="T19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" h="87">
                <a:moveTo>
                  <a:pt x="6" y="87"/>
                </a:moveTo>
                <a:lnTo>
                  <a:pt x="6" y="2"/>
                </a:lnTo>
                <a:lnTo>
                  <a:pt x="9" y="2"/>
                </a:lnTo>
                <a:lnTo>
                  <a:pt x="9" y="87"/>
                </a:lnTo>
                <a:lnTo>
                  <a:pt x="6" y="87"/>
                </a:lnTo>
                <a:close/>
                <a:moveTo>
                  <a:pt x="0" y="0"/>
                </a:moveTo>
                <a:lnTo>
                  <a:pt x="16" y="0"/>
                </a:lnTo>
                <a:lnTo>
                  <a:pt x="16" y="3"/>
                </a:ln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Freeform 13"/>
          <p:cNvSpPr>
            <a:spLocks noEditPoints="1"/>
          </p:cNvSpPr>
          <p:nvPr/>
        </p:nvSpPr>
        <p:spPr bwMode="auto">
          <a:xfrm>
            <a:off x="4324222" y="5117940"/>
            <a:ext cx="22630" cy="90488"/>
          </a:xfrm>
          <a:custGeom>
            <a:avLst/>
            <a:gdLst>
              <a:gd name="T0" fmla="*/ 6 w 16"/>
              <a:gd name="T1" fmla="*/ 57 h 57"/>
              <a:gd name="T2" fmla="*/ 6 w 16"/>
              <a:gd name="T3" fmla="*/ 2 h 57"/>
              <a:gd name="T4" fmla="*/ 9 w 16"/>
              <a:gd name="T5" fmla="*/ 2 h 57"/>
              <a:gd name="T6" fmla="*/ 9 w 16"/>
              <a:gd name="T7" fmla="*/ 57 h 57"/>
              <a:gd name="T8" fmla="*/ 6 w 16"/>
              <a:gd name="T9" fmla="*/ 57 h 57"/>
              <a:gd name="T10" fmla="*/ 0 w 16"/>
              <a:gd name="T11" fmla="*/ 0 h 57"/>
              <a:gd name="T12" fmla="*/ 16 w 16"/>
              <a:gd name="T13" fmla="*/ 0 h 57"/>
              <a:gd name="T14" fmla="*/ 16 w 16"/>
              <a:gd name="T15" fmla="*/ 3 h 57"/>
              <a:gd name="T16" fmla="*/ 0 w 16"/>
              <a:gd name="T17" fmla="*/ 3 h 57"/>
              <a:gd name="T18" fmla="*/ 0 w 16"/>
              <a:gd name="T1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" h="57">
                <a:moveTo>
                  <a:pt x="6" y="57"/>
                </a:moveTo>
                <a:lnTo>
                  <a:pt x="6" y="2"/>
                </a:lnTo>
                <a:lnTo>
                  <a:pt x="9" y="2"/>
                </a:lnTo>
                <a:lnTo>
                  <a:pt x="9" y="57"/>
                </a:lnTo>
                <a:lnTo>
                  <a:pt x="6" y="57"/>
                </a:lnTo>
                <a:close/>
                <a:moveTo>
                  <a:pt x="0" y="0"/>
                </a:moveTo>
                <a:lnTo>
                  <a:pt x="16" y="0"/>
                </a:lnTo>
                <a:lnTo>
                  <a:pt x="16" y="3"/>
                </a:ln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Freeform 14"/>
          <p:cNvSpPr>
            <a:spLocks noEditPoints="1"/>
          </p:cNvSpPr>
          <p:nvPr/>
        </p:nvSpPr>
        <p:spPr bwMode="auto">
          <a:xfrm>
            <a:off x="5119107" y="4984590"/>
            <a:ext cx="21216" cy="284163"/>
          </a:xfrm>
          <a:custGeom>
            <a:avLst/>
            <a:gdLst>
              <a:gd name="T0" fmla="*/ 7 w 15"/>
              <a:gd name="T1" fmla="*/ 179 h 179"/>
              <a:gd name="T2" fmla="*/ 7 w 15"/>
              <a:gd name="T3" fmla="*/ 2 h 179"/>
              <a:gd name="T4" fmla="*/ 9 w 15"/>
              <a:gd name="T5" fmla="*/ 2 h 179"/>
              <a:gd name="T6" fmla="*/ 9 w 15"/>
              <a:gd name="T7" fmla="*/ 179 h 179"/>
              <a:gd name="T8" fmla="*/ 7 w 15"/>
              <a:gd name="T9" fmla="*/ 179 h 179"/>
              <a:gd name="T10" fmla="*/ 0 w 15"/>
              <a:gd name="T11" fmla="*/ 0 h 179"/>
              <a:gd name="T12" fmla="*/ 15 w 15"/>
              <a:gd name="T13" fmla="*/ 0 h 179"/>
              <a:gd name="T14" fmla="*/ 15 w 15"/>
              <a:gd name="T15" fmla="*/ 3 h 179"/>
              <a:gd name="T16" fmla="*/ 0 w 15"/>
              <a:gd name="T17" fmla="*/ 3 h 179"/>
              <a:gd name="T18" fmla="*/ 0 w 15"/>
              <a:gd name="T19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179">
                <a:moveTo>
                  <a:pt x="7" y="179"/>
                </a:moveTo>
                <a:lnTo>
                  <a:pt x="7" y="2"/>
                </a:lnTo>
                <a:lnTo>
                  <a:pt x="9" y="2"/>
                </a:lnTo>
                <a:lnTo>
                  <a:pt x="9" y="179"/>
                </a:lnTo>
                <a:lnTo>
                  <a:pt x="7" y="179"/>
                </a:lnTo>
                <a:close/>
                <a:moveTo>
                  <a:pt x="0" y="0"/>
                </a:moveTo>
                <a:lnTo>
                  <a:pt x="15" y="0"/>
                </a:lnTo>
                <a:lnTo>
                  <a:pt x="15" y="3"/>
                </a:ln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Freeform 15"/>
          <p:cNvSpPr>
            <a:spLocks noEditPoints="1"/>
          </p:cNvSpPr>
          <p:nvPr/>
        </p:nvSpPr>
        <p:spPr bwMode="auto">
          <a:xfrm>
            <a:off x="5913991" y="3392328"/>
            <a:ext cx="22630" cy="204788"/>
          </a:xfrm>
          <a:custGeom>
            <a:avLst/>
            <a:gdLst>
              <a:gd name="T0" fmla="*/ 7 w 16"/>
              <a:gd name="T1" fmla="*/ 129 h 129"/>
              <a:gd name="T2" fmla="*/ 7 w 16"/>
              <a:gd name="T3" fmla="*/ 1 h 129"/>
              <a:gd name="T4" fmla="*/ 9 w 16"/>
              <a:gd name="T5" fmla="*/ 1 h 129"/>
              <a:gd name="T6" fmla="*/ 9 w 16"/>
              <a:gd name="T7" fmla="*/ 129 h 129"/>
              <a:gd name="T8" fmla="*/ 7 w 16"/>
              <a:gd name="T9" fmla="*/ 129 h 129"/>
              <a:gd name="T10" fmla="*/ 0 w 16"/>
              <a:gd name="T11" fmla="*/ 0 h 129"/>
              <a:gd name="T12" fmla="*/ 16 w 16"/>
              <a:gd name="T13" fmla="*/ 0 h 129"/>
              <a:gd name="T14" fmla="*/ 16 w 16"/>
              <a:gd name="T15" fmla="*/ 2 h 129"/>
              <a:gd name="T16" fmla="*/ 0 w 16"/>
              <a:gd name="T17" fmla="*/ 2 h 129"/>
              <a:gd name="T18" fmla="*/ 0 w 16"/>
              <a:gd name="T19" fmla="*/ 0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" h="129">
                <a:moveTo>
                  <a:pt x="7" y="129"/>
                </a:moveTo>
                <a:lnTo>
                  <a:pt x="7" y="1"/>
                </a:lnTo>
                <a:lnTo>
                  <a:pt x="9" y="1"/>
                </a:lnTo>
                <a:lnTo>
                  <a:pt x="9" y="129"/>
                </a:lnTo>
                <a:lnTo>
                  <a:pt x="7" y="129"/>
                </a:lnTo>
                <a:close/>
                <a:moveTo>
                  <a:pt x="0" y="0"/>
                </a:moveTo>
                <a:lnTo>
                  <a:pt x="16" y="0"/>
                </a:lnTo>
                <a:lnTo>
                  <a:pt x="16" y="2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3138968" y="3222465"/>
            <a:ext cx="7072" cy="2497138"/>
          </a:xfrm>
          <a:prstGeom prst="rect">
            <a:avLst/>
          </a:prstGeom>
          <a:solidFill>
            <a:srgbClr val="000000"/>
          </a:solidFill>
          <a:ln w="0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Freeform 17"/>
          <p:cNvSpPr>
            <a:spLocks noEditPoints="1"/>
          </p:cNvSpPr>
          <p:nvPr/>
        </p:nvSpPr>
        <p:spPr bwMode="auto">
          <a:xfrm>
            <a:off x="3121995" y="3219290"/>
            <a:ext cx="21216" cy="2503488"/>
          </a:xfrm>
          <a:custGeom>
            <a:avLst/>
            <a:gdLst>
              <a:gd name="T0" fmla="*/ 0 w 15"/>
              <a:gd name="T1" fmla="*/ 1573 h 1577"/>
              <a:gd name="T2" fmla="*/ 15 w 15"/>
              <a:gd name="T3" fmla="*/ 1573 h 1577"/>
              <a:gd name="T4" fmla="*/ 15 w 15"/>
              <a:gd name="T5" fmla="*/ 1577 h 1577"/>
              <a:gd name="T6" fmla="*/ 0 w 15"/>
              <a:gd name="T7" fmla="*/ 1577 h 1577"/>
              <a:gd name="T8" fmla="*/ 0 w 15"/>
              <a:gd name="T9" fmla="*/ 1573 h 1577"/>
              <a:gd name="T10" fmla="*/ 0 w 15"/>
              <a:gd name="T11" fmla="*/ 1179 h 1577"/>
              <a:gd name="T12" fmla="*/ 15 w 15"/>
              <a:gd name="T13" fmla="*/ 1179 h 1577"/>
              <a:gd name="T14" fmla="*/ 15 w 15"/>
              <a:gd name="T15" fmla="*/ 1183 h 1577"/>
              <a:gd name="T16" fmla="*/ 0 w 15"/>
              <a:gd name="T17" fmla="*/ 1183 h 1577"/>
              <a:gd name="T18" fmla="*/ 0 w 15"/>
              <a:gd name="T19" fmla="*/ 1179 h 1577"/>
              <a:gd name="T20" fmla="*/ 0 w 15"/>
              <a:gd name="T21" fmla="*/ 786 h 1577"/>
              <a:gd name="T22" fmla="*/ 15 w 15"/>
              <a:gd name="T23" fmla="*/ 786 h 1577"/>
              <a:gd name="T24" fmla="*/ 15 w 15"/>
              <a:gd name="T25" fmla="*/ 790 h 1577"/>
              <a:gd name="T26" fmla="*/ 0 w 15"/>
              <a:gd name="T27" fmla="*/ 790 h 1577"/>
              <a:gd name="T28" fmla="*/ 0 w 15"/>
              <a:gd name="T29" fmla="*/ 786 h 1577"/>
              <a:gd name="T30" fmla="*/ 0 w 15"/>
              <a:gd name="T31" fmla="*/ 393 h 1577"/>
              <a:gd name="T32" fmla="*/ 15 w 15"/>
              <a:gd name="T33" fmla="*/ 393 h 1577"/>
              <a:gd name="T34" fmla="*/ 15 w 15"/>
              <a:gd name="T35" fmla="*/ 397 h 1577"/>
              <a:gd name="T36" fmla="*/ 0 w 15"/>
              <a:gd name="T37" fmla="*/ 397 h 1577"/>
              <a:gd name="T38" fmla="*/ 0 w 15"/>
              <a:gd name="T39" fmla="*/ 393 h 1577"/>
              <a:gd name="T40" fmla="*/ 0 w 15"/>
              <a:gd name="T41" fmla="*/ 0 h 1577"/>
              <a:gd name="T42" fmla="*/ 15 w 15"/>
              <a:gd name="T43" fmla="*/ 0 h 1577"/>
              <a:gd name="T44" fmla="*/ 15 w 15"/>
              <a:gd name="T45" fmla="*/ 4 h 1577"/>
              <a:gd name="T46" fmla="*/ 0 w 15"/>
              <a:gd name="T47" fmla="*/ 4 h 1577"/>
              <a:gd name="T48" fmla="*/ 0 w 15"/>
              <a:gd name="T49" fmla="*/ 0 h 1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" h="1577">
                <a:moveTo>
                  <a:pt x="0" y="1573"/>
                </a:moveTo>
                <a:lnTo>
                  <a:pt x="15" y="1573"/>
                </a:lnTo>
                <a:lnTo>
                  <a:pt x="15" y="1577"/>
                </a:lnTo>
                <a:lnTo>
                  <a:pt x="0" y="1577"/>
                </a:lnTo>
                <a:lnTo>
                  <a:pt x="0" y="1573"/>
                </a:lnTo>
                <a:close/>
                <a:moveTo>
                  <a:pt x="0" y="1179"/>
                </a:moveTo>
                <a:lnTo>
                  <a:pt x="15" y="1179"/>
                </a:lnTo>
                <a:lnTo>
                  <a:pt x="15" y="1183"/>
                </a:lnTo>
                <a:lnTo>
                  <a:pt x="0" y="1183"/>
                </a:lnTo>
                <a:lnTo>
                  <a:pt x="0" y="1179"/>
                </a:lnTo>
                <a:close/>
                <a:moveTo>
                  <a:pt x="0" y="786"/>
                </a:moveTo>
                <a:lnTo>
                  <a:pt x="15" y="786"/>
                </a:lnTo>
                <a:lnTo>
                  <a:pt x="15" y="790"/>
                </a:lnTo>
                <a:lnTo>
                  <a:pt x="0" y="790"/>
                </a:lnTo>
                <a:lnTo>
                  <a:pt x="0" y="786"/>
                </a:lnTo>
                <a:close/>
                <a:moveTo>
                  <a:pt x="0" y="393"/>
                </a:moveTo>
                <a:lnTo>
                  <a:pt x="15" y="393"/>
                </a:lnTo>
                <a:lnTo>
                  <a:pt x="15" y="397"/>
                </a:lnTo>
                <a:lnTo>
                  <a:pt x="0" y="397"/>
                </a:lnTo>
                <a:lnTo>
                  <a:pt x="0" y="393"/>
                </a:lnTo>
                <a:close/>
                <a:moveTo>
                  <a:pt x="0" y="0"/>
                </a:moveTo>
                <a:lnTo>
                  <a:pt x="15" y="0"/>
                </a:lnTo>
                <a:lnTo>
                  <a:pt x="15" y="4"/>
                </a:lnTo>
                <a:lnTo>
                  <a:pt x="0" y="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8"/>
          <p:cNvSpPr>
            <a:spLocks noChangeArrowheads="1"/>
          </p:cNvSpPr>
          <p:nvPr/>
        </p:nvSpPr>
        <p:spPr bwMode="auto">
          <a:xfrm>
            <a:off x="3143211" y="5716428"/>
            <a:ext cx="3179538" cy="6350"/>
          </a:xfrm>
          <a:prstGeom prst="rect">
            <a:avLst/>
          </a:prstGeom>
          <a:solidFill>
            <a:srgbClr val="000000"/>
          </a:solidFill>
          <a:ln w="0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9"/>
          <p:cNvSpPr>
            <a:spLocks noChangeArrowheads="1"/>
          </p:cNvSpPr>
          <p:nvPr/>
        </p:nvSpPr>
        <p:spPr bwMode="auto">
          <a:xfrm>
            <a:off x="3011673" y="5646577"/>
            <a:ext cx="78548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0</a:t>
            </a:r>
            <a:endParaRPr kumimoji="0" lang="en-US" sz="11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3011673" y="5021102"/>
            <a:ext cx="78548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1</a:t>
            </a:r>
            <a:endParaRPr kumimoji="0" lang="en-US" sz="11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21"/>
          <p:cNvSpPr>
            <a:spLocks noChangeArrowheads="1"/>
          </p:cNvSpPr>
          <p:nvPr/>
        </p:nvSpPr>
        <p:spPr bwMode="auto">
          <a:xfrm>
            <a:off x="3011673" y="4397215"/>
            <a:ext cx="78548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2</a:t>
            </a:r>
            <a:endParaRPr kumimoji="0" lang="en-US" sz="11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22"/>
          <p:cNvSpPr>
            <a:spLocks noChangeArrowheads="1"/>
          </p:cNvSpPr>
          <p:nvPr/>
        </p:nvSpPr>
        <p:spPr bwMode="auto">
          <a:xfrm>
            <a:off x="3011673" y="3773327"/>
            <a:ext cx="78548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3</a:t>
            </a:r>
            <a:endParaRPr kumimoji="0" lang="en-US" sz="11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23"/>
          <p:cNvSpPr>
            <a:spLocks noChangeArrowheads="1"/>
          </p:cNvSpPr>
          <p:nvPr/>
        </p:nvSpPr>
        <p:spPr bwMode="auto">
          <a:xfrm>
            <a:off x="3011673" y="3149440"/>
            <a:ext cx="78548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4</a:t>
            </a: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24"/>
          <p:cNvSpPr>
            <a:spLocks noChangeArrowheads="1"/>
          </p:cNvSpPr>
          <p:nvPr/>
        </p:nvSpPr>
        <p:spPr bwMode="auto">
          <a:xfrm>
            <a:off x="3430168" y="5765640"/>
            <a:ext cx="24365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veh</a:t>
            </a: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5"/>
          <p:cNvSpPr>
            <a:spLocks noChangeArrowheads="1"/>
          </p:cNvSpPr>
          <p:nvPr/>
        </p:nvSpPr>
        <p:spPr bwMode="auto">
          <a:xfrm>
            <a:off x="4217076" y="5765640"/>
            <a:ext cx="25968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Nav</a:t>
            </a: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178321" y="5215674"/>
            <a:ext cx="310713" cy="493059"/>
          </a:xfrm>
          <a:prstGeom prst="rect">
            <a:avLst/>
          </a:prstGeom>
          <a:solidFill>
            <a:schemeClr val="tx1"/>
          </a:solidFill>
          <a:ln cap="sq"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774419" y="3593940"/>
            <a:ext cx="310713" cy="2118492"/>
          </a:xfrm>
          <a:prstGeom prst="rect">
            <a:avLst/>
          </a:prstGeom>
          <a:solidFill>
            <a:schemeClr val="tx1"/>
          </a:solidFill>
          <a:ln cap="sq"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Rectangle 165"/>
          <p:cNvSpPr>
            <a:spLocks noChangeArrowheads="1"/>
          </p:cNvSpPr>
          <p:nvPr/>
        </p:nvSpPr>
        <p:spPr bwMode="auto">
          <a:xfrm rot="16200000">
            <a:off x="1646432" y="4288726"/>
            <a:ext cx="236280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100" b="1" dirty="0" err="1">
                <a:solidFill>
                  <a:srgbClr val="000000"/>
                </a:solidFill>
                <a:latin typeface="Arial" pitchFamily="34" charset="0"/>
              </a:rPr>
              <a:t>Caspase</a:t>
            </a:r>
            <a:r>
              <a:rPr lang="en-US" sz="1100" b="1" dirty="0">
                <a:solidFill>
                  <a:srgbClr val="000000"/>
                </a:solidFill>
                <a:latin typeface="Arial" pitchFamily="34" charset="0"/>
              </a:rPr>
              <a:t> 3/7 activity, fold </a:t>
            </a:r>
            <a:r>
              <a:rPr lang="en-US" sz="1100" b="1" dirty="0" smtClean="0">
                <a:solidFill>
                  <a:srgbClr val="000000"/>
                </a:solidFill>
                <a:latin typeface="Arial" pitchFamily="34" charset="0"/>
              </a:rPr>
              <a:t>change over control</a:t>
            </a:r>
            <a:endParaRPr lang="en-US" sz="1100" b="1" dirty="0">
              <a:latin typeface="Arial" pitchFamily="34" charset="0"/>
            </a:endParaRPr>
          </a:p>
        </p:txBody>
      </p:sp>
      <p:sp>
        <p:nvSpPr>
          <p:cNvPr id="45" name="Freeform 42"/>
          <p:cNvSpPr>
            <a:spLocks noEditPoints="1"/>
          </p:cNvSpPr>
          <p:nvPr/>
        </p:nvSpPr>
        <p:spPr bwMode="auto">
          <a:xfrm>
            <a:off x="3376615" y="1213788"/>
            <a:ext cx="2709863" cy="1817093"/>
          </a:xfrm>
          <a:custGeom>
            <a:avLst/>
            <a:gdLst>
              <a:gd name="T0" fmla="*/ 0 w 1707"/>
              <a:gd name="T1" fmla="*/ 1265 h 1279"/>
              <a:gd name="T2" fmla="*/ 201 w 1707"/>
              <a:gd name="T3" fmla="*/ 1265 h 1279"/>
              <a:gd name="T4" fmla="*/ 201 w 1707"/>
              <a:gd name="T5" fmla="*/ 1279 h 1279"/>
              <a:gd name="T6" fmla="*/ 0 w 1707"/>
              <a:gd name="T7" fmla="*/ 1279 h 1279"/>
              <a:gd name="T8" fmla="*/ 0 w 1707"/>
              <a:gd name="T9" fmla="*/ 1265 h 1279"/>
              <a:gd name="T10" fmla="*/ 502 w 1707"/>
              <a:gd name="T11" fmla="*/ 1239 h 1279"/>
              <a:gd name="T12" fmla="*/ 703 w 1707"/>
              <a:gd name="T13" fmla="*/ 1239 h 1279"/>
              <a:gd name="T14" fmla="*/ 703 w 1707"/>
              <a:gd name="T15" fmla="*/ 1279 h 1279"/>
              <a:gd name="T16" fmla="*/ 502 w 1707"/>
              <a:gd name="T17" fmla="*/ 1279 h 1279"/>
              <a:gd name="T18" fmla="*/ 502 w 1707"/>
              <a:gd name="T19" fmla="*/ 1239 h 1279"/>
              <a:gd name="T20" fmla="*/ 1004 w 1707"/>
              <a:gd name="T21" fmla="*/ 1232 h 1279"/>
              <a:gd name="T22" fmla="*/ 1205 w 1707"/>
              <a:gd name="T23" fmla="*/ 1232 h 1279"/>
              <a:gd name="T24" fmla="*/ 1205 w 1707"/>
              <a:gd name="T25" fmla="*/ 1279 h 1279"/>
              <a:gd name="T26" fmla="*/ 1004 w 1707"/>
              <a:gd name="T27" fmla="*/ 1279 h 1279"/>
              <a:gd name="T28" fmla="*/ 1004 w 1707"/>
              <a:gd name="T29" fmla="*/ 1232 h 1279"/>
              <a:gd name="T30" fmla="*/ 1506 w 1707"/>
              <a:gd name="T31" fmla="*/ 0 h 1279"/>
              <a:gd name="T32" fmla="*/ 1707 w 1707"/>
              <a:gd name="T33" fmla="*/ 0 h 1279"/>
              <a:gd name="T34" fmla="*/ 1707 w 1707"/>
              <a:gd name="T35" fmla="*/ 1279 h 1279"/>
              <a:gd name="T36" fmla="*/ 1506 w 1707"/>
              <a:gd name="T37" fmla="*/ 1279 h 1279"/>
              <a:gd name="T38" fmla="*/ 1506 w 1707"/>
              <a:gd name="T39" fmla="*/ 0 h 1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07" h="1279">
                <a:moveTo>
                  <a:pt x="0" y="1265"/>
                </a:moveTo>
                <a:lnTo>
                  <a:pt x="201" y="1265"/>
                </a:lnTo>
                <a:lnTo>
                  <a:pt x="201" y="1279"/>
                </a:lnTo>
                <a:lnTo>
                  <a:pt x="0" y="1279"/>
                </a:lnTo>
                <a:lnTo>
                  <a:pt x="0" y="1265"/>
                </a:lnTo>
                <a:close/>
                <a:moveTo>
                  <a:pt x="502" y="1239"/>
                </a:moveTo>
                <a:lnTo>
                  <a:pt x="703" y="1239"/>
                </a:lnTo>
                <a:lnTo>
                  <a:pt x="703" y="1279"/>
                </a:lnTo>
                <a:lnTo>
                  <a:pt x="502" y="1279"/>
                </a:lnTo>
                <a:lnTo>
                  <a:pt x="502" y="1239"/>
                </a:lnTo>
                <a:close/>
                <a:moveTo>
                  <a:pt x="1004" y="1232"/>
                </a:moveTo>
                <a:lnTo>
                  <a:pt x="1205" y="1232"/>
                </a:lnTo>
                <a:lnTo>
                  <a:pt x="1205" y="1279"/>
                </a:lnTo>
                <a:lnTo>
                  <a:pt x="1004" y="1279"/>
                </a:lnTo>
                <a:lnTo>
                  <a:pt x="1004" y="1232"/>
                </a:lnTo>
                <a:close/>
                <a:moveTo>
                  <a:pt x="1506" y="0"/>
                </a:moveTo>
                <a:lnTo>
                  <a:pt x="1707" y="0"/>
                </a:lnTo>
                <a:lnTo>
                  <a:pt x="1707" y="1279"/>
                </a:lnTo>
                <a:lnTo>
                  <a:pt x="1506" y="1279"/>
                </a:lnTo>
                <a:lnTo>
                  <a:pt x="1506" y="0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Freeform 43"/>
          <p:cNvSpPr>
            <a:spLocks noEditPoints="1"/>
          </p:cNvSpPr>
          <p:nvPr/>
        </p:nvSpPr>
        <p:spPr bwMode="auto">
          <a:xfrm>
            <a:off x="3375028" y="1210947"/>
            <a:ext cx="2713038" cy="1822775"/>
          </a:xfrm>
          <a:custGeom>
            <a:avLst/>
            <a:gdLst>
              <a:gd name="T0" fmla="*/ 12 w 18096"/>
              <a:gd name="T1" fmla="*/ 10304 h 10440"/>
              <a:gd name="T2" fmla="*/ 2148 w 18096"/>
              <a:gd name="T3" fmla="*/ 10316 h 10440"/>
              <a:gd name="T4" fmla="*/ 2136 w 18096"/>
              <a:gd name="T5" fmla="*/ 10440 h 10440"/>
              <a:gd name="T6" fmla="*/ 0 w 18096"/>
              <a:gd name="T7" fmla="*/ 10428 h 10440"/>
              <a:gd name="T8" fmla="*/ 24 w 18096"/>
              <a:gd name="T9" fmla="*/ 10428 h 10440"/>
              <a:gd name="T10" fmla="*/ 2136 w 18096"/>
              <a:gd name="T11" fmla="*/ 10416 h 10440"/>
              <a:gd name="T12" fmla="*/ 2124 w 18096"/>
              <a:gd name="T13" fmla="*/ 10316 h 10440"/>
              <a:gd name="T14" fmla="*/ 12 w 18096"/>
              <a:gd name="T15" fmla="*/ 10328 h 10440"/>
              <a:gd name="T16" fmla="*/ 24 w 18096"/>
              <a:gd name="T17" fmla="*/ 10428 h 10440"/>
              <a:gd name="T18" fmla="*/ 5328 w 18096"/>
              <a:gd name="T19" fmla="*/ 10088 h 10440"/>
              <a:gd name="T20" fmla="*/ 7464 w 18096"/>
              <a:gd name="T21" fmla="*/ 10100 h 10440"/>
              <a:gd name="T22" fmla="*/ 7452 w 18096"/>
              <a:gd name="T23" fmla="*/ 10440 h 10440"/>
              <a:gd name="T24" fmla="*/ 5316 w 18096"/>
              <a:gd name="T25" fmla="*/ 10428 h 10440"/>
              <a:gd name="T26" fmla="*/ 5340 w 18096"/>
              <a:gd name="T27" fmla="*/ 10428 h 10440"/>
              <a:gd name="T28" fmla="*/ 7452 w 18096"/>
              <a:gd name="T29" fmla="*/ 10416 h 10440"/>
              <a:gd name="T30" fmla="*/ 7440 w 18096"/>
              <a:gd name="T31" fmla="*/ 10100 h 10440"/>
              <a:gd name="T32" fmla="*/ 5328 w 18096"/>
              <a:gd name="T33" fmla="*/ 10112 h 10440"/>
              <a:gd name="T34" fmla="*/ 5340 w 18096"/>
              <a:gd name="T35" fmla="*/ 10428 h 10440"/>
              <a:gd name="T36" fmla="*/ 10644 w 18096"/>
              <a:gd name="T37" fmla="*/ 10032 h 10440"/>
              <a:gd name="T38" fmla="*/ 12780 w 18096"/>
              <a:gd name="T39" fmla="*/ 10044 h 10440"/>
              <a:gd name="T40" fmla="*/ 12768 w 18096"/>
              <a:gd name="T41" fmla="*/ 10440 h 10440"/>
              <a:gd name="T42" fmla="*/ 10632 w 18096"/>
              <a:gd name="T43" fmla="*/ 10428 h 10440"/>
              <a:gd name="T44" fmla="*/ 10656 w 18096"/>
              <a:gd name="T45" fmla="*/ 10428 h 10440"/>
              <a:gd name="T46" fmla="*/ 12768 w 18096"/>
              <a:gd name="T47" fmla="*/ 10416 h 10440"/>
              <a:gd name="T48" fmla="*/ 12756 w 18096"/>
              <a:gd name="T49" fmla="*/ 10044 h 10440"/>
              <a:gd name="T50" fmla="*/ 10644 w 18096"/>
              <a:gd name="T51" fmla="*/ 10056 h 10440"/>
              <a:gd name="T52" fmla="*/ 10656 w 18096"/>
              <a:gd name="T53" fmla="*/ 10428 h 10440"/>
              <a:gd name="T54" fmla="*/ 15960 w 18096"/>
              <a:gd name="T55" fmla="*/ 0 h 10440"/>
              <a:gd name="T56" fmla="*/ 18096 w 18096"/>
              <a:gd name="T57" fmla="*/ 12 h 10440"/>
              <a:gd name="T58" fmla="*/ 18084 w 18096"/>
              <a:gd name="T59" fmla="*/ 10440 h 10440"/>
              <a:gd name="T60" fmla="*/ 15948 w 18096"/>
              <a:gd name="T61" fmla="*/ 10428 h 10440"/>
              <a:gd name="T62" fmla="*/ 15972 w 18096"/>
              <a:gd name="T63" fmla="*/ 10428 h 10440"/>
              <a:gd name="T64" fmla="*/ 18084 w 18096"/>
              <a:gd name="T65" fmla="*/ 10416 h 10440"/>
              <a:gd name="T66" fmla="*/ 18072 w 18096"/>
              <a:gd name="T67" fmla="*/ 12 h 10440"/>
              <a:gd name="T68" fmla="*/ 15960 w 18096"/>
              <a:gd name="T69" fmla="*/ 24 h 10440"/>
              <a:gd name="T70" fmla="*/ 15972 w 18096"/>
              <a:gd name="T71" fmla="*/ 10428 h 10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8096" h="10440">
                <a:moveTo>
                  <a:pt x="0" y="10316"/>
                </a:moveTo>
                <a:cubicBezTo>
                  <a:pt x="0" y="10310"/>
                  <a:pt x="6" y="10304"/>
                  <a:pt x="12" y="10304"/>
                </a:cubicBezTo>
                <a:lnTo>
                  <a:pt x="2136" y="10304"/>
                </a:lnTo>
                <a:cubicBezTo>
                  <a:pt x="2143" y="10304"/>
                  <a:pt x="2148" y="10310"/>
                  <a:pt x="2148" y="10316"/>
                </a:cubicBezTo>
                <a:lnTo>
                  <a:pt x="2148" y="10428"/>
                </a:lnTo>
                <a:cubicBezTo>
                  <a:pt x="2148" y="10435"/>
                  <a:pt x="2143" y="10440"/>
                  <a:pt x="2136" y="10440"/>
                </a:cubicBezTo>
                <a:lnTo>
                  <a:pt x="12" y="10440"/>
                </a:lnTo>
                <a:cubicBezTo>
                  <a:pt x="6" y="10440"/>
                  <a:pt x="0" y="10435"/>
                  <a:pt x="0" y="10428"/>
                </a:cubicBezTo>
                <a:lnTo>
                  <a:pt x="0" y="10316"/>
                </a:lnTo>
                <a:close/>
                <a:moveTo>
                  <a:pt x="24" y="10428"/>
                </a:moveTo>
                <a:lnTo>
                  <a:pt x="12" y="10416"/>
                </a:lnTo>
                <a:lnTo>
                  <a:pt x="2136" y="10416"/>
                </a:lnTo>
                <a:lnTo>
                  <a:pt x="2124" y="10428"/>
                </a:lnTo>
                <a:lnTo>
                  <a:pt x="2124" y="10316"/>
                </a:lnTo>
                <a:lnTo>
                  <a:pt x="2136" y="10328"/>
                </a:lnTo>
                <a:lnTo>
                  <a:pt x="12" y="10328"/>
                </a:lnTo>
                <a:lnTo>
                  <a:pt x="24" y="10316"/>
                </a:lnTo>
                <a:lnTo>
                  <a:pt x="24" y="10428"/>
                </a:lnTo>
                <a:close/>
                <a:moveTo>
                  <a:pt x="5316" y="10100"/>
                </a:moveTo>
                <a:cubicBezTo>
                  <a:pt x="5316" y="10094"/>
                  <a:pt x="5322" y="10088"/>
                  <a:pt x="5328" y="10088"/>
                </a:cubicBezTo>
                <a:lnTo>
                  <a:pt x="7452" y="10088"/>
                </a:lnTo>
                <a:cubicBezTo>
                  <a:pt x="7459" y="10088"/>
                  <a:pt x="7464" y="10094"/>
                  <a:pt x="7464" y="10100"/>
                </a:cubicBezTo>
                <a:lnTo>
                  <a:pt x="7464" y="10428"/>
                </a:lnTo>
                <a:cubicBezTo>
                  <a:pt x="7464" y="10435"/>
                  <a:pt x="7459" y="10440"/>
                  <a:pt x="7452" y="10440"/>
                </a:cubicBezTo>
                <a:lnTo>
                  <a:pt x="5328" y="10440"/>
                </a:lnTo>
                <a:cubicBezTo>
                  <a:pt x="5322" y="10440"/>
                  <a:pt x="5316" y="10435"/>
                  <a:pt x="5316" y="10428"/>
                </a:cubicBezTo>
                <a:lnTo>
                  <a:pt x="5316" y="10100"/>
                </a:lnTo>
                <a:close/>
                <a:moveTo>
                  <a:pt x="5340" y="10428"/>
                </a:moveTo>
                <a:lnTo>
                  <a:pt x="5328" y="10416"/>
                </a:lnTo>
                <a:lnTo>
                  <a:pt x="7452" y="10416"/>
                </a:lnTo>
                <a:lnTo>
                  <a:pt x="7440" y="10428"/>
                </a:lnTo>
                <a:lnTo>
                  <a:pt x="7440" y="10100"/>
                </a:lnTo>
                <a:lnTo>
                  <a:pt x="7452" y="10112"/>
                </a:lnTo>
                <a:lnTo>
                  <a:pt x="5328" y="10112"/>
                </a:lnTo>
                <a:lnTo>
                  <a:pt x="5340" y="10100"/>
                </a:lnTo>
                <a:lnTo>
                  <a:pt x="5340" y="10428"/>
                </a:lnTo>
                <a:close/>
                <a:moveTo>
                  <a:pt x="10632" y="10044"/>
                </a:moveTo>
                <a:cubicBezTo>
                  <a:pt x="10632" y="10038"/>
                  <a:pt x="10638" y="10032"/>
                  <a:pt x="10644" y="10032"/>
                </a:cubicBezTo>
                <a:lnTo>
                  <a:pt x="12768" y="10032"/>
                </a:lnTo>
                <a:cubicBezTo>
                  <a:pt x="12775" y="10032"/>
                  <a:pt x="12780" y="10038"/>
                  <a:pt x="12780" y="10044"/>
                </a:cubicBezTo>
                <a:lnTo>
                  <a:pt x="12780" y="10428"/>
                </a:lnTo>
                <a:cubicBezTo>
                  <a:pt x="12780" y="10435"/>
                  <a:pt x="12775" y="10440"/>
                  <a:pt x="12768" y="10440"/>
                </a:cubicBezTo>
                <a:lnTo>
                  <a:pt x="10644" y="10440"/>
                </a:lnTo>
                <a:cubicBezTo>
                  <a:pt x="10638" y="10440"/>
                  <a:pt x="10632" y="10435"/>
                  <a:pt x="10632" y="10428"/>
                </a:cubicBezTo>
                <a:lnTo>
                  <a:pt x="10632" y="10044"/>
                </a:lnTo>
                <a:close/>
                <a:moveTo>
                  <a:pt x="10656" y="10428"/>
                </a:moveTo>
                <a:lnTo>
                  <a:pt x="10644" y="10416"/>
                </a:lnTo>
                <a:lnTo>
                  <a:pt x="12768" y="10416"/>
                </a:lnTo>
                <a:lnTo>
                  <a:pt x="12756" y="10428"/>
                </a:lnTo>
                <a:lnTo>
                  <a:pt x="12756" y="10044"/>
                </a:lnTo>
                <a:lnTo>
                  <a:pt x="12768" y="10056"/>
                </a:lnTo>
                <a:lnTo>
                  <a:pt x="10644" y="10056"/>
                </a:lnTo>
                <a:lnTo>
                  <a:pt x="10656" y="10044"/>
                </a:lnTo>
                <a:lnTo>
                  <a:pt x="10656" y="10428"/>
                </a:lnTo>
                <a:close/>
                <a:moveTo>
                  <a:pt x="15948" y="12"/>
                </a:moveTo>
                <a:cubicBezTo>
                  <a:pt x="15948" y="6"/>
                  <a:pt x="15954" y="0"/>
                  <a:pt x="15960" y="0"/>
                </a:cubicBezTo>
                <a:lnTo>
                  <a:pt x="18084" y="0"/>
                </a:lnTo>
                <a:cubicBezTo>
                  <a:pt x="18091" y="0"/>
                  <a:pt x="18096" y="6"/>
                  <a:pt x="18096" y="12"/>
                </a:cubicBezTo>
                <a:lnTo>
                  <a:pt x="18096" y="10428"/>
                </a:lnTo>
                <a:cubicBezTo>
                  <a:pt x="18096" y="10435"/>
                  <a:pt x="18091" y="10440"/>
                  <a:pt x="18084" y="10440"/>
                </a:cubicBezTo>
                <a:lnTo>
                  <a:pt x="15960" y="10440"/>
                </a:lnTo>
                <a:cubicBezTo>
                  <a:pt x="15954" y="10440"/>
                  <a:pt x="15948" y="10435"/>
                  <a:pt x="15948" y="10428"/>
                </a:cubicBezTo>
                <a:lnTo>
                  <a:pt x="15948" y="12"/>
                </a:lnTo>
                <a:close/>
                <a:moveTo>
                  <a:pt x="15972" y="10428"/>
                </a:moveTo>
                <a:lnTo>
                  <a:pt x="15960" y="10416"/>
                </a:lnTo>
                <a:lnTo>
                  <a:pt x="18084" y="10416"/>
                </a:lnTo>
                <a:lnTo>
                  <a:pt x="18072" y="10428"/>
                </a:lnTo>
                <a:lnTo>
                  <a:pt x="18072" y="12"/>
                </a:lnTo>
                <a:lnTo>
                  <a:pt x="18084" y="24"/>
                </a:lnTo>
                <a:lnTo>
                  <a:pt x="15960" y="24"/>
                </a:lnTo>
                <a:lnTo>
                  <a:pt x="15972" y="12"/>
                </a:lnTo>
                <a:lnTo>
                  <a:pt x="15972" y="10428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Freeform 44"/>
          <p:cNvSpPr>
            <a:spLocks noEditPoints="1"/>
          </p:cNvSpPr>
          <p:nvPr/>
        </p:nvSpPr>
        <p:spPr bwMode="auto">
          <a:xfrm>
            <a:off x="3524253" y="2999625"/>
            <a:ext cx="23813" cy="11366"/>
          </a:xfrm>
          <a:custGeom>
            <a:avLst/>
            <a:gdLst>
              <a:gd name="T0" fmla="*/ 6 w 15"/>
              <a:gd name="T1" fmla="*/ 8 h 8"/>
              <a:gd name="T2" fmla="*/ 6 w 15"/>
              <a:gd name="T3" fmla="*/ 2 h 8"/>
              <a:gd name="T4" fmla="*/ 9 w 15"/>
              <a:gd name="T5" fmla="*/ 2 h 8"/>
              <a:gd name="T6" fmla="*/ 9 w 15"/>
              <a:gd name="T7" fmla="*/ 8 h 8"/>
              <a:gd name="T8" fmla="*/ 6 w 15"/>
              <a:gd name="T9" fmla="*/ 8 h 8"/>
              <a:gd name="T10" fmla="*/ 0 w 15"/>
              <a:gd name="T11" fmla="*/ 0 h 8"/>
              <a:gd name="T12" fmla="*/ 15 w 15"/>
              <a:gd name="T13" fmla="*/ 0 h 8"/>
              <a:gd name="T14" fmla="*/ 15 w 15"/>
              <a:gd name="T15" fmla="*/ 3 h 8"/>
              <a:gd name="T16" fmla="*/ 0 w 15"/>
              <a:gd name="T17" fmla="*/ 3 h 8"/>
              <a:gd name="T18" fmla="*/ 0 w 15"/>
              <a:gd name="T19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8">
                <a:moveTo>
                  <a:pt x="6" y="8"/>
                </a:moveTo>
                <a:lnTo>
                  <a:pt x="6" y="2"/>
                </a:lnTo>
                <a:lnTo>
                  <a:pt x="9" y="2"/>
                </a:lnTo>
                <a:lnTo>
                  <a:pt x="9" y="8"/>
                </a:lnTo>
                <a:lnTo>
                  <a:pt x="6" y="8"/>
                </a:lnTo>
                <a:close/>
                <a:moveTo>
                  <a:pt x="0" y="0"/>
                </a:moveTo>
                <a:lnTo>
                  <a:pt x="15" y="0"/>
                </a:lnTo>
                <a:lnTo>
                  <a:pt x="15" y="3"/>
                </a:ln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Freeform 45"/>
          <p:cNvSpPr>
            <a:spLocks noEditPoints="1"/>
          </p:cNvSpPr>
          <p:nvPr/>
        </p:nvSpPr>
        <p:spPr bwMode="auto">
          <a:xfrm>
            <a:off x="4321178" y="2962687"/>
            <a:ext cx="23813" cy="11366"/>
          </a:xfrm>
          <a:custGeom>
            <a:avLst/>
            <a:gdLst>
              <a:gd name="T0" fmla="*/ 6 w 15"/>
              <a:gd name="T1" fmla="*/ 8 h 8"/>
              <a:gd name="T2" fmla="*/ 6 w 15"/>
              <a:gd name="T3" fmla="*/ 1 h 8"/>
              <a:gd name="T4" fmla="*/ 9 w 15"/>
              <a:gd name="T5" fmla="*/ 1 h 8"/>
              <a:gd name="T6" fmla="*/ 9 w 15"/>
              <a:gd name="T7" fmla="*/ 8 h 8"/>
              <a:gd name="T8" fmla="*/ 6 w 15"/>
              <a:gd name="T9" fmla="*/ 8 h 8"/>
              <a:gd name="T10" fmla="*/ 0 w 15"/>
              <a:gd name="T11" fmla="*/ 0 h 8"/>
              <a:gd name="T12" fmla="*/ 15 w 15"/>
              <a:gd name="T13" fmla="*/ 0 h 8"/>
              <a:gd name="T14" fmla="*/ 15 w 15"/>
              <a:gd name="T15" fmla="*/ 2 h 8"/>
              <a:gd name="T16" fmla="*/ 0 w 15"/>
              <a:gd name="T17" fmla="*/ 2 h 8"/>
              <a:gd name="T18" fmla="*/ 0 w 15"/>
              <a:gd name="T19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8">
                <a:moveTo>
                  <a:pt x="6" y="8"/>
                </a:moveTo>
                <a:lnTo>
                  <a:pt x="6" y="1"/>
                </a:lnTo>
                <a:lnTo>
                  <a:pt x="9" y="1"/>
                </a:lnTo>
                <a:lnTo>
                  <a:pt x="9" y="8"/>
                </a:lnTo>
                <a:lnTo>
                  <a:pt x="6" y="8"/>
                </a:lnTo>
                <a:close/>
                <a:moveTo>
                  <a:pt x="0" y="0"/>
                </a:moveTo>
                <a:lnTo>
                  <a:pt x="15" y="0"/>
                </a:lnTo>
                <a:lnTo>
                  <a:pt x="15" y="2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Freeform 46"/>
          <p:cNvSpPr>
            <a:spLocks noEditPoints="1"/>
          </p:cNvSpPr>
          <p:nvPr/>
        </p:nvSpPr>
        <p:spPr bwMode="auto">
          <a:xfrm>
            <a:off x="5118103" y="2948479"/>
            <a:ext cx="23813" cy="15628"/>
          </a:xfrm>
          <a:custGeom>
            <a:avLst/>
            <a:gdLst>
              <a:gd name="T0" fmla="*/ 6 w 15"/>
              <a:gd name="T1" fmla="*/ 11 h 11"/>
              <a:gd name="T2" fmla="*/ 6 w 15"/>
              <a:gd name="T3" fmla="*/ 2 h 11"/>
              <a:gd name="T4" fmla="*/ 9 w 15"/>
              <a:gd name="T5" fmla="*/ 2 h 11"/>
              <a:gd name="T6" fmla="*/ 9 w 15"/>
              <a:gd name="T7" fmla="*/ 11 h 11"/>
              <a:gd name="T8" fmla="*/ 6 w 15"/>
              <a:gd name="T9" fmla="*/ 11 h 11"/>
              <a:gd name="T10" fmla="*/ 0 w 15"/>
              <a:gd name="T11" fmla="*/ 0 h 11"/>
              <a:gd name="T12" fmla="*/ 15 w 15"/>
              <a:gd name="T13" fmla="*/ 0 h 11"/>
              <a:gd name="T14" fmla="*/ 15 w 15"/>
              <a:gd name="T15" fmla="*/ 3 h 11"/>
              <a:gd name="T16" fmla="*/ 0 w 15"/>
              <a:gd name="T17" fmla="*/ 3 h 11"/>
              <a:gd name="T18" fmla="*/ 0 w 15"/>
              <a:gd name="T19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11">
                <a:moveTo>
                  <a:pt x="6" y="11"/>
                </a:moveTo>
                <a:lnTo>
                  <a:pt x="6" y="2"/>
                </a:lnTo>
                <a:lnTo>
                  <a:pt x="9" y="2"/>
                </a:lnTo>
                <a:lnTo>
                  <a:pt x="9" y="11"/>
                </a:lnTo>
                <a:lnTo>
                  <a:pt x="6" y="11"/>
                </a:lnTo>
                <a:close/>
                <a:moveTo>
                  <a:pt x="0" y="0"/>
                </a:moveTo>
                <a:lnTo>
                  <a:pt x="15" y="0"/>
                </a:lnTo>
                <a:lnTo>
                  <a:pt x="15" y="3"/>
                </a:ln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Freeform 47"/>
          <p:cNvSpPr>
            <a:spLocks noEditPoints="1"/>
          </p:cNvSpPr>
          <p:nvPr/>
        </p:nvSpPr>
        <p:spPr bwMode="auto">
          <a:xfrm>
            <a:off x="5915028" y="962322"/>
            <a:ext cx="23813" cy="251466"/>
          </a:xfrm>
          <a:custGeom>
            <a:avLst/>
            <a:gdLst>
              <a:gd name="T0" fmla="*/ 6 w 15"/>
              <a:gd name="T1" fmla="*/ 177 h 177"/>
              <a:gd name="T2" fmla="*/ 6 w 15"/>
              <a:gd name="T3" fmla="*/ 2 h 177"/>
              <a:gd name="T4" fmla="*/ 9 w 15"/>
              <a:gd name="T5" fmla="*/ 2 h 177"/>
              <a:gd name="T6" fmla="*/ 9 w 15"/>
              <a:gd name="T7" fmla="*/ 177 h 177"/>
              <a:gd name="T8" fmla="*/ 6 w 15"/>
              <a:gd name="T9" fmla="*/ 177 h 177"/>
              <a:gd name="T10" fmla="*/ 0 w 15"/>
              <a:gd name="T11" fmla="*/ 0 h 177"/>
              <a:gd name="T12" fmla="*/ 15 w 15"/>
              <a:gd name="T13" fmla="*/ 0 h 177"/>
              <a:gd name="T14" fmla="*/ 15 w 15"/>
              <a:gd name="T15" fmla="*/ 3 h 177"/>
              <a:gd name="T16" fmla="*/ 0 w 15"/>
              <a:gd name="T17" fmla="*/ 3 h 177"/>
              <a:gd name="T18" fmla="*/ 0 w 15"/>
              <a:gd name="T19" fmla="*/ 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177">
                <a:moveTo>
                  <a:pt x="6" y="177"/>
                </a:moveTo>
                <a:lnTo>
                  <a:pt x="6" y="2"/>
                </a:lnTo>
                <a:lnTo>
                  <a:pt x="9" y="2"/>
                </a:lnTo>
                <a:lnTo>
                  <a:pt x="9" y="177"/>
                </a:lnTo>
                <a:lnTo>
                  <a:pt x="6" y="177"/>
                </a:lnTo>
                <a:close/>
                <a:moveTo>
                  <a:pt x="0" y="0"/>
                </a:moveTo>
                <a:lnTo>
                  <a:pt x="15" y="0"/>
                </a:lnTo>
                <a:lnTo>
                  <a:pt x="15" y="3"/>
                </a:ln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Freeform 49"/>
          <p:cNvSpPr>
            <a:spLocks noEditPoints="1"/>
          </p:cNvSpPr>
          <p:nvPr/>
        </p:nvSpPr>
        <p:spPr bwMode="auto">
          <a:xfrm>
            <a:off x="3116265" y="695228"/>
            <a:ext cx="20638" cy="2339915"/>
          </a:xfrm>
          <a:custGeom>
            <a:avLst/>
            <a:gdLst>
              <a:gd name="T0" fmla="*/ 0 w 13"/>
              <a:gd name="T1" fmla="*/ 1642 h 1647"/>
              <a:gd name="T2" fmla="*/ 13 w 13"/>
              <a:gd name="T3" fmla="*/ 1642 h 1647"/>
              <a:gd name="T4" fmla="*/ 13 w 13"/>
              <a:gd name="T5" fmla="*/ 1647 h 1647"/>
              <a:gd name="T6" fmla="*/ 0 w 13"/>
              <a:gd name="T7" fmla="*/ 1647 h 1647"/>
              <a:gd name="T8" fmla="*/ 0 w 13"/>
              <a:gd name="T9" fmla="*/ 1642 h 1647"/>
              <a:gd name="T10" fmla="*/ 0 w 13"/>
              <a:gd name="T11" fmla="*/ 1368 h 1647"/>
              <a:gd name="T12" fmla="*/ 13 w 13"/>
              <a:gd name="T13" fmla="*/ 1368 h 1647"/>
              <a:gd name="T14" fmla="*/ 13 w 13"/>
              <a:gd name="T15" fmla="*/ 1373 h 1647"/>
              <a:gd name="T16" fmla="*/ 0 w 13"/>
              <a:gd name="T17" fmla="*/ 1373 h 1647"/>
              <a:gd name="T18" fmla="*/ 0 w 13"/>
              <a:gd name="T19" fmla="*/ 1368 h 1647"/>
              <a:gd name="T20" fmla="*/ 0 w 13"/>
              <a:gd name="T21" fmla="*/ 1095 h 1647"/>
              <a:gd name="T22" fmla="*/ 13 w 13"/>
              <a:gd name="T23" fmla="*/ 1095 h 1647"/>
              <a:gd name="T24" fmla="*/ 13 w 13"/>
              <a:gd name="T25" fmla="*/ 1100 h 1647"/>
              <a:gd name="T26" fmla="*/ 0 w 13"/>
              <a:gd name="T27" fmla="*/ 1100 h 1647"/>
              <a:gd name="T28" fmla="*/ 0 w 13"/>
              <a:gd name="T29" fmla="*/ 1095 h 1647"/>
              <a:gd name="T30" fmla="*/ 0 w 13"/>
              <a:gd name="T31" fmla="*/ 821 h 1647"/>
              <a:gd name="T32" fmla="*/ 13 w 13"/>
              <a:gd name="T33" fmla="*/ 821 h 1647"/>
              <a:gd name="T34" fmla="*/ 13 w 13"/>
              <a:gd name="T35" fmla="*/ 826 h 1647"/>
              <a:gd name="T36" fmla="*/ 0 w 13"/>
              <a:gd name="T37" fmla="*/ 826 h 1647"/>
              <a:gd name="T38" fmla="*/ 0 w 13"/>
              <a:gd name="T39" fmla="*/ 821 h 1647"/>
              <a:gd name="T40" fmla="*/ 0 w 13"/>
              <a:gd name="T41" fmla="*/ 547 h 1647"/>
              <a:gd name="T42" fmla="*/ 13 w 13"/>
              <a:gd name="T43" fmla="*/ 547 h 1647"/>
              <a:gd name="T44" fmla="*/ 13 w 13"/>
              <a:gd name="T45" fmla="*/ 552 h 1647"/>
              <a:gd name="T46" fmla="*/ 0 w 13"/>
              <a:gd name="T47" fmla="*/ 552 h 1647"/>
              <a:gd name="T48" fmla="*/ 0 w 13"/>
              <a:gd name="T49" fmla="*/ 547 h 1647"/>
              <a:gd name="T50" fmla="*/ 0 w 13"/>
              <a:gd name="T51" fmla="*/ 274 h 1647"/>
              <a:gd name="T52" fmla="*/ 13 w 13"/>
              <a:gd name="T53" fmla="*/ 274 h 1647"/>
              <a:gd name="T54" fmla="*/ 13 w 13"/>
              <a:gd name="T55" fmla="*/ 279 h 1647"/>
              <a:gd name="T56" fmla="*/ 0 w 13"/>
              <a:gd name="T57" fmla="*/ 279 h 1647"/>
              <a:gd name="T58" fmla="*/ 0 w 13"/>
              <a:gd name="T59" fmla="*/ 274 h 1647"/>
              <a:gd name="T60" fmla="*/ 0 w 13"/>
              <a:gd name="T61" fmla="*/ 0 h 1647"/>
              <a:gd name="T62" fmla="*/ 13 w 13"/>
              <a:gd name="T63" fmla="*/ 0 h 1647"/>
              <a:gd name="T64" fmla="*/ 13 w 13"/>
              <a:gd name="T65" fmla="*/ 5 h 1647"/>
              <a:gd name="T66" fmla="*/ 0 w 13"/>
              <a:gd name="T67" fmla="*/ 5 h 1647"/>
              <a:gd name="T68" fmla="*/ 0 w 13"/>
              <a:gd name="T69" fmla="*/ 0 h 1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" h="1647">
                <a:moveTo>
                  <a:pt x="0" y="1642"/>
                </a:moveTo>
                <a:lnTo>
                  <a:pt x="13" y="1642"/>
                </a:lnTo>
                <a:lnTo>
                  <a:pt x="13" y="1647"/>
                </a:lnTo>
                <a:lnTo>
                  <a:pt x="0" y="1647"/>
                </a:lnTo>
                <a:lnTo>
                  <a:pt x="0" y="1642"/>
                </a:lnTo>
                <a:close/>
                <a:moveTo>
                  <a:pt x="0" y="1368"/>
                </a:moveTo>
                <a:lnTo>
                  <a:pt x="13" y="1368"/>
                </a:lnTo>
                <a:lnTo>
                  <a:pt x="13" y="1373"/>
                </a:lnTo>
                <a:lnTo>
                  <a:pt x="0" y="1373"/>
                </a:lnTo>
                <a:lnTo>
                  <a:pt x="0" y="1368"/>
                </a:lnTo>
                <a:close/>
                <a:moveTo>
                  <a:pt x="0" y="1095"/>
                </a:moveTo>
                <a:lnTo>
                  <a:pt x="13" y="1095"/>
                </a:lnTo>
                <a:lnTo>
                  <a:pt x="13" y="1100"/>
                </a:lnTo>
                <a:lnTo>
                  <a:pt x="0" y="1100"/>
                </a:lnTo>
                <a:lnTo>
                  <a:pt x="0" y="1095"/>
                </a:lnTo>
                <a:close/>
                <a:moveTo>
                  <a:pt x="0" y="821"/>
                </a:moveTo>
                <a:lnTo>
                  <a:pt x="13" y="821"/>
                </a:lnTo>
                <a:lnTo>
                  <a:pt x="13" y="826"/>
                </a:lnTo>
                <a:lnTo>
                  <a:pt x="0" y="826"/>
                </a:lnTo>
                <a:lnTo>
                  <a:pt x="0" y="821"/>
                </a:lnTo>
                <a:close/>
                <a:moveTo>
                  <a:pt x="0" y="547"/>
                </a:moveTo>
                <a:lnTo>
                  <a:pt x="13" y="547"/>
                </a:lnTo>
                <a:lnTo>
                  <a:pt x="13" y="552"/>
                </a:lnTo>
                <a:lnTo>
                  <a:pt x="0" y="552"/>
                </a:lnTo>
                <a:lnTo>
                  <a:pt x="0" y="547"/>
                </a:lnTo>
                <a:close/>
                <a:moveTo>
                  <a:pt x="0" y="274"/>
                </a:moveTo>
                <a:lnTo>
                  <a:pt x="13" y="274"/>
                </a:lnTo>
                <a:lnTo>
                  <a:pt x="13" y="279"/>
                </a:lnTo>
                <a:lnTo>
                  <a:pt x="0" y="279"/>
                </a:lnTo>
                <a:lnTo>
                  <a:pt x="0" y="274"/>
                </a:lnTo>
                <a:close/>
                <a:moveTo>
                  <a:pt x="0" y="0"/>
                </a:moveTo>
                <a:lnTo>
                  <a:pt x="13" y="0"/>
                </a:lnTo>
                <a:lnTo>
                  <a:pt x="13" y="5"/>
                </a:lnTo>
                <a:lnTo>
                  <a:pt x="0" y="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Rectangle 50"/>
          <p:cNvSpPr>
            <a:spLocks noChangeArrowheads="1"/>
          </p:cNvSpPr>
          <p:nvPr/>
        </p:nvSpPr>
        <p:spPr bwMode="auto">
          <a:xfrm>
            <a:off x="3136903" y="3028039"/>
            <a:ext cx="3187700" cy="7104"/>
          </a:xfrm>
          <a:prstGeom prst="rect">
            <a:avLst/>
          </a:prstGeom>
          <a:solidFill>
            <a:srgbClr val="000000"/>
          </a:solidFill>
          <a:ln w="0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Rectangle 51"/>
          <p:cNvSpPr>
            <a:spLocks noChangeArrowheads="1"/>
          </p:cNvSpPr>
          <p:nvPr/>
        </p:nvSpPr>
        <p:spPr bwMode="auto">
          <a:xfrm>
            <a:off x="2982915" y="2957004"/>
            <a:ext cx="77788" cy="152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0</a:t>
            </a:r>
            <a:endParaRPr kumimoji="0" lang="en-US" sz="11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Rectangle 52"/>
          <p:cNvSpPr>
            <a:spLocks noChangeArrowheads="1"/>
          </p:cNvSpPr>
          <p:nvPr/>
        </p:nvSpPr>
        <p:spPr bwMode="auto">
          <a:xfrm>
            <a:off x="2982915" y="2567728"/>
            <a:ext cx="77788" cy="152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2</a:t>
            </a:r>
            <a:endParaRPr kumimoji="0" lang="en-US" sz="11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Rectangle 53"/>
          <p:cNvSpPr>
            <a:spLocks noChangeArrowheads="1"/>
          </p:cNvSpPr>
          <p:nvPr/>
        </p:nvSpPr>
        <p:spPr bwMode="auto">
          <a:xfrm>
            <a:off x="2982915" y="2179873"/>
            <a:ext cx="77788" cy="152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4</a:t>
            </a:r>
            <a:endParaRPr kumimoji="0" lang="en-US" sz="11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Rectangle 54"/>
          <p:cNvSpPr>
            <a:spLocks noChangeArrowheads="1"/>
          </p:cNvSpPr>
          <p:nvPr/>
        </p:nvSpPr>
        <p:spPr bwMode="auto">
          <a:xfrm>
            <a:off x="2982915" y="1790598"/>
            <a:ext cx="77788" cy="152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6</a:t>
            </a:r>
            <a:endParaRPr kumimoji="0" lang="en-US" sz="11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Rectangle 55"/>
          <p:cNvSpPr>
            <a:spLocks noChangeArrowheads="1"/>
          </p:cNvSpPr>
          <p:nvPr/>
        </p:nvSpPr>
        <p:spPr bwMode="auto">
          <a:xfrm>
            <a:off x="2982915" y="1401322"/>
            <a:ext cx="77788" cy="152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8</a:t>
            </a:r>
            <a:endParaRPr kumimoji="0" lang="en-US" sz="11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Rectangle 56"/>
          <p:cNvSpPr>
            <a:spLocks noChangeArrowheads="1"/>
          </p:cNvSpPr>
          <p:nvPr/>
        </p:nvSpPr>
        <p:spPr bwMode="auto">
          <a:xfrm>
            <a:off x="2944815" y="1013468"/>
            <a:ext cx="157163" cy="152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10</a:t>
            </a:r>
            <a:endParaRPr kumimoji="0" lang="en-US" sz="11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Rectangle 57"/>
          <p:cNvSpPr>
            <a:spLocks noChangeArrowheads="1"/>
          </p:cNvSpPr>
          <p:nvPr/>
        </p:nvSpPr>
        <p:spPr bwMode="auto">
          <a:xfrm>
            <a:off x="2944815" y="624192"/>
            <a:ext cx="157163" cy="152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12</a:t>
            </a:r>
            <a:endParaRPr kumimoji="0" lang="en-US" sz="11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TextBox 2"/>
          <p:cNvSpPr txBox="1">
            <a:spLocks noChangeArrowheads="1"/>
          </p:cNvSpPr>
          <p:nvPr/>
        </p:nvSpPr>
        <p:spPr bwMode="auto">
          <a:xfrm>
            <a:off x="5798634" y="743136"/>
            <a:ext cx="264945" cy="439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1100" dirty="0">
                <a:latin typeface="Arial" pitchFamily="34" charset="0"/>
                <a:ea typeface="MS PGothic" pitchFamily="34" charset="-128"/>
              </a:rPr>
              <a:t>*</a:t>
            </a:r>
          </a:p>
        </p:txBody>
      </p:sp>
      <p:sp>
        <p:nvSpPr>
          <p:cNvPr id="78" name="TextBox 2"/>
          <p:cNvSpPr txBox="1">
            <a:spLocks noChangeArrowheads="1"/>
          </p:cNvSpPr>
          <p:nvPr/>
        </p:nvSpPr>
        <p:spPr bwMode="auto">
          <a:xfrm>
            <a:off x="5796972" y="3178391"/>
            <a:ext cx="264945" cy="439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1100" dirty="0">
                <a:latin typeface="Arial" pitchFamily="34" charset="0"/>
                <a:ea typeface="MS PGothic" pitchFamily="34" charset="-128"/>
              </a:rPr>
              <a:t>*</a:t>
            </a:r>
          </a:p>
        </p:txBody>
      </p:sp>
      <p:sp>
        <p:nvSpPr>
          <p:cNvPr id="80" name="Rectangle 165"/>
          <p:cNvSpPr>
            <a:spLocks noChangeArrowheads="1"/>
          </p:cNvSpPr>
          <p:nvPr/>
        </p:nvSpPr>
        <p:spPr bwMode="auto">
          <a:xfrm rot="16200000">
            <a:off x="1436394" y="1685344"/>
            <a:ext cx="2782881" cy="169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000000"/>
                </a:solidFill>
                <a:latin typeface="Arial" pitchFamily="34" charset="0"/>
              </a:rPr>
              <a:t>Apoptotic nuclei, %</a:t>
            </a:r>
            <a:endParaRPr lang="en-US" sz="1100" b="1" dirty="0">
              <a:latin typeface="Arial" pitchFamily="34" charset="0"/>
            </a:endParaRPr>
          </a:p>
        </p:txBody>
      </p:sp>
      <p:sp>
        <p:nvSpPr>
          <p:cNvPr id="81" name="Text Box 13"/>
          <p:cNvSpPr txBox="1">
            <a:spLocks noChangeArrowheads="1"/>
          </p:cNvSpPr>
          <p:nvPr/>
        </p:nvSpPr>
        <p:spPr bwMode="auto">
          <a:xfrm>
            <a:off x="0" y="-3175"/>
            <a:ext cx="1755775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100" b="1" dirty="0" smtClean="0">
                <a:latin typeface="Arial" pitchFamily="34" charset="0"/>
                <a:cs typeface="Arial" pitchFamily="34" charset="0"/>
              </a:rPr>
              <a:t>Supplemental </a:t>
            </a:r>
            <a:r>
              <a:rPr lang="en-US" sz="1100" b="1" smtClean="0">
                <a:latin typeface="Arial" pitchFamily="34" charset="0"/>
                <a:cs typeface="Arial" pitchFamily="34" charset="0"/>
              </a:rPr>
              <a:t>Figure 3</a:t>
            </a:r>
            <a:endParaRPr lang="en-US" sz="1100" b="1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3379413" y="6019800"/>
            <a:ext cx="109734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24"/>
          <p:cNvSpPr>
            <a:spLocks noChangeArrowheads="1"/>
          </p:cNvSpPr>
          <p:nvPr/>
        </p:nvSpPr>
        <p:spPr bwMode="auto">
          <a:xfrm>
            <a:off x="3677217" y="6095211"/>
            <a:ext cx="50174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Control</a:t>
            </a: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Rectangle 24"/>
          <p:cNvSpPr>
            <a:spLocks noChangeArrowheads="1"/>
          </p:cNvSpPr>
          <p:nvPr/>
        </p:nvSpPr>
        <p:spPr bwMode="auto">
          <a:xfrm>
            <a:off x="5339736" y="6095211"/>
            <a:ext cx="415178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TGF-</a:t>
            </a:r>
            <a:r>
              <a:rPr lang="el-GR" sz="11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β</a:t>
            </a: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>
            <a:off x="4998651" y="6019800"/>
            <a:ext cx="109734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24"/>
          <p:cNvSpPr>
            <a:spLocks noChangeArrowheads="1"/>
          </p:cNvSpPr>
          <p:nvPr/>
        </p:nvSpPr>
        <p:spPr bwMode="auto">
          <a:xfrm>
            <a:off x="5021766" y="5766889"/>
            <a:ext cx="24365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veh</a:t>
            </a: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Rectangle 25"/>
          <p:cNvSpPr>
            <a:spLocks noChangeArrowheads="1"/>
          </p:cNvSpPr>
          <p:nvPr/>
        </p:nvSpPr>
        <p:spPr bwMode="auto">
          <a:xfrm>
            <a:off x="5808674" y="5766889"/>
            <a:ext cx="259686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Nav</a:t>
            </a: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Rectangle 16"/>
          <p:cNvSpPr>
            <a:spLocks noChangeArrowheads="1"/>
          </p:cNvSpPr>
          <p:nvPr/>
        </p:nvSpPr>
        <p:spPr bwMode="auto">
          <a:xfrm>
            <a:off x="3124200" y="695655"/>
            <a:ext cx="7072" cy="2340000"/>
          </a:xfrm>
          <a:prstGeom prst="rect">
            <a:avLst/>
          </a:prstGeom>
          <a:solidFill>
            <a:srgbClr val="000000"/>
          </a:solidFill>
          <a:ln w="0" cap="flat">
            <a:solidFill>
              <a:srgbClr val="000000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100" b="1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29899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721</TotalTime>
  <Words>36</Words>
  <Application>Microsoft Office PowerPoint</Application>
  <PresentationFormat>On-screen Show (4:3)</PresentationFormat>
  <Paragraphs>23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Mayo Clinic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Joachim C. Mertens</dc:creator>
  <cp:lastModifiedBy>Joachim C. Mertens</cp:lastModifiedBy>
  <cp:revision>17</cp:revision>
  <cp:lastPrinted>2012-10-09T22:21:37Z</cp:lastPrinted>
  <dcterms:created xsi:type="dcterms:W3CDTF">2012-09-06T07:25:45Z</dcterms:created>
  <dcterms:modified xsi:type="dcterms:W3CDTF">2012-10-12T18:07:03Z</dcterms:modified>
</cp:coreProperties>
</file>