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692" y="2562"/>
      </p:cViewPr>
      <p:guideLst>
        <p:guide orient="horz" pos="2880"/>
        <p:guide pos="2160"/>
      </p:guideLst>
    </p:cSldViewPr>
  </p:slideViewPr>
  <p:notesTextViewPr>
    <p:cViewPr>
      <p:scale>
        <a:sx n="400" d="100"/>
        <a:sy n="400" d="100"/>
      </p:scale>
      <p:origin x="0" y="114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IMSNW1_CLPH_SERVER\CLPH\GDG\PAPERS%20IN%20PREPARATION\PSGL-1%20LIPOSOMES\FIGURES\PSGL-1%20master%20fi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barChart>
        <c:barDir val="col"/>
        <c:grouping val="clustered"/>
        <c:ser>
          <c:idx val="0"/>
          <c:order val="0"/>
          <c:tx>
            <c:strRef>
              <c:f>'supp data 2'!$D$6</c:f>
              <c:strCache>
                <c:ptCount val="1"/>
                <c:pt idx="0">
                  <c:v>no TNF added</c:v>
                </c:pt>
              </c:strCache>
            </c:strRef>
          </c:tx>
          <c:dPt>
            <c:idx val="0"/>
            <c:spPr>
              <a:solidFill>
                <a:schemeClr val="tx1"/>
              </a:solidFill>
              <a:ln w="2540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0000FF"/>
              </a:solidFill>
              <a:ln w="25400">
                <a:solidFill>
                  <a:srgbClr val="0000FF"/>
                </a:solidFill>
              </a:ln>
            </c:spPr>
          </c:dPt>
          <c:dPt>
            <c:idx val="2"/>
            <c:spPr>
              <a:solidFill>
                <a:srgbClr val="FF0000"/>
              </a:solidFill>
              <a:ln w="25400">
                <a:solidFill>
                  <a:srgbClr val="FF0000"/>
                </a:solidFill>
              </a:ln>
            </c:spPr>
          </c:dPt>
          <c:errBars>
            <c:errBarType val="both"/>
            <c:errValType val="cust"/>
            <c:plus>
              <c:numRef>
                <c:f>'supp data 2'!$D$11:$D$13</c:f>
                <c:numCache>
                  <c:formatCode>General</c:formatCode>
                  <c:ptCount val="3"/>
                  <c:pt idx="0">
                    <c:v>94.090824915787266</c:v>
                  </c:pt>
                  <c:pt idx="1">
                    <c:v>145.52977931223131</c:v>
                  </c:pt>
                  <c:pt idx="2">
                    <c:v>543.10103034948054</c:v>
                  </c:pt>
                </c:numCache>
              </c:numRef>
            </c:plus>
            <c:minus>
              <c:numRef>
                <c:f>'supp data 2'!$D$11:$D$13</c:f>
                <c:numCache>
                  <c:formatCode>General</c:formatCode>
                  <c:ptCount val="3"/>
                  <c:pt idx="0">
                    <c:v>94.090824915787266</c:v>
                  </c:pt>
                  <c:pt idx="1">
                    <c:v>145.52977931223131</c:v>
                  </c:pt>
                  <c:pt idx="2">
                    <c:v>543.10103034948054</c:v>
                  </c:pt>
                </c:numCache>
              </c:numRef>
            </c:minus>
            <c:spPr>
              <a:ln w="25400"/>
            </c:spPr>
          </c:errBars>
          <c:cat>
            <c:strRef>
              <c:f>'supp data 2'!$C$7:$C$9</c:f>
              <c:strCache>
                <c:ptCount val="3"/>
                <c:pt idx="0">
                  <c:v>lipsomes</c:v>
                </c:pt>
                <c:pt idx="1">
                  <c:v>Fc-control liposomes</c:v>
                </c:pt>
                <c:pt idx="2">
                  <c:v>PSGL1 liposomes</c:v>
                </c:pt>
              </c:strCache>
            </c:strRef>
          </c:cat>
          <c:val>
            <c:numRef>
              <c:f>'supp data 2'!$D$7:$D$9</c:f>
              <c:numCache>
                <c:formatCode>0</c:formatCode>
                <c:ptCount val="3"/>
                <c:pt idx="0">
                  <c:v>328.5</c:v>
                </c:pt>
                <c:pt idx="1">
                  <c:v>758.5</c:v>
                </c:pt>
                <c:pt idx="2">
                  <c:v>2840.25</c:v>
                </c:pt>
              </c:numCache>
            </c:numRef>
          </c:val>
        </c:ser>
        <c:ser>
          <c:idx val="1"/>
          <c:order val="1"/>
          <c:tx>
            <c:strRef>
              <c:f>'supp data 2'!$E$6</c:f>
              <c:strCache>
                <c:ptCount val="1"/>
                <c:pt idx="0">
                  <c:v>+ TNF</c:v>
                </c:pt>
              </c:strCache>
            </c:strRef>
          </c:tx>
          <c:dPt>
            <c:idx val="0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chemeClr val="bg1"/>
              </a:solidFill>
              <a:ln w="25400">
                <a:solidFill>
                  <a:srgbClr val="0000FF"/>
                </a:solidFill>
              </a:ln>
            </c:spPr>
          </c:dPt>
          <c:dPt>
            <c:idx val="2"/>
            <c:spPr>
              <a:solidFill>
                <a:schemeClr val="bg1"/>
              </a:solidFill>
              <a:ln w="25400">
                <a:solidFill>
                  <a:srgbClr val="FF0000"/>
                </a:solidFill>
              </a:ln>
            </c:spPr>
          </c:dPt>
          <c:errBars>
            <c:errBarType val="both"/>
            <c:errValType val="cust"/>
            <c:plus>
              <c:numRef>
                <c:f>'supp data 2'!$E$11:$E$13</c:f>
                <c:numCache>
                  <c:formatCode>General</c:formatCode>
                  <c:ptCount val="3"/>
                  <c:pt idx="0">
                    <c:v>75.687267753566019</c:v>
                  </c:pt>
                  <c:pt idx="1">
                    <c:v>236.63944972608996</c:v>
                  </c:pt>
                  <c:pt idx="2">
                    <c:v>261.68508427752118</c:v>
                  </c:pt>
                </c:numCache>
              </c:numRef>
            </c:plus>
            <c:minus>
              <c:numRef>
                <c:f>'supp data 2'!$E$11:$E$13</c:f>
                <c:numCache>
                  <c:formatCode>General</c:formatCode>
                  <c:ptCount val="3"/>
                  <c:pt idx="0">
                    <c:v>75.687267753566019</c:v>
                  </c:pt>
                  <c:pt idx="1">
                    <c:v>236.63944972608996</c:v>
                  </c:pt>
                  <c:pt idx="2">
                    <c:v>261.68508427752118</c:v>
                  </c:pt>
                </c:numCache>
              </c:numRef>
            </c:minus>
            <c:spPr>
              <a:ln w="25400"/>
            </c:spPr>
          </c:errBars>
          <c:cat>
            <c:strRef>
              <c:f>'supp data 2'!$C$7:$C$9</c:f>
              <c:strCache>
                <c:ptCount val="3"/>
                <c:pt idx="0">
                  <c:v>lipsomes</c:v>
                </c:pt>
                <c:pt idx="1">
                  <c:v>Fc-control liposomes</c:v>
                </c:pt>
                <c:pt idx="2">
                  <c:v>PSGL1 liposomes</c:v>
                </c:pt>
              </c:strCache>
            </c:strRef>
          </c:cat>
          <c:val>
            <c:numRef>
              <c:f>'supp data 2'!$E$7:$E$9</c:f>
              <c:numCache>
                <c:formatCode>General</c:formatCode>
                <c:ptCount val="3"/>
                <c:pt idx="0">
                  <c:v>803.25</c:v>
                </c:pt>
                <c:pt idx="1">
                  <c:v>1683.75</c:v>
                </c:pt>
                <c:pt idx="2">
                  <c:v>3331.5</c:v>
                </c:pt>
              </c:numCache>
            </c:numRef>
          </c:val>
        </c:ser>
        <c:axId val="45856256"/>
        <c:axId val="45857792"/>
      </c:barChart>
      <c:catAx>
        <c:axId val="45856256"/>
        <c:scaling>
          <c:orientation val="minMax"/>
        </c:scaling>
        <c:axPos val="b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45857792"/>
        <c:crosses val="autoZero"/>
        <c:auto val="1"/>
        <c:lblAlgn val="ctr"/>
        <c:lblOffset val="100"/>
      </c:catAx>
      <c:valAx>
        <c:axId val="45857792"/>
        <c:scaling>
          <c:orientation val="minMax"/>
        </c:scaling>
        <c:axPos val="l"/>
        <c:numFmt formatCode="0" sourceLinked="1"/>
        <c:tickLblPos val="nextTo"/>
        <c:spPr>
          <a:ln w="25400">
            <a:solidFill>
              <a:sysClr val="windowText" lastClr="000000">
                <a:shade val="95000"/>
                <a:satMod val="105000"/>
              </a:sysClr>
            </a:solidFill>
          </a:ln>
        </c:spPr>
        <c:crossAx val="45856256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DC48D-E25D-49E6-BCF2-5EBC160323E0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DFC83-462D-46DF-8A12-4D111CCA8EF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DFC83-462D-46DF-8A12-4D111CCA8EF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3778E-FB1B-4EB1-946A-D9AD84136F62}" type="datetimeFigureOut">
              <a:rPr lang="en-GB" smtClean="0"/>
              <a:pPr/>
              <a:t>01/08/2012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42914-41C9-4283-A512-3DACD12840A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1.xm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/>
          <p:cNvSpPr txBox="1"/>
          <p:nvPr/>
        </p:nvSpPr>
        <p:spPr>
          <a:xfrm>
            <a:off x="314747" y="32352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260648" y="241176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S2.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692696" y="179512"/>
          <a:ext cx="5760640" cy="2103120"/>
        </p:xfrm>
        <a:graphic>
          <a:graphicData uri="http://schemas.openxmlformats.org/drawingml/2006/table">
            <a:tbl>
              <a:tblPr/>
              <a:tblGrid>
                <a:gridCol w="1368153"/>
                <a:gridCol w="1512167"/>
                <a:gridCol w="1479082"/>
                <a:gridCol w="1401238"/>
              </a:tblGrid>
              <a:tr h="44693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Liposomes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Diameter</a:t>
                      </a:r>
                      <a:r>
                        <a:rPr lang="en-GB" sz="1200" baseline="0" dirty="0" smtClean="0"/>
                        <a:t> (nm)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/>
                        <a:t>Polydispersity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/>
                        <a:t>Luciferin</a:t>
                      </a:r>
                      <a:r>
                        <a:rPr lang="en-GB" sz="1200" dirty="0" smtClean="0"/>
                        <a:t> loading µg/µL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en-GB" sz="1200" baseline="0" dirty="0" smtClean="0"/>
                        <a:t>1) Post-extrusion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141.1  +/- 2.9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0.069 +/-</a:t>
                      </a:r>
                      <a:r>
                        <a:rPr lang="en-GB" sz="1200" baseline="0" dirty="0" smtClean="0"/>
                        <a:t> 0.08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2) = 1 + </a:t>
                      </a:r>
                      <a:r>
                        <a:rPr lang="en-GB" sz="1200" dirty="0" err="1" smtClean="0"/>
                        <a:t>proteinG-streptavidin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141.4  +/- 2.1</a:t>
                      </a:r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0.057 +/-</a:t>
                      </a:r>
                      <a:r>
                        <a:rPr lang="en-GB" sz="1200" baseline="0" dirty="0" smtClean="0"/>
                        <a:t> 0.008</a:t>
                      </a:r>
                      <a:endParaRPr lang="en-GB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296223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3) = 2 + control </a:t>
                      </a:r>
                      <a:r>
                        <a:rPr lang="en-GB" sz="1200" dirty="0" err="1" smtClean="0"/>
                        <a:t>Fc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145.4  +/- 3.8</a:t>
                      </a:r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0.075 +/-</a:t>
                      </a:r>
                      <a:r>
                        <a:rPr lang="en-GB" sz="1200" baseline="0" dirty="0" smtClean="0"/>
                        <a:t> 0.026</a:t>
                      </a:r>
                      <a:endParaRPr lang="en-GB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3.5 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31318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4) = 2</a:t>
                      </a:r>
                      <a:r>
                        <a:rPr lang="en-GB" sz="1200" baseline="0" dirty="0" smtClean="0"/>
                        <a:t> + PSGL1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145.1  +/- 2.7</a:t>
                      </a:r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0.057 +/-</a:t>
                      </a:r>
                      <a:r>
                        <a:rPr lang="en-GB" sz="1200" baseline="0" dirty="0" smtClean="0"/>
                        <a:t> 0.023</a:t>
                      </a:r>
                      <a:endParaRPr lang="en-GB" sz="1200" dirty="0" smtClean="0"/>
                    </a:p>
                    <a:p>
                      <a:pPr algn="ctr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3.5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836712" y="2339752"/>
          <a:ext cx="532859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Straight Connector 17"/>
          <p:cNvCxnSpPr/>
          <p:nvPr/>
        </p:nvCxnSpPr>
        <p:spPr>
          <a:xfrm flipH="1">
            <a:off x="3429000" y="2915816"/>
            <a:ext cx="15841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4005064" y="2699792"/>
            <a:ext cx="158417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-209287" y="3529767"/>
            <a:ext cx="13916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Light units / well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144016" y="7466836"/>
            <a:ext cx="65973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Fig. S2. </a:t>
            </a:r>
            <a:r>
              <a:rPr lang="en-GB" sz="1200" dirty="0" smtClean="0"/>
              <a:t>In vitro characterisation of PSGL1 targeted </a:t>
            </a:r>
            <a:r>
              <a:rPr lang="en-GB" sz="1200" dirty="0" err="1" smtClean="0"/>
              <a:t>liposomes</a:t>
            </a:r>
            <a:r>
              <a:rPr lang="en-GB" sz="1200" dirty="0" smtClean="0"/>
              <a:t>. (a) Tabulated dynamic light scattering data and </a:t>
            </a:r>
            <a:r>
              <a:rPr lang="en-GB" sz="1200" dirty="0" err="1" smtClean="0"/>
              <a:t>luciferin</a:t>
            </a:r>
            <a:r>
              <a:rPr lang="en-GB" sz="1200" dirty="0" smtClean="0"/>
              <a:t> encapsulation data for all formulations, samples were measured and data processed as described in methods. (b)  Influence of TNF</a:t>
            </a:r>
            <a:r>
              <a:rPr lang="en-GB" sz="1200" dirty="0" smtClean="0">
                <a:sym typeface="Symbol"/>
              </a:rPr>
              <a:t> on the binding of PSGL1-liposomes to HUVECs. Cells were infected with </a:t>
            </a:r>
            <a:r>
              <a:rPr lang="en-GB" sz="1200" dirty="0" err="1" smtClean="0">
                <a:sym typeface="Symbol"/>
              </a:rPr>
              <a:t>Adluc</a:t>
            </a:r>
            <a:r>
              <a:rPr lang="en-GB" sz="1200" dirty="0" smtClean="0">
                <a:sym typeface="Symbol"/>
              </a:rPr>
              <a:t>, exposed to liposome samples, washed and assayed as described in methods except that TNF 100 </a:t>
            </a:r>
            <a:r>
              <a:rPr lang="en-GB" sz="1200" dirty="0" err="1" smtClean="0">
                <a:sym typeface="Symbol"/>
              </a:rPr>
              <a:t>ng</a:t>
            </a:r>
            <a:r>
              <a:rPr lang="en-GB" sz="1200" dirty="0" smtClean="0">
                <a:sym typeface="Symbol"/>
              </a:rPr>
              <a:t>/</a:t>
            </a:r>
            <a:r>
              <a:rPr lang="en-GB" sz="1200" dirty="0" err="1" smtClean="0">
                <a:sym typeface="Symbol"/>
              </a:rPr>
              <a:t>mL</a:t>
            </a:r>
            <a:r>
              <a:rPr lang="en-GB" sz="1200" dirty="0" smtClean="0">
                <a:sym typeface="Symbol"/>
              </a:rPr>
              <a:t> was added 4 h before liposome addition (empty bar), or not (filled bar). The influence of </a:t>
            </a:r>
            <a:r>
              <a:rPr lang="en-GB" sz="1200" dirty="0" err="1" smtClean="0">
                <a:sym typeface="Symbol"/>
              </a:rPr>
              <a:t>Adluc</a:t>
            </a:r>
            <a:r>
              <a:rPr lang="en-GB" sz="1200" dirty="0" smtClean="0">
                <a:sym typeface="Symbol"/>
              </a:rPr>
              <a:t> (500 per cell) or TNF  100 </a:t>
            </a:r>
            <a:r>
              <a:rPr lang="en-GB" sz="1200" dirty="0" err="1" smtClean="0">
                <a:sym typeface="Symbol"/>
              </a:rPr>
              <a:t>ng</a:t>
            </a:r>
            <a:r>
              <a:rPr lang="en-GB" sz="1200" dirty="0" smtClean="0">
                <a:sym typeface="Symbol"/>
              </a:rPr>
              <a:t>/</a:t>
            </a:r>
            <a:r>
              <a:rPr lang="en-GB" sz="1200" dirty="0" err="1" smtClean="0">
                <a:sym typeface="Symbol"/>
              </a:rPr>
              <a:t>mL</a:t>
            </a:r>
            <a:r>
              <a:rPr lang="en-GB" sz="1200" dirty="0" smtClean="0">
                <a:sym typeface="Symbol"/>
              </a:rPr>
              <a:t> on </a:t>
            </a:r>
            <a:r>
              <a:rPr lang="en-GB" sz="1200" dirty="0" err="1" smtClean="0">
                <a:sym typeface="Symbol"/>
              </a:rPr>
              <a:t>selectin</a:t>
            </a:r>
            <a:r>
              <a:rPr lang="en-GB" sz="1200" dirty="0" smtClean="0">
                <a:sym typeface="Symbol"/>
              </a:rPr>
              <a:t> expression in HUVEC was assessed at 24 h using flow </a:t>
            </a:r>
            <a:r>
              <a:rPr lang="en-GB" sz="1200" dirty="0" err="1" smtClean="0">
                <a:sym typeface="Symbol"/>
              </a:rPr>
              <a:t>cytometry</a:t>
            </a:r>
            <a:r>
              <a:rPr lang="en-GB" sz="1200" dirty="0" smtClean="0">
                <a:sym typeface="Symbol"/>
              </a:rPr>
              <a:t> by probing with </a:t>
            </a:r>
            <a:r>
              <a:rPr lang="en-GB" sz="1200" dirty="0" err="1" smtClean="0">
                <a:sym typeface="Symbol"/>
              </a:rPr>
              <a:t>Fc</a:t>
            </a:r>
            <a:r>
              <a:rPr lang="en-GB" sz="1200" dirty="0" smtClean="0">
                <a:sym typeface="Symbol"/>
              </a:rPr>
              <a:t>-control or PSGL1 and then adding an anti-human </a:t>
            </a:r>
            <a:r>
              <a:rPr lang="en-GB" sz="1200" dirty="0" err="1" smtClean="0">
                <a:sym typeface="Symbol"/>
              </a:rPr>
              <a:t>IgG</a:t>
            </a:r>
            <a:r>
              <a:rPr lang="en-GB" sz="1200" dirty="0" smtClean="0">
                <a:sym typeface="Symbol"/>
              </a:rPr>
              <a:t>-FITC antibody (</a:t>
            </a:r>
            <a:r>
              <a:rPr lang="en-GB" sz="1200" dirty="0" smtClean="0"/>
              <a:t>F9512 Sigma)</a:t>
            </a:r>
            <a:r>
              <a:rPr lang="en-GB" sz="1200" dirty="0" smtClean="0">
                <a:sym typeface="Symbol"/>
              </a:rPr>
              <a:t> . N=4, standard error shown, analysis by ANOVA with </a:t>
            </a:r>
            <a:r>
              <a:rPr lang="en-GB" sz="1200" dirty="0" err="1" smtClean="0">
                <a:sym typeface="Symbol"/>
              </a:rPr>
              <a:t>Tukeys</a:t>
            </a:r>
            <a:r>
              <a:rPr lang="en-GB" sz="1200" dirty="0" smtClean="0">
                <a:sym typeface="Symbol"/>
              </a:rPr>
              <a:t> using Prism.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9120" y="24117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60648" y="536408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6628" y="5788910"/>
            <a:ext cx="1161732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2761" y="5779385"/>
            <a:ext cx="120153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38906" y="5779385"/>
            <a:ext cx="1194710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6628" y="6643480"/>
            <a:ext cx="1207404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42772" y="6643480"/>
            <a:ext cx="1198648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38906" y="6643480"/>
            <a:ext cx="1210374" cy="7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337034" y="5406479"/>
            <a:ext cx="3363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Treated with - </a:t>
            </a:r>
          </a:p>
          <a:p>
            <a:pPr algn="ctr"/>
            <a:r>
              <a:rPr lang="en-GB" sz="1200" dirty="0" smtClean="0"/>
              <a:t> No agent                    + </a:t>
            </a:r>
            <a:r>
              <a:rPr lang="en-GB" sz="1200" dirty="0" err="1" smtClean="0"/>
              <a:t>Adluc</a:t>
            </a:r>
            <a:r>
              <a:rPr lang="en-GB" sz="1200" dirty="0" smtClean="0"/>
              <a:t>                           + TNF</a:t>
            </a:r>
            <a:r>
              <a:rPr lang="en-GB" sz="1200" dirty="0" smtClean="0">
                <a:sym typeface="Symbol"/>
              </a:rPr>
              <a:t>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771073" y="5436096"/>
            <a:ext cx="136178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Probed with –</a:t>
            </a:r>
          </a:p>
          <a:p>
            <a:endParaRPr lang="en-GB" sz="1200" dirty="0" smtClean="0"/>
          </a:p>
          <a:p>
            <a:endParaRPr lang="en-GB" sz="800" dirty="0" smtClean="0"/>
          </a:p>
          <a:p>
            <a:r>
              <a:rPr lang="en-GB" sz="1200" dirty="0" smtClean="0"/>
              <a:t>1ry  </a:t>
            </a:r>
            <a:r>
              <a:rPr lang="en-GB" sz="1200" dirty="0" err="1" smtClean="0"/>
              <a:t>Fc</a:t>
            </a:r>
            <a:r>
              <a:rPr lang="en-GB" sz="1200" dirty="0" smtClean="0"/>
              <a:t>-Control </a:t>
            </a:r>
          </a:p>
          <a:p>
            <a:r>
              <a:rPr lang="en-GB" sz="1200" dirty="0" smtClean="0"/>
              <a:t>2ndry  FITC-Anti-</a:t>
            </a:r>
            <a:r>
              <a:rPr lang="en-GB" sz="1200" dirty="0" err="1" smtClean="0"/>
              <a:t>Fc</a:t>
            </a:r>
            <a:endParaRPr lang="en-GB" sz="1200" dirty="0" smtClean="0"/>
          </a:p>
          <a:p>
            <a:endParaRPr lang="en-GB" sz="1200" dirty="0" smtClean="0"/>
          </a:p>
          <a:p>
            <a:endParaRPr lang="en-GB" sz="1200" dirty="0" smtClean="0"/>
          </a:p>
          <a:p>
            <a:r>
              <a:rPr lang="en-GB" sz="1200" dirty="0" smtClean="0"/>
              <a:t>1ry  PSGL1</a:t>
            </a:r>
          </a:p>
          <a:p>
            <a:r>
              <a:rPr lang="en-GB" sz="1200" dirty="0" smtClean="0"/>
              <a:t>2ndry  FITC-Anti-</a:t>
            </a:r>
            <a:r>
              <a:rPr lang="en-GB" sz="1200" dirty="0" err="1" smtClean="0"/>
              <a:t>Fc</a:t>
            </a:r>
            <a:endParaRPr lang="en-GB" sz="12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692696" y="5436096"/>
            <a:ext cx="5256584" cy="2016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2924944" y="601216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0%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260266" y="601216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0%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5556410" y="601216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0%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924944" y="687625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31%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221088" y="687625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99%</a:t>
            </a:r>
            <a:endParaRPr lang="en-GB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517232" y="687625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99%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256</Words>
  <Application>Microsoft Office PowerPoint</Application>
  <PresentationFormat>On-screen Show (4:3)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 Carlisle</dc:creator>
  <cp:lastModifiedBy>Robert Carlisle</cp:lastModifiedBy>
  <cp:revision>89</cp:revision>
  <cp:lastPrinted>2012-03-16T10:52:04Z</cp:lastPrinted>
  <dcterms:created xsi:type="dcterms:W3CDTF">2012-03-13T16:02:02Z</dcterms:created>
  <dcterms:modified xsi:type="dcterms:W3CDTF">2012-08-01T08:47:56Z</dcterms:modified>
</cp:coreProperties>
</file>