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3" r:id="rId3"/>
    <p:sldId id="304" r:id="rId4"/>
    <p:sldId id="305" r:id="rId5"/>
    <p:sldId id="306" r:id="rId6"/>
    <p:sldId id="269" r:id="rId7"/>
    <p:sldId id="295" r:id="rId8"/>
    <p:sldId id="258" r:id="rId9"/>
    <p:sldId id="259" r:id="rId10"/>
    <p:sldId id="271" r:id="rId11"/>
    <p:sldId id="298" r:id="rId12"/>
    <p:sldId id="262" r:id="rId13"/>
    <p:sldId id="275" r:id="rId14"/>
    <p:sldId id="278" r:id="rId15"/>
    <p:sldId id="287" r:id="rId16"/>
    <p:sldId id="277" r:id="rId17"/>
    <p:sldId id="289" r:id="rId18"/>
    <p:sldId id="290" r:id="rId19"/>
    <p:sldId id="291" r:id="rId20"/>
    <p:sldId id="302" r:id="rId21"/>
    <p:sldId id="264" r:id="rId22"/>
    <p:sldId id="299" r:id="rId23"/>
    <p:sldId id="266" r:id="rId24"/>
    <p:sldId id="284" r:id="rId25"/>
    <p:sldId id="285" r:id="rId26"/>
    <p:sldId id="288" r:id="rId27"/>
    <p:sldId id="286" r:id="rId28"/>
    <p:sldId id="301"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56" autoAdjust="0"/>
    <p:restoredTop sz="96118" autoAdjust="0"/>
  </p:normalViewPr>
  <p:slideViewPr>
    <p:cSldViewPr>
      <p:cViewPr>
        <p:scale>
          <a:sx n="110" d="100"/>
          <a:sy n="110" d="100"/>
        </p:scale>
        <p:origin x="-715" y="23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98.wmf"/><Relationship Id="rId1" Type="http://schemas.openxmlformats.org/officeDocument/2006/relationships/image" Target="../media/image9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01.wmf"/><Relationship Id="rId2" Type="http://schemas.openxmlformats.org/officeDocument/2006/relationships/image" Target="../media/image100.wmf"/><Relationship Id="rId1" Type="http://schemas.openxmlformats.org/officeDocument/2006/relationships/image" Target="../media/image99.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819D5A5-38FB-436C-91F3-ED80E32C91AC}" type="datetimeFigureOut">
              <a:rPr lang="en-US" smtClean="0"/>
              <a:t>10/12/2012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370DFC-15B0-4CE6-9EAE-30D0A30AE3BD}" type="slidenum">
              <a:rPr lang="en-US" smtClean="0"/>
              <a:t>‹#›</a:t>
            </a:fld>
            <a:endParaRPr lang="en-US"/>
          </a:p>
        </p:txBody>
      </p:sp>
    </p:spTree>
    <p:extLst>
      <p:ext uri="{BB962C8B-B14F-4D97-AF65-F5344CB8AC3E}">
        <p14:creationId xmlns:p14="http://schemas.microsoft.com/office/powerpoint/2010/main" val="637962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19D5A5-38FB-436C-91F3-ED80E32C91AC}" type="datetimeFigureOut">
              <a:rPr lang="en-US" smtClean="0"/>
              <a:t>10/12/2012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370DFC-15B0-4CE6-9EAE-30D0A30AE3BD}" type="slidenum">
              <a:rPr lang="en-US" smtClean="0"/>
              <a:t>‹#›</a:t>
            </a:fld>
            <a:endParaRPr lang="en-US"/>
          </a:p>
        </p:txBody>
      </p:sp>
    </p:spTree>
    <p:extLst>
      <p:ext uri="{BB962C8B-B14F-4D97-AF65-F5344CB8AC3E}">
        <p14:creationId xmlns:p14="http://schemas.microsoft.com/office/powerpoint/2010/main" val="47854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19D5A5-38FB-436C-91F3-ED80E32C91AC}" type="datetimeFigureOut">
              <a:rPr lang="en-US" smtClean="0"/>
              <a:t>10/12/2012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370DFC-15B0-4CE6-9EAE-30D0A30AE3BD}" type="slidenum">
              <a:rPr lang="en-US" smtClean="0"/>
              <a:t>‹#›</a:t>
            </a:fld>
            <a:endParaRPr lang="en-US"/>
          </a:p>
        </p:txBody>
      </p:sp>
    </p:spTree>
    <p:extLst>
      <p:ext uri="{BB962C8B-B14F-4D97-AF65-F5344CB8AC3E}">
        <p14:creationId xmlns:p14="http://schemas.microsoft.com/office/powerpoint/2010/main" val="2775395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19D5A5-38FB-436C-91F3-ED80E32C91AC}" type="datetimeFigureOut">
              <a:rPr lang="en-US" smtClean="0"/>
              <a:t>10/12/2012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370DFC-15B0-4CE6-9EAE-30D0A30AE3BD}" type="slidenum">
              <a:rPr lang="en-US" smtClean="0"/>
              <a:t>‹#›</a:t>
            </a:fld>
            <a:endParaRPr lang="en-US"/>
          </a:p>
        </p:txBody>
      </p:sp>
    </p:spTree>
    <p:extLst>
      <p:ext uri="{BB962C8B-B14F-4D97-AF65-F5344CB8AC3E}">
        <p14:creationId xmlns:p14="http://schemas.microsoft.com/office/powerpoint/2010/main" val="3688209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19D5A5-38FB-436C-91F3-ED80E32C91AC}" type="datetimeFigureOut">
              <a:rPr lang="en-US" smtClean="0"/>
              <a:t>10/12/2012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370DFC-15B0-4CE6-9EAE-30D0A30AE3BD}" type="slidenum">
              <a:rPr lang="en-US" smtClean="0"/>
              <a:t>‹#›</a:t>
            </a:fld>
            <a:endParaRPr lang="en-US"/>
          </a:p>
        </p:txBody>
      </p:sp>
    </p:spTree>
    <p:extLst>
      <p:ext uri="{BB962C8B-B14F-4D97-AF65-F5344CB8AC3E}">
        <p14:creationId xmlns:p14="http://schemas.microsoft.com/office/powerpoint/2010/main" val="2835479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819D5A5-38FB-436C-91F3-ED80E32C91AC}" type="datetimeFigureOut">
              <a:rPr lang="en-US" smtClean="0"/>
              <a:t>10/12/2012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370DFC-15B0-4CE6-9EAE-30D0A30AE3BD}" type="slidenum">
              <a:rPr lang="en-US" smtClean="0"/>
              <a:t>‹#›</a:t>
            </a:fld>
            <a:endParaRPr lang="en-US"/>
          </a:p>
        </p:txBody>
      </p:sp>
    </p:spTree>
    <p:extLst>
      <p:ext uri="{BB962C8B-B14F-4D97-AF65-F5344CB8AC3E}">
        <p14:creationId xmlns:p14="http://schemas.microsoft.com/office/powerpoint/2010/main" val="1370296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819D5A5-38FB-436C-91F3-ED80E32C91AC}" type="datetimeFigureOut">
              <a:rPr lang="en-US" smtClean="0"/>
              <a:t>10/12/2012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370DFC-15B0-4CE6-9EAE-30D0A30AE3BD}" type="slidenum">
              <a:rPr lang="en-US" smtClean="0"/>
              <a:t>‹#›</a:t>
            </a:fld>
            <a:endParaRPr lang="en-US"/>
          </a:p>
        </p:txBody>
      </p:sp>
    </p:spTree>
    <p:extLst>
      <p:ext uri="{BB962C8B-B14F-4D97-AF65-F5344CB8AC3E}">
        <p14:creationId xmlns:p14="http://schemas.microsoft.com/office/powerpoint/2010/main" val="2357296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819D5A5-38FB-436C-91F3-ED80E32C91AC}" type="datetimeFigureOut">
              <a:rPr lang="en-US" smtClean="0"/>
              <a:t>10/12/2012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370DFC-15B0-4CE6-9EAE-30D0A30AE3BD}" type="slidenum">
              <a:rPr lang="en-US" smtClean="0"/>
              <a:t>‹#›</a:t>
            </a:fld>
            <a:endParaRPr lang="en-US"/>
          </a:p>
        </p:txBody>
      </p:sp>
    </p:spTree>
    <p:extLst>
      <p:ext uri="{BB962C8B-B14F-4D97-AF65-F5344CB8AC3E}">
        <p14:creationId xmlns:p14="http://schemas.microsoft.com/office/powerpoint/2010/main" val="3621143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19D5A5-38FB-436C-91F3-ED80E32C91AC}" type="datetimeFigureOut">
              <a:rPr lang="en-US" smtClean="0"/>
              <a:t>10/12/2012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370DFC-15B0-4CE6-9EAE-30D0A30AE3BD}" type="slidenum">
              <a:rPr lang="en-US" smtClean="0"/>
              <a:t>‹#›</a:t>
            </a:fld>
            <a:endParaRPr lang="en-US"/>
          </a:p>
        </p:txBody>
      </p:sp>
    </p:spTree>
    <p:extLst>
      <p:ext uri="{BB962C8B-B14F-4D97-AF65-F5344CB8AC3E}">
        <p14:creationId xmlns:p14="http://schemas.microsoft.com/office/powerpoint/2010/main" val="132001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19D5A5-38FB-436C-91F3-ED80E32C91AC}" type="datetimeFigureOut">
              <a:rPr lang="en-US" smtClean="0"/>
              <a:t>10/12/2012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370DFC-15B0-4CE6-9EAE-30D0A30AE3BD}" type="slidenum">
              <a:rPr lang="en-US" smtClean="0"/>
              <a:t>‹#›</a:t>
            </a:fld>
            <a:endParaRPr lang="en-US"/>
          </a:p>
        </p:txBody>
      </p:sp>
    </p:spTree>
    <p:extLst>
      <p:ext uri="{BB962C8B-B14F-4D97-AF65-F5344CB8AC3E}">
        <p14:creationId xmlns:p14="http://schemas.microsoft.com/office/powerpoint/2010/main" val="505754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19D5A5-38FB-436C-91F3-ED80E32C91AC}" type="datetimeFigureOut">
              <a:rPr lang="en-US" smtClean="0"/>
              <a:t>10/12/2012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370DFC-15B0-4CE6-9EAE-30D0A30AE3BD}" type="slidenum">
              <a:rPr lang="en-US" smtClean="0"/>
              <a:t>‹#›</a:t>
            </a:fld>
            <a:endParaRPr lang="en-US"/>
          </a:p>
        </p:txBody>
      </p:sp>
    </p:spTree>
    <p:extLst>
      <p:ext uri="{BB962C8B-B14F-4D97-AF65-F5344CB8AC3E}">
        <p14:creationId xmlns:p14="http://schemas.microsoft.com/office/powerpoint/2010/main" val="3563176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19D5A5-38FB-436C-91F3-ED80E32C91AC}" type="datetimeFigureOut">
              <a:rPr lang="en-US" smtClean="0"/>
              <a:t>10/12/2012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370DFC-15B0-4CE6-9EAE-30D0A30AE3BD}" type="slidenum">
              <a:rPr lang="en-US" smtClean="0"/>
              <a:t>‹#›</a:t>
            </a:fld>
            <a:endParaRPr lang="en-US"/>
          </a:p>
        </p:txBody>
      </p:sp>
    </p:spTree>
    <p:extLst>
      <p:ext uri="{BB962C8B-B14F-4D97-AF65-F5344CB8AC3E}">
        <p14:creationId xmlns:p14="http://schemas.microsoft.com/office/powerpoint/2010/main" val="37791897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bcho@uri.ed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98.wmf"/><Relationship Id="rId5" Type="http://schemas.openxmlformats.org/officeDocument/2006/relationships/oleObject" Target="../embeddings/oleObject2.bin"/><Relationship Id="rId4" Type="http://schemas.openxmlformats.org/officeDocument/2006/relationships/image" Target="../media/image97.wmf"/></Relationships>
</file>

<file path=ppt/slides/_rels/slide11.xml.rels><?xml version="1.0" encoding="UTF-8" standalone="yes"?>
<Relationships xmlns="http://schemas.openxmlformats.org/package/2006/relationships"><Relationship Id="rId8" Type="http://schemas.openxmlformats.org/officeDocument/2006/relationships/image" Target="../media/image101.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100.wmf"/><Relationship Id="rId5" Type="http://schemas.openxmlformats.org/officeDocument/2006/relationships/oleObject" Target="../embeddings/oleObject4.bin"/><Relationship Id="rId4" Type="http://schemas.openxmlformats.org/officeDocument/2006/relationships/image" Target="../media/image99.wmf"/></Relationships>
</file>

<file path=ppt/slides/_rels/slide12.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4.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5.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6.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7.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image" Target="../media/image108.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11.jpeg"/><Relationship Id="rId2" Type="http://schemas.openxmlformats.org/officeDocument/2006/relationships/image" Target="../media/image110.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image" Target="../media/image11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4.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3" Type="http://schemas.openxmlformats.org/officeDocument/2006/relationships/image" Target="../media/image12.wmf"/><Relationship Id="rId18" Type="http://schemas.openxmlformats.org/officeDocument/2006/relationships/image" Target="../media/image17.wmf"/><Relationship Id="rId26" Type="http://schemas.openxmlformats.org/officeDocument/2006/relationships/image" Target="../media/image25.wmf"/><Relationship Id="rId39" Type="http://schemas.openxmlformats.org/officeDocument/2006/relationships/image" Target="../media/image38.wmf"/><Relationship Id="rId21" Type="http://schemas.openxmlformats.org/officeDocument/2006/relationships/image" Target="../media/image20.wmf"/><Relationship Id="rId34" Type="http://schemas.openxmlformats.org/officeDocument/2006/relationships/image" Target="../media/image33.wmf"/><Relationship Id="rId42" Type="http://schemas.openxmlformats.org/officeDocument/2006/relationships/image" Target="../media/image41.wmf"/><Relationship Id="rId47" Type="http://schemas.openxmlformats.org/officeDocument/2006/relationships/image" Target="../media/image46.wmf"/><Relationship Id="rId50" Type="http://schemas.openxmlformats.org/officeDocument/2006/relationships/image" Target="../media/image49.wmf"/><Relationship Id="rId55" Type="http://schemas.openxmlformats.org/officeDocument/2006/relationships/image" Target="../media/image54.wmf"/><Relationship Id="rId63" Type="http://schemas.openxmlformats.org/officeDocument/2006/relationships/image" Target="../media/image62.wmf"/><Relationship Id="rId68" Type="http://schemas.openxmlformats.org/officeDocument/2006/relationships/image" Target="../media/image67.wmf"/><Relationship Id="rId76" Type="http://schemas.openxmlformats.org/officeDocument/2006/relationships/image" Target="../media/image75.wmf"/><Relationship Id="rId84" Type="http://schemas.openxmlformats.org/officeDocument/2006/relationships/image" Target="../media/image83.wmf"/><Relationship Id="rId7" Type="http://schemas.openxmlformats.org/officeDocument/2006/relationships/image" Target="../media/image6.wmf"/><Relationship Id="rId71" Type="http://schemas.openxmlformats.org/officeDocument/2006/relationships/image" Target="../media/image70.wmf"/><Relationship Id="rId2" Type="http://schemas.openxmlformats.org/officeDocument/2006/relationships/image" Target="../media/image1.wmf"/><Relationship Id="rId16" Type="http://schemas.openxmlformats.org/officeDocument/2006/relationships/image" Target="../media/image15.wmf"/><Relationship Id="rId29" Type="http://schemas.openxmlformats.org/officeDocument/2006/relationships/image" Target="../media/image28.wmf"/><Relationship Id="rId11" Type="http://schemas.openxmlformats.org/officeDocument/2006/relationships/image" Target="../media/image10.wmf"/><Relationship Id="rId24" Type="http://schemas.openxmlformats.org/officeDocument/2006/relationships/image" Target="../media/image23.wmf"/><Relationship Id="rId32" Type="http://schemas.openxmlformats.org/officeDocument/2006/relationships/image" Target="../media/image31.wmf"/><Relationship Id="rId37" Type="http://schemas.openxmlformats.org/officeDocument/2006/relationships/image" Target="../media/image36.wmf"/><Relationship Id="rId40" Type="http://schemas.openxmlformats.org/officeDocument/2006/relationships/image" Target="../media/image39.wmf"/><Relationship Id="rId45" Type="http://schemas.openxmlformats.org/officeDocument/2006/relationships/image" Target="../media/image44.wmf"/><Relationship Id="rId53" Type="http://schemas.openxmlformats.org/officeDocument/2006/relationships/image" Target="../media/image52.wmf"/><Relationship Id="rId58" Type="http://schemas.openxmlformats.org/officeDocument/2006/relationships/image" Target="../media/image57.wmf"/><Relationship Id="rId66" Type="http://schemas.openxmlformats.org/officeDocument/2006/relationships/image" Target="../media/image65.wmf"/><Relationship Id="rId74" Type="http://schemas.openxmlformats.org/officeDocument/2006/relationships/image" Target="../media/image73.wmf"/><Relationship Id="rId79" Type="http://schemas.openxmlformats.org/officeDocument/2006/relationships/image" Target="../media/image78.wmf"/><Relationship Id="rId5" Type="http://schemas.openxmlformats.org/officeDocument/2006/relationships/image" Target="../media/image4.wmf"/><Relationship Id="rId61" Type="http://schemas.openxmlformats.org/officeDocument/2006/relationships/image" Target="../media/image60.wmf"/><Relationship Id="rId82" Type="http://schemas.openxmlformats.org/officeDocument/2006/relationships/image" Target="../media/image81.emf"/><Relationship Id="rId10" Type="http://schemas.openxmlformats.org/officeDocument/2006/relationships/image" Target="../media/image9.wmf"/><Relationship Id="rId19" Type="http://schemas.openxmlformats.org/officeDocument/2006/relationships/image" Target="../media/image18.wmf"/><Relationship Id="rId31" Type="http://schemas.openxmlformats.org/officeDocument/2006/relationships/image" Target="../media/image30.wmf"/><Relationship Id="rId44" Type="http://schemas.openxmlformats.org/officeDocument/2006/relationships/image" Target="../media/image43.wmf"/><Relationship Id="rId52" Type="http://schemas.openxmlformats.org/officeDocument/2006/relationships/image" Target="../media/image51.wmf"/><Relationship Id="rId60" Type="http://schemas.openxmlformats.org/officeDocument/2006/relationships/image" Target="../media/image59.wmf"/><Relationship Id="rId65" Type="http://schemas.openxmlformats.org/officeDocument/2006/relationships/image" Target="../media/image64.wmf"/><Relationship Id="rId73" Type="http://schemas.openxmlformats.org/officeDocument/2006/relationships/image" Target="../media/image72.wmf"/><Relationship Id="rId78" Type="http://schemas.openxmlformats.org/officeDocument/2006/relationships/image" Target="../media/image77.wmf"/><Relationship Id="rId81" Type="http://schemas.openxmlformats.org/officeDocument/2006/relationships/image" Target="../media/image80.wmf"/><Relationship Id="rId4" Type="http://schemas.openxmlformats.org/officeDocument/2006/relationships/image" Target="../media/image3.wmf"/><Relationship Id="rId9" Type="http://schemas.openxmlformats.org/officeDocument/2006/relationships/image" Target="../media/image8.wmf"/><Relationship Id="rId14" Type="http://schemas.openxmlformats.org/officeDocument/2006/relationships/image" Target="../media/image13.wmf"/><Relationship Id="rId22" Type="http://schemas.openxmlformats.org/officeDocument/2006/relationships/image" Target="../media/image21.wmf"/><Relationship Id="rId27" Type="http://schemas.openxmlformats.org/officeDocument/2006/relationships/image" Target="../media/image26.wmf"/><Relationship Id="rId30" Type="http://schemas.openxmlformats.org/officeDocument/2006/relationships/image" Target="../media/image29.wmf"/><Relationship Id="rId35" Type="http://schemas.openxmlformats.org/officeDocument/2006/relationships/image" Target="../media/image34.wmf"/><Relationship Id="rId43" Type="http://schemas.openxmlformats.org/officeDocument/2006/relationships/image" Target="../media/image42.wmf"/><Relationship Id="rId48" Type="http://schemas.openxmlformats.org/officeDocument/2006/relationships/image" Target="../media/image47.wmf"/><Relationship Id="rId56" Type="http://schemas.openxmlformats.org/officeDocument/2006/relationships/image" Target="../media/image55.wmf"/><Relationship Id="rId64" Type="http://schemas.openxmlformats.org/officeDocument/2006/relationships/image" Target="../media/image63.wmf"/><Relationship Id="rId69" Type="http://schemas.openxmlformats.org/officeDocument/2006/relationships/image" Target="../media/image68.wmf"/><Relationship Id="rId77" Type="http://schemas.openxmlformats.org/officeDocument/2006/relationships/image" Target="../media/image76.wmf"/><Relationship Id="rId8" Type="http://schemas.openxmlformats.org/officeDocument/2006/relationships/image" Target="../media/image7.wmf"/><Relationship Id="rId51" Type="http://schemas.openxmlformats.org/officeDocument/2006/relationships/image" Target="../media/image50.wmf"/><Relationship Id="rId72" Type="http://schemas.openxmlformats.org/officeDocument/2006/relationships/image" Target="../media/image71.wmf"/><Relationship Id="rId80" Type="http://schemas.openxmlformats.org/officeDocument/2006/relationships/image" Target="../media/image79.wmf"/><Relationship Id="rId3" Type="http://schemas.openxmlformats.org/officeDocument/2006/relationships/image" Target="../media/image2.wmf"/><Relationship Id="rId12" Type="http://schemas.openxmlformats.org/officeDocument/2006/relationships/image" Target="../media/image11.wmf"/><Relationship Id="rId17" Type="http://schemas.openxmlformats.org/officeDocument/2006/relationships/image" Target="../media/image16.wmf"/><Relationship Id="rId25" Type="http://schemas.openxmlformats.org/officeDocument/2006/relationships/image" Target="../media/image24.wmf"/><Relationship Id="rId33" Type="http://schemas.openxmlformats.org/officeDocument/2006/relationships/image" Target="../media/image32.wmf"/><Relationship Id="rId38" Type="http://schemas.openxmlformats.org/officeDocument/2006/relationships/image" Target="../media/image37.wmf"/><Relationship Id="rId46" Type="http://schemas.openxmlformats.org/officeDocument/2006/relationships/image" Target="../media/image45.wmf"/><Relationship Id="rId59" Type="http://schemas.openxmlformats.org/officeDocument/2006/relationships/image" Target="../media/image58.wmf"/><Relationship Id="rId67" Type="http://schemas.openxmlformats.org/officeDocument/2006/relationships/image" Target="../media/image66.wmf"/><Relationship Id="rId20" Type="http://schemas.openxmlformats.org/officeDocument/2006/relationships/image" Target="../media/image19.wmf"/><Relationship Id="rId41" Type="http://schemas.openxmlformats.org/officeDocument/2006/relationships/image" Target="../media/image40.wmf"/><Relationship Id="rId54" Type="http://schemas.openxmlformats.org/officeDocument/2006/relationships/image" Target="../media/image53.wmf"/><Relationship Id="rId62" Type="http://schemas.openxmlformats.org/officeDocument/2006/relationships/image" Target="../media/image61.wmf"/><Relationship Id="rId70" Type="http://schemas.openxmlformats.org/officeDocument/2006/relationships/image" Target="../media/image69.wmf"/><Relationship Id="rId75" Type="http://schemas.openxmlformats.org/officeDocument/2006/relationships/image" Target="../media/image74.wmf"/><Relationship Id="rId83" Type="http://schemas.openxmlformats.org/officeDocument/2006/relationships/image" Target="../media/image82.emf"/><Relationship Id="rId1" Type="http://schemas.openxmlformats.org/officeDocument/2006/relationships/slideLayout" Target="../slideLayouts/slideLayout7.xml"/><Relationship Id="rId6" Type="http://schemas.openxmlformats.org/officeDocument/2006/relationships/image" Target="../media/image5.wmf"/><Relationship Id="rId15" Type="http://schemas.openxmlformats.org/officeDocument/2006/relationships/image" Target="../media/image14.wmf"/><Relationship Id="rId23" Type="http://schemas.openxmlformats.org/officeDocument/2006/relationships/image" Target="../media/image22.wmf"/><Relationship Id="rId28" Type="http://schemas.openxmlformats.org/officeDocument/2006/relationships/image" Target="../media/image27.wmf"/><Relationship Id="rId36" Type="http://schemas.openxmlformats.org/officeDocument/2006/relationships/image" Target="../media/image35.wmf"/><Relationship Id="rId49" Type="http://schemas.openxmlformats.org/officeDocument/2006/relationships/image" Target="../media/image48.wmf"/><Relationship Id="rId57" Type="http://schemas.openxmlformats.org/officeDocument/2006/relationships/image" Target="../media/image56.wmf"/></Relationships>
</file>

<file path=ppt/slides/_rels/slide7.xml.rels><?xml version="1.0" encoding="UTF-8" standalone="yes"?>
<Relationships xmlns="http://schemas.openxmlformats.org/package/2006/relationships"><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image" Target="../media/image84.png"/><Relationship Id="rId1" Type="http://schemas.openxmlformats.org/officeDocument/2006/relationships/slideLayout" Target="../slideLayouts/slideLayout7.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8.xml.rels><?xml version="1.0" encoding="UTF-8" standalone="yes"?>
<Relationships xmlns="http://schemas.openxmlformats.org/package/2006/relationships"><Relationship Id="rId8" Type="http://schemas.openxmlformats.org/officeDocument/2006/relationships/image" Target="../media/image96.emf"/><Relationship Id="rId3" Type="http://schemas.openxmlformats.org/officeDocument/2006/relationships/image" Target="../media/image91.wmf"/><Relationship Id="rId7" Type="http://schemas.openxmlformats.org/officeDocument/2006/relationships/image" Target="../media/image95.emf"/><Relationship Id="rId2" Type="http://schemas.openxmlformats.org/officeDocument/2006/relationships/image" Target="../media/image90.wmf"/><Relationship Id="rId1" Type="http://schemas.openxmlformats.org/officeDocument/2006/relationships/slideLayout" Target="../slideLayouts/slideLayout7.xml"/><Relationship Id="rId6" Type="http://schemas.openxmlformats.org/officeDocument/2006/relationships/image" Target="../media/image94.emf"/><Relationship Id="rId5" Type="http://schemas.openxmlformats.org/officeDocument/2006/relationships/image" Target="../media/image93.emf"/><Relationship Id="rId4" Type="http://schemas.openxmlformats.org/officeDocument/2006/relationships/image" Target="../media/image92.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457199"/>
            <a:ext cx="8155632" cy="6186309"/>
          </a:xfrm>
          <a:prstGeom prst="rect">
            <a:avLst/>
          </a:prstGeom>
          <a:noFill/>
        </p:spPr>
        <p:txBody>
          <a:bodyPr wrap="square" rtlCol="0">
            <a:spAutoFit/>
          </a:bodyPr>
          <a:lstStyle/>
          <a:p>
            <a:r>
              <a:rPr lang="en-US" sz="2400" b="1" dirty="0"/>
              <a:t>Unusual sequence effects on nucleotide excision repair of </a:t>
            </a:r>
            <a:r>
              <a:rPr lang="en-US" sz="2400" b="1" dirty="0" err="1"/>
              <a:t>arylamine</a:t>
            </a:r>
            <a:r>
              <a:rPr lang="en-US" sz="2400" b="1" dirty="0"/>
              <a:t> lesions: DNA bending/distortion as a primary recognition factor</a:t>
            </a:r>
            <a:endParaRPr lang="en-US" sz="2400" dirty="0"/>
          </a:p>
          <a:p>
            <a:r>
              <a:rPr lang="en-US" sz="2400" b="1" dirty="0"/>
              <a:t> </a:t>
            </a:r>
            <a:endParaRPr lang="en-US" sz="2400" dirty="0"/>
          </a:p>
          <a:p>
            <a:r>
              <a:rPr lang="en-US" sz="1600" dirty="0" err="1"/>
              <a:t>Vipin</a:t>
            </a:r>
            <a:r>
              <a:rPr lang="en-US" sz="1600" dirty="0"/>
              <a:t> Jain</a:t>
            </a:r>
            <a:r>
              <a:rPr lang="en-US" sz="1600" baseline="30000" dirty="0"/>
              <a:t>1</a:t>
            </a:r>
            <a:r>
              <a:rPr lang="en-US" sz="1600" dirty="0"/>
              <a:t>, Benjamin Hilton</a:t>
            </a:r>
            <a:r>
              <a:rPr lang="en-US" sz="1600" baseline="30000" dirty="0"/>
              <a:t>2#</a:t>
            </a:r>
            <a:r>
              <a:rPr lang="en-US" sz="1600" dirty="0"/>
              <a:t>, Bin Lin</a:t>
            </a:r>
            <a:r>
              <a:rPr lang="en-US" sz="1600" baseline="30000" dirty="0"/>
              <a:t>3#</a:t>
            </a:r>
            <a:r>
              <a:rPr lang="en-US" sz="1600" dirty="0"/>
              <a:t>, </a:t>
            </a:r>
            <a:r>
              <a:rPr lang="en-US" sz="1600" dirty="0" err="1"/>
              <a:t>Satyakam</a:t>
            </a:r>
            <a:r>
              <a:rPr lang="en-US" sz="1600" dirty="0"/>
              <a:t> Patnaik</a:t>
            </a:r>
            <a:r>
              <a:rPr lang="en-US" sz="1600" baseline="30000" dirty="0"/>
              <a:t>1</a:t>
            </a:r>
            <a:r>
              <a:rPr lang="en-US" sz="1600" dirty="0"/>
              <a:t>, </a:t>
            </a:r>
            <a:r>
              <a:rPr lang="en-US" sz="1600" dirty="0" err="1"/>
              <a:t>Fengting</a:t>
            </a:r>
            <a:r>
              <a:rPr lang="en-US" sz="1600" dirty="0"/>
              <a:t> Liang</a:t>
            </a:r>
            <a:r>
              <a:rPr lang="en-US" sz="1600" baseline="30000" dirty="0"/>
              <a:t>1</a:t>
            </a:r>
            <a:r>
              <a:rPr lang="en-US" sz="1600" dirty="0"/>
              <a:t>, Eva Darian</a:t>
            </a:r>
            <a:r>
              <a:rPr lang="en-US" sz="1600" baseline="30000" dirty="0"/>
              <a:t>3</a:t>
            </a:r>
            <a:r>
              <a:rPr lang="en-US" sz="1600" dirty="0"/>
              <a:t>, </a:t>
            </a:r>
            <a:r>
              <a:rPr lang="en-US" sz="1600" dirty="0" err="1"/>
              <a:t>Yue</a:t>
            </a:r>
            <a:r>
              <a:rPr lang="en-US" sz="1600" dirty="0"/>
              <a:t> Zou</a:t>
            </a:r>
            <a:r>
              <a:rPr lang="en-US" sz="1600" baseline="30000" dirty="0"/>
              <a:t>2</a:t>
            </a:r>
            <a:r>
              <a:rPr lang="en-US" sz="1600" dirty="0"/>
              <a:t>, Alexander D. </a:t>
            </a:r>
            <a:r>
              <a:rPr lang="en-US" sz="1600" dirty="0" err="1"/>
              <a:t>MacKerell</a:t>
            </a:r>
            <a:r>
              <a:rPr lang="en-US" sz="1600" dirty="0"/>
              <a:t> Jr.</a:t>
            </a:r>
            <a:r>
              <a:rPr lang="en-US" sz="1600" baseline="30000" dirty="0"/>
              <a:t>3</a:t>
            </a:r>
            <a:r>
              <a:rPr lang="en-US" sz="1600" dirty="0"/>
              <a:t>, and </a:t>
            </a:r>
            <a:r>
              <a:rPr lang="en-US" sz="1600" dirty="0" err="1"/>
              <a:t>Bongsup</a:t>
            </a:r>
            <a:r>
              <a:rPr lang="en-US" sz="1600" dirty="0"/>
              <a:t> P. Cho</a:t>
            </a:r>
            <a:r>
              <a:rPr lang="en-US" sz="1600" baseline="30000" dirty="0"/>
              <a:t>1</a:t>
            </a:r>
            <a:endParaRPr lang="en-US" sz="1600" dirty="0"/>
          </a:p>
          <a:p>
            <a:r>
              <a:rPr lang="en-US" sz="1600" dirty="0"/>
              <a:t> </a:t>
            </a:r>
          </a:p>
          <a:p>
            <a:r>
              <a:rPr lang="en-US" sz="2400" baseline="30000" dirty="0"/>
              <a:t> </a:t>
            </a:r>
            <a:endParaRPr lang="en-US" sz="2400" dirty="0"/>
          </a:p>
          <a:p>
            <a:r>
              <a:rPr lang="en-US" sz="1600" baseline="30000" dirty="0"/>
              <a:t>1</a:t>
            </a:r>
            <a:r>
              <a:rPr lang="en-US" sz="1600" dirty="0"/>
              <a:t>Department of Biomedical and Pharmaceutical Sciences, University of Rhode Island, Kingston, RI, 02881, </a:t>
            </a:r>
            <a:r>
              <a:rPr lang="en-US" sz="1600" dirty="0" smtClean="0"/>
              <a:t>USA</a:t>
            </a:r>
          </a:p>
          <a:p>
            <a:endParaRPr lang="en-US" sz="1600" dirty="0"/>
          </a:p>
          <a:p>
            <a:r>
              <a:rPr lang="en-US" sz="1600" baseline="30000" dirty="0" smtClean="0"/>
              <a:t>2</a:t>
            </a:r>
            <a:r>
              <a:rPr lang="en-US" sz="1600" dirty="0" smtClean="0"/>
              <a:t> </a:t>
            </a:r>
            <a:r>
              <a:rPr lang="en-US" sz="1600" dirty="0"/>
              <a:t>Department of Biomedical Sciences, East Tennessee State University, Johnson city, TN, 37614, </a:t>
            </a:r>
            <a:r>
              <a:rPr lang="en-US" sz="1600" dirty="0" smtClean="0"/>
              <a:t>USA</a:t>
            </a:r>
            <a:r>
              <a:rPr lang="en-US" sz="1600" dirty="0"/>
              <a:t> </a:t>
            </a:r>
            <a:endParaRPr lang="en-US" sz="1600" dirty="0" smtClean="0"/>
          </a:p>
          <a:p>
            <a:endParaRPr lang="en-US" sz="1600" dirty="0"/>
          </a:p>
          <a:p>
            <a:r>
              <a:rPr lang="en-US" sz="1600" baseline="30000" dirty="0"/>
              <a:t>3</a:t>
            </a:r>
            <a:r>
              <a:rPr lang="en-US" sz="1600" dirty="0"/>
              <a:t>Department of Pharmaceutical Sciences, School of Pharmacy, University of Maryland, Baltimore, MD, 21201, USA</a:t>
            </a:r>
          </a:p>
          <a:p>
            <a:r>
              <a:rPr lang="en-US" sz="1600" dirty="0"/>
              <a:t> </a:t>
            </a:r>
          </a:p>
          <a:p>
            <a:r>
              <a:rPr lang="en-US" sz="1600" baseline="30000" dirty="0"/>
              <a:t>#</a:t>
            </a:r>
            <a:r>
              <a:rPr lang="en-US" sz="1600" dirty="0"/>
              <a:t>contributed equally</a:t>
            </a:r>
          </a:p>
          <a:p>
            <a:r>
              <a:rPr lang="en-US" sz="1600" dirty="0"/>
              <a:t> </a:t>
            </a:r>
          </a:p>
          <a:p>
            <a:r>
              <a:rPr lang="en-US" sz="1600" dirty="0"/>
              <a:t>*To whom correspondence should be addressed: </a:t>
            </a:r>
          </a:p>
          <a:p>
            <a:r>
              <a:rPr lang="en-US" sz="1600" dirty="0"/>
              <a:t>Telephone#: (+1) 401-874-5024; FAX# (+1) 401-874-5766; E-mail: </a:t>
            </a:r>
            <a:r>
              <a:rPr lang="en-US" sz="1600" u="sng" dirty="0" smtClean="0">
                <a:hlinkClick r:id="rId2"/>
              </a:rPr>
              <a:t>bcho@uri.edu</a:t>
            </a:r>
            <a:r>
              <a:rPr lang="en-US" sz="1600" dirty="0"/>
              <a:t> </a:t>
            </a:r>
          </a:p>
          <a:p>
            <a:r>
              <a:rPr lang="en-US" sz="2000" dirty="0"/>
              <a:t> </a:t>
            </a:r>
          </a:p>
        </p:txBody>
      </p:sp>
    </p:spTree>
    <p:extLst>
      <p:ext uri="{BB962C8B-B14F-4D97-AF65-F5344CB8AC3E}">
        <p14:creationId xmlns:p14="http://schemas.microsoft.com/office/powerpoint/2010/main" val="41988824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4"/>
          <p:cNvSpPr txBox="1">
            <a:spLocks noChangeArrowheads="1"/>
          </p:cNvSpPr>
          <p:nvPr/>
        </p:nvSpPr>
        <p:spPr bwMode="auto">
          <a:xfrm>
            <a:off x="381000" y="4648200"/>
            <a:ext cx="8686800" cy="830997"/>
          </a:xfrm>
          <a:prstGeom prst="rect">
            <a:avLst/>
          </a:prstGeom>
          <a:noFill/>
          <a:ln w="9525">
            <a:noFill/>
            <a:miter lim="800000"/>
            <a:headEnd/>
            <a:tailEnd/>
          </a:ln>
        </p:spPr>
        <p:txBody>
          <a:bodyPr wrap="square">
            <a:spAutoFit/>
          </a:bodyPr>
          <a:lstStyle/>
          <a:p>
            <a:r>
              <a:rPr lang="en-US" sz="1200" b="1" dirty="0">
                <a:latin typeface="Times New Roman" pitchFamily="18" charset="0"/>
                <a:cs typeface="Times New Roman" pitchFamily="18" charset="0"/>
              </a:rPr>
              <a:t>Figure </a:t>
            </a:r>
            <a:r>
              <a:rPr lang="en-US" sz="1200" b="1" dirty="0" smtClean="0">
                <a:latin typeface="Times New Roman" pitchFamily="18" charset="0"/>
                <a:cs typeface="Times New Roman" pitchFamily="18" charset="0"/>
              </a:rPr>
              <a:t>S5:</a:t>
            </a:r>
            <a:r>
              <a:rPr lang="en-US" sz="1200" dirty="0" smtClean="0">
                <a:latin typeface="Times New Roman" pitchFamily="18" charset="0"/>
                <a:cs typeface="Times New Roman" pitchFamily="18" charset="0"/>
              </a:rPr>
              <a:t> Overlay CD spectra </a:t>
            </a:r>
            <a:r>
              <a:rPr lang="en-US" sz="1200" dirty="0">
                <a:latin typeface="Times New Roman" pitchFamily="18" charset="0"/>
                <a:cs typeface="Times New Roman" pitchFamily="18" charset="0"/>
              </a:rPr>
              <a:t>of </a:t>
            </a:r>
            <a:r>
              <a:rPr lang="en-US" sz="1200" dirty="0" smtClean="0">
                <a:latin typeface="Times New Roman" pitchFamily="18" charset="0"/>
                <a:cs typeface="Times New Roman" pitchFamily="18" charset="0"/>
              </a:rPr>
              <a:t>FABP-, </a:t>
            </a:r>
            <a:r>
              <a:rPr lang="en-US" sz="1200" dirty="0">
                <a:latin typeface="Times New Roman" pitchFamily="18" charset="0"/>
                <a:cs typeface="Times New Roman" pitchFamily="18" charset="0"/>
              </a:rPr>
              <a:t>FAF-, and </a:t>
            </a:r>
            <a:r>
              <a:rPr lang="en-US" sz="1200" dirty="0" smtClean="0">
                <a:latin typeface="Times New Roman" pitchFamily="18" charset="0"/>
                <a:cs typeface="Times New Roman" pitchFamily="18" charset="0"/>
              </a:rPr>
              <a:t>FAAF-modified  </a:t>
            </a:r>
            <a:r>
              <a:rPr lang="en-US" sz="1200" dirty="0">
                <a:latin typeface="Times New Roman" pitchFamily="18" charset="0"/>
                <a:cs typeface="Times New Roman" pitchFamily="18" charset="0"/>
              </a:rPr>
              <a:t>11-mer duplexes </a:t>
            </a:r>
            <a:r>
              <a:rPr lang="en-US" sz="1200" dirty="0" smtClean="0">
                <a:latin typeface="Times New Roman" pitchFamily="18" charset="0"/>
                <a:cs typeface="Times New Roman" pitchFamily="18" charset="0"/>
              </a:rPr>
              <a:t>in (a) the G*CA </a:t>
            </a:r>
            <a:r>
              <a:rPr lang="en-US" sz="1200" dirty="0">
                <a:latin typeface="Times New Roman" pitchFamily="18" charset="0"/>
                <a:cs typeface="Times New Roman" pitchFamily="18" charset="0"/>
              </a:rPr>
              <a:t>and </a:t>
            </a:r>
            <a:r>
              <a:rPr lang="en-US" sz="1200" dirty="0" smtClean="0">
                <a:latin typeface="Times New Roman" pitchFamily="18" charset="0"/>
                <a:cs typeface="Times New Roman" pitchFamily="18" charset="0"/>
              </a:rPr>
              <a:t>(b) G*CT </a:t>
            </a:r>
            <a:r>
              <a:rPr lang="en-US" sz="1200" dirty="0">
                <a:latin typeface="Times New Roman" pitchFamily="18" charset="0"/>
                <a:cs typeface="Times New Roman" pitchFamily="18" charset="0"/>
              </a:rPr>
              <a:t>sequence </a:t>
            </a:r>
            <a:r>
              <a:rPr lang="en-US" sz="1200" dirty="0" smtClean="0">
                <a:latin typeface="Times New Roman" pitchFamily="18" charset="0"/>
                <a:cs typeface="Times New Roman" pitchFamily="18" charset="0"/>
              </a:rPr>
              <a:t>contexts. Both unmodified </a:t>
            </a:r>
            <a:r>
              <a:rPr lang="en-US" sz="1200" dirty="0">
                <a:latin typeface="Times New Roman" pitchFamily="18" charset="0"/>
                <a:cs typeface="Times New Roman" pitchFamily="18" charset="0"/>
              </a:rPr>
              <a:t>and </a:t>
            </a:r>
            <a:r>
              <a:rPr lang="en-US" sz="1200" dirty="0" smtClean="0">
                <a:latin typeface="Times New Roman" pitchFamily="18" charset="0"/>
                <a:cs typeface="Times New Roman" pitchFamily="18" charset="0"/>
              </a:rPr>
              <a:t>modified </a:t>
            </a:r>
            <a:r>
              <a:rPr lang="en-US" sz="1200" dirty="0">
                <a:latin typeface="Times New Roman" pitchFamily="18" charset="0"/>
                <a:cs typeface="Times New Roman" pitchFamily="18" charset="0"/>
              </a:rPr>
              <a:t>duplexes </a:t>
            </a:r>
            <a:r>
              <a:rPr lang="en-US" sz="1200" dirty="0" smtClean="0">
                <a:latin typeface="Times New Roman" pitchFamily="18" charset="0"/>
                <a:cs typeface="Times New Roman" pitchFamily="18" charset="0"/>
              </a:rPr>
              <a:t>displayed </a:t>
            </a:r>
            <a:r>
              <a:rPr lang="en-US" sz="1200" dirty="0">
                <a:latin typeface="Times New Roman" pitchFamily="18" charset="0"/>
                <a:cs typeface="Times New Roman" pitchFamily="18" charset="0"/>
              </a:rPr>
              <a:t>a positive and negative </a:t>
            </a:r>
            <a:r>
              <a:rPr lang="en-US" sz="1200" dirty="0" err="1">
                <a:latin typeface="Times New Roman" pitchFamily="18" charset="0"/>
                <a:cs typeface="Times New Roman" pitchFamily="18" charset="0"/>
              </a:rPr>
              <a:t>ellipticity</a:t>
            </a:r>
            <a:r>
              <a:rPr lang="en-US" sz="1200" dirty="0">
                <a:latin typeface="Times New Roman" pitchFamily="18" charset="0"/>
                <a:cs typeface="Times New Roman" pitchFamily="18" charset="0"/>
              </a:rPr>
              <a:t> at around 270 and 250 nm, respectively, which is an S-curve characteristic of a </a:t>
            </a:r>
            <a:r>
              <a:rPr lang="en-US" sz="1200" dirty="0" smtClean="0">
                <a:latin typeface="Times New Roman" pitchFamily="18" charset="0"/>
                <a:cs typeface="Times New Roman" pitchFamily="18" charset="0"/>
              </a:rPr>
              <a:t>B-type </a:t>
            </a:r>
            <a:r>
              <a:rPr lang="en-US" sz="1200" dirty="0">
                <a:latin typeface="Times New Roman" pitchFamily="18" charset="0"/>
                <a:cs typeface="Times New Roman" pitchFamily="18" charset="0"/>
              </a:rPr>
              <a:t>DNA double helix. </a:t>
            </a:r>
            <a:r>
              <a:rPr lang="en-US" sz="1200" dirty="0" smtClean="0">
                <a:latin typeface="Times New Roman" pitchFamily="18" charset="0"/>
                <a:cs typeface="Times New Roman" pitchFamily="18" charset="0"/>
              </a:rPr>
              <a:t>In addition, the </a:t>
            </a:r>
            <a:r>
              <a:rPr lang="en-US" sz="1200" dirty="0">
                <a:latin typeface="Times New Roman" pitchFamily="18" charset="0"/>
                <a:cs typeface="Times New Roman" pitchFamily="18" charset="0"/>
              </a:rPr>
              <a:t>modified duplexes displayed significant blue shifts relative to the unmodified </a:t>
            </a:r>
            <a:r>
              <a:rPr lang="en-US" sz="1200" dirty="0" smtClean="0">
                <a:latin typeface="Times New Roman" pitchFamily="18" charset="0"/>
                <a:cs typeface="Times New Roman" pitchFamily="18" charset="0"/>
              </a:rPr>
              <a:t>duplex and the results are tabulated in Table 1.</a:t>
            </a:r>
            <a:endParaRPr lang="en-US" sz="1200" dirty="0">
              <a:latin typeface="Times New Roman" pitchFamily="18" charset="0"/>
              <a:cs typeface="Times New Roman" pitchFamily="18" charset="0"/>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1586370102"/>
              </p:ext>
            </p:extLst>
          </p:nvPr>
        </p:nvGraphicFramePr>
        <p:xfrm>
          <a:off x="609600" y="1434867"/>
          <a:ext cx="3771512" cy="2984733"/>
        </p:xfrm>
        <a:graphic>
          <a:graphicData uri="http://schemas.openxmlformats.org/presentationml/2006/ole">
            <mc:AlternateContent xmlns:mc="http://schemas.openxmlformats.org/markup-compatibility/2006">
              <mc:Choice xmlns:v="urn:schemas-microsoft-com:vml" Requires="v">
                <p:oleObj spid="_x0000_s2344" r:id="rId3" imgW="5716800" imgH="4515120" progId="">
                  <p:embed/>
                </p:oleObj>
              </mc:Choice>
              <mc:Fallback>
                <p:oleObj r:id="rId3" imgW="5716800" imgH="4515120" progId="">
                  <p:embed/>
                  <p:pic>
                    <p:nvPicPr>
                      <p:cNvPr id="0" name=""/>
                      <p:cNvPicPr/>
                      <p:nvPr/>
                    </p:nvPicPr>
                    <p:blipFill>
                      <a:blip r:embed="rId4"/>
                      <a:stretch>
                        <a:fillRect/>
                      </a:stretch>
                    </p:blipFill>
                    <p:spPr>
                      <a:xfrm>
                        <a:off x="609600" y="1434867"/>
                        <a:ext cx="3771512" cy="2984733"/>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47954715"/>
              </p:ext>
            </p:extLst>
          </p:nvPr>
        </p:nvGraphicFramePr>
        <p:xfrm>
          <a:off x="4495800" y="1431461"/>
          <a:ext cx="3581400" cy="2868526"/>
        </p:xfrm>
        <a:graphic>
          <a:graphicData uri="http://schemas.openxmlformats.org/presentationml/2006/ole">
            <mc:AlternateContent xmlns:mc="http://schemas.openxmlformats.org/markup-compatibility/2006">
              <mc:Choice xmlns:v="urn:schemas-microsoft-com:vml" Requires="v">
                <p:oleObj spid="_x0000_s2345" r:id="rId5" imgW="5614200" imgH="4303080" progId="">
                  <p:embed/>
                </p:oleObj>
              </mc:Choice>
              <mc:Fallback>
                <p:oleObj r:id="rId5" imgW="5614200" imgH="4303080" progId="">
                  <p:embed/>
                  <p:pic>
                    <p:nvPicPr>
                      <p:cNvPr id="0" name=""/>
                      <p:cNvPicPr/>
                      <p:nvPr/>
                    </p:nvPicPr>
                    <p:blipFill>
                      <a:blip r:embed="rId6"/>
                      <a:stretch>
                        <a:fillRect/>
                      </a:stretch>
                    </p:blipFill>
                    <p:spPr>
                      <a:xfrm>
                        <a:off x="4495800" y="1431461"/>
                        <a:ext cx="3581400" cy="2868526"/>
                      </a:xfrm>
                      <a:prstGeom prst="rect">
                        <a:avLst/>
                      </a:prstGeom>
                    </p:spPr>
                  </p:pic>
                </p:oleObj>
              </mc:Fallback>
            </mc:AlternateContent>
          </a:graphicData>
        </a:graphic>
      </p:graphicFrame>
      <p:sp>
        <p:nvSpPr>
          <p:cNvPr id="2" name="TextBox 1"/>
          <p:cNvSpPr txBox="1"/>
          <p:nvPr/>
        </p:nvSpPr>
        <p:spPr>
          <a:xfrm>
            <a:off x="482325" y="1675433"/>
            <a:ext cx="425116" cy="338554"/>
          </a:xfrm>
          <a:prstGeom prst="rect">
            <a:avLst/>
          </a:prstGeom>
          <a:noFill/>
        </p:spPr>
        <p:txBody>
          <a:bodyPr wrap="none" rtlCol="0">
            <a:spAutoFit/>
          </a:bodyPr>
          <a:lstStyle/>
          <a:p>
            <a:r>
              <a:rPr lang="en-US" sz="1600" b="1" dirty="0" smtClean="0">
                <a:latin typeface="Times New Roman" pitchFamily="18" charset="0"/>
                <a:cs typeface="Times New Roman" pitchFamily="18" charset="0"/>
              </a:rPr>
              <a:t>(a)</a:t>
            </a:r>
            <a:endParaRPr lang="en-US" sz="1600" b="1" dirty="0">
              <a:latin typeface="Times New Roman" pitchFamily="18" charset="0"/>
              <a:cs typeface="Times New Roman" pitchFamily="18" charset="0"/>
            </a:endParaRPr>
          </a:p>
        </p:txBody>
      </p:sp>
      <p:sp>
        <p:nvSpPr>
          <p:cNvPr id="11" name="TextBox 10"/>
          <p:cNvSpPr txBox="1"/>
          <p:nvPr/>
        </p:nvSpPr>
        <p:spPr>
          <a:xfrm>
            <a:off x="4267200" y="1675433"/>
            <a:ext cx="436338" cy="338554"/>
          </a:xfrm>
          <a:prstGeom prst="rect">
            <a:avLst/>
          </a:prstGeom>
          <a:noFill/>
        </p:spPr>
        <p:txBody>
          <a:bodyPr wrap="none" rtlCol="0">
            <a:spAutoFit/>
          </a:bodyPr>
          <a:lstStyle/>
          <a:p>
            <a:r>
              <a:rPr lang="en-US" sz="1600" b="1" dirty="0" smtClean="0">
                <a:latin typeface="Times New Roman" pitchFamily="18" charset="0"/>
                <a:cs typeface="Times New Roman" pitchFamily="18" charset="0"/>
              </a:rPr>
              <a:t>(b)</a:t>
            </a:r>
            <a:endParaRPr lang="en-US" sz="1600" b="1" dirty="0">
              <a:latin typeface="Times New Roman" pitchFamily="18" charset="0"/>
              <a:cs typeface="Times New Roman" pitchFamily="18" charset="0"/>
            </a:endParaRPr>
          </a:p>
        </p:txBody>
      </p:sp>
    </p:spTree>
    <p:extLst>
      <p:ext uri="{BB962C8B-B14F-4D97-AF65-F5344CB8AC3E}">
        <p14:creationId xmlns:p14="http://schemas.microsoft.com/office/powerpoint/2010/main" val="18033221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271672350"/>
              </p:ext>
            </p:extLst>
          </p:nvPr>
        </p:nvGraphicFramePr>
        <p:xfrm>
          <a:off x="5715000" y="1785667"/>
          <a:ext cx="2668104" cy="2321512"/>
        </p:xfrm>
        <a:graphic>
          <a:graphicData uri="http://schemas.openxmlformats.org/presentationml/2006/ole">
            <mc:AlternateContent xmlns:mc="http://schemas.openxmlformats.org/markup-compatibility/2006">
              <mc:Choice xmlns:v="urn:schemas-microsoft-com:vml" Requires="v">
                <p:oleObj spid="_x0000_s3251" r:id="rId3" imgW="5546520" imgH="4550040" progId="">
                  <p:embed/>
                </p:oleObj>
              </mc:Choice>
              <mc:Fallback>
                <p:oleObj r:id="rId3" imgW="5546520" imgH="455004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1785667"/>
                        <a:ext cx="2668104" cy="2321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19"/>
          <p:cNvGraphicFramePr>
            <a:graphicFrameLocks noChangeAspect="1"/>
          </p:cNvGraphicFramePr>
          <p:nvPr>
            <p:extLst>
              <p:ext uri="{D42A27DB-BD31-4B8C-83A1-F6EECF244321}">
                <p14:modId xmlns:p14="http://schemas.microsoft.com/office/powerpoint/2010/main" val="2198089085"/>
              </p:ext>
            </p:extLst>
          </p:nvPr>
        </p:nvGraphicFramePr>
        <p:xfrm>
          <a:off x="3055621" y="1793288"/>
          <a:ext cx="2785815" cy="2321512"/>
        </p:xfrm>
        <a:graphic>
          <a:graphicData uri="http://schemas.openxmlformats.org/presentationml/2006/ole">
            <mc:AlternateContent xmlns:mc="http://schemas.openxmlformats.org/markup-compatibility/2006">
              <mc:Choice xmlns:v="urn:schemas-microsoft-com:vml" Requires="v">
                <p:oleObj spid="_x0000_s3252" name="SPW 11.0 Graph" r:id="rId5" imgW="5546520" imgH="4542480" progId="">
                  <p:embed/>
                </p:oleObj>
              </mc:Choice>
              <mc:Fallback>
                <p:oleObj name="SPW 11.0 Graph" r:id="rId5" imgW="5546520" imgH="454248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55621" y="1793288"/>
                        <a:ext cx="2785815" cy="2321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18"/>
          <p:cNvGraphicFramePr>
            <a:graphicFrameLocks noChangeAspect="1"/>
          </p:cNvGraphicFramePr>
          <p:nvPr>
            <p:extLst>
              <p:ext uri="{D42A27DB-BD31-4B8C-83A1-F6EECF244321}">
                <p14:modId xmlns:p14="http://schemas.microsoft.com/office/powerpoint/2010/main" val="773940898"/>
              </p:ext>
            </p:extLst>
          </p:nvPr>
        </p:nvGraphicFramePr>
        <p:xfrm>
          <a:off x="457200" y="1821179"/>
          <a:ext cx="2743200" cy="2286000"/>
        </p:xfrm>
        <a:graphic>
          <a:graphicData uri="http://schemas.openxmlformats.org/presentationml/2006/ole">
            <mc:AlternateContent xmlns:mc="http://schemas.openxmlformats.org/markup-compatibility/2006">
              <mc:Choice xmlns:v="urn:schemas-microsoft-com:vml" Requires="v">
                <p:oleObj spid="_x0000_s3253" name="SPW 11.0 Graph" r:id="rId7" imgW="5546520" imgH="4552560" progId="">
                  <p:embed/>
                </p:oleObj>
              </mc:Choice>
              <mc:Fallback>
                <p:oleObj name="SPW 11.0 Graph" r:id="rId7" imgW="5546520" imgH="4552560"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200" y="1821179"/>
                        <a:ext cx="27432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ext Box 2"/>
          <p:cNvSpPr txBox="1">
            <a:spLocks noChangeArrowheads="1"/>
          </p:cNvSpPr>
          <p:nvPr/>
        </p:nvSpPr>
        <p:spPr bwMode="auto">
          <a:xfrm>
            <a:off x="678180" y="1623059"/>
            <a:ext cx="892672" cy="307773"/>
          </a:xfrm>
          <a:prstGeom prst="rect">
            <a:avLst/>
          </a:prstGeom>
          <a:noFill/>
          <a:ln w="9525">
            <a:noFill/>
            <a:miter lim="800000"/>
            <a:headEnd/>
            <a:tailEnd/>
          </a:ln>
        </p:spPr>
        <p:txBody>
          <a:bodyPr wrap="none" lIns="91436" tIns="45718" rIns="91436" bIns="45718">
            <a:spAutoFit/>
          </a:bodyPr>
          <a:lstStyle/>
          <a:p>
            <a:pPr defTabSz="914400" fontAlgn="auto">
              <a:spcBef>
                <a:spcPts val="0"/>
              </a:spcBef>
              <a:spcAft>
                <a:spcPts val="0"/>
              </a:spcAft>
              <a:defRPr/>
            </a:pPr>
            <a:r>
              <a:rPr lang="en-US" sz="1400" b="1" dirty="0">
                <a:solidFill>
                  <a:prstClr val="black"/>
                </a:solidFill>
                <a:latin typeface="Times New Roman" pitchFamily="18" charset="0"/>
                <a:cs typeface="Times New Roman" pitchFamily="18" charset="0"/>
              </a:rPr>
              <a:t>(a</a:t>
            </a:r>
            <a:r>
              <a:rPr lang="en-US" sz="1400" b="1" dirty="0" smtClean="0">
                <a:solidFill>
                  <a:prstClr val="black"/>
                </a:solidFill>
                <a:latin typeface="Times New Roman" pitchFamily="18" charset="0"/>
                <a:cs typeface="Times New Roman" pitchFamily="18" charset="0"/>
              </a:rPr>
              <a:t>) FABP</a:t>
            </a:r>
            <a:endParaRPr lang="en-US" sz="1400" b="1" dirty="0">
              <a:solidFill>
                <a:prstClr val="black"/>
              </a:solidFill>
              <a:latin typeface="Times New Roman" pitchFamily="18" charset="0"/>
              <a:cs typeface="Times New Roman" pitchFamily="18" charset="0"/>
            </a:endParaRPr>
          </a:p>
        </p:txBody>
      </p:sp>
      <p:sp>
        <p:nvSpPr>
          <p:cNvPr id="8" name="Text Box 2"/>
          <p:cNvSpPr txBox="1">
            <a:spLocks noChangeArrowheads="1"/>
          </p:cNvSpPr>
          <p:nvPr/>
        </p:nvSpPr>
        <p:spPr bwMode="auto">
          <a:xfrm>
            <a:off x="3276600" y="1621154"/>
            <a:ext cx="782065" cy="307773"/>
          </a:xfrm>
          <a:prstGeom prst="rect">
            <a:avLst/>
          </a:prstGeom>
          <a:noFill/>
          <a:ln w="9525">
            <a:noFill/>
            <a:miter lim="800000"/>
            <a:headEnd/>
            <a:tailEnd/>
          </a:ln>
        </p:spPr>
        <p:txBody>
          <a:bodyPr wrap="none" lIns="91436" tIns="45718" rIns="91436" bIns="45718">
            <a:spAutoFit/>
          </a:bodyPr>
          <a:lstStyle/>
          <a:p>
            <a:pPr defTabSz="914400" fontAlgn="auto">
              <a:spcBef>
                <a:spcPts val="0"/>
              </a:spcBef>
              <a:spcAft>
                <a:spcPts val="0"/>
              </a:spcAft>
              <a:defRPr/>
            </a:pPr>
            <a:r>
              <a:rPr lang="en-US" sz="1400" b="1" dirty="0">
                <a:solidFill>
                  <a:prstClr val="black"/>
                </a:solidFill>
                <a:latin typeface="Times New Roman" pitchFamily="18" charset="0"/>
                <a:cs typeface="Times New Roman" pitchFamily="18" charset="0"/>
              </a:rPr>
              <a:t>(b</a:t>
            </a:r>
            <a:r>
              <a:rPr lang="en-US" sz="1400" b="1" dirty="0" smtClean="0">
                <a:solidFill>
                  <a:prstClr val="black"/>
                </a:solidFill>
                <a:latin typeface="Times New Roman" pitchFamily="18" charset="0"/>
                <a:cs typeface="Times New Roman" pitchFamily="18" charset="0"/>
              </a:rPr>
              <a:t>) FAF</a:t>
            </a:r>
            <a:endParaRPr lang="en-US" sz="1400" b="1" dirty="0">
              <a:solidFill>
                <a:prstClr val="black"/>
              </a:solidFill>
              <a:latin typeface="Times New Roman" pitchFamily="18" charset="0"/>
              <a:cs typeface="Times New Roman" pitchFamily="18" charset="0"/>
            </a:endParaRPr>
          </a:p>
        </p:txBody>
      </p:sp>
      <p:sp>
        <p:nvSpPr>
          <p:cNvPr id="9" name="TextBox 8"/>
          <p:cNvSpPr txBox="1">
            <a:spLocks noChangeArrowheads="1"/>
          </p:cNvSpPr>
          <p:nvPr/>
        </p:nvSpPr>
        <p:spPr bwMode="auto">
          <a:xfrm>
            <a:off x="635000" y="4419600"/>
            <a:ext cx="8432800" cy="1015663"/>
          </a:xfrm>
          <a:prstGeom prst="rect">
            <a:avLst/>
          </a:prstGeom>
          <a:noFill/>
          <a:ln w="9525">
            <a:noFill/>
            <a:miter lim="800000"/>
            <a:headEnd/>
            <a:tailEnd/>
          </a:ln>
        </p:spPr>
        <p:txBody>
          <a:bodyPr>
            <a:spAutoFit/>
          </a:bodyPr>
          <a:lstStyle/>
          <a:p>
            <a:pPr>
              <a:defRPr/>
            </a:pPr>
            <a:r>
              <a:rPr lang="en-US" sz="1200" b="1" dirty="0">
                <a:solidFill>
                  <a:prstClr val="black"/>
                </a:solidFill>
                <a:latin typeface="Times New Roman" pitchFamily="18" charset="0"/>
                <a:cs typeface="Times New Roman" pitchFamily="18" charset="0"/>
              </a:rPr>
              <a:t>Figure </a:t>
            </a:r>
            <a:r>
              <a:rPr lang="en-US" sz="1200" b="1" dirty="0" smtClean="0">
                <a:solidFill>
                  <a:prstClr val="black"/>
                </a:solidFill>
                <a:latin typeface="Times New Roman" pitchFamily="18" charset="0"/>
                <a:cs typeface="Times New Roman" pitchFamily="18" charset="0"/>
              </a:rPr>
              <a:t>S6: </a:t>
            </a:r>
            <a:r>
              <a:rPr lang="en-US" sz="1200" dirty="0">
                <a:solidFill>
                  <a:prstClr val="black"/>
                </a:solidFill>
                <a:latin typeface="Times New Roman" pitchFamily="18" charset="0"/>
                <a:cs typeface="Times New Roman" pitchFamily="18" charset="0"/>
              </a:rPr>
              <a:t>DSC </a:t>
            </a:r>
            <a:r>
              <a:rPr lang="en-US" sz="1200" dirty="0" err="1" smtClean="0">
                <a:solidFill>
                  <a:prstClr val="black"/>
                </a:solidFill>
                <a:latin typeface="Times New Roman" pitchFamily="18" charset="0"/>
                <a:cs typeface="Times New Roman" pitchFamily="18" charset="0"/>
              </a:rPr>
              <a:t>thermograms</a:t>
            </a:r>
            <a:r>
              <a:rPr lang="en-US" sz="1200" dirty="0" smtClean="0">
                <a:solidFill>
                  <a:prstClr val="black"/>
                </a:solidFill>
                <a:latin typeface="Times New Roman" pitchFamily="18" charset="0"/>
                <a:cs typeface="Times New Roman" pitchFamily="18" charset="0"/>
              </a:rPr>
              <a:t> </a:t>
            </a:r>
            <a:r>
              <a:rPr lang="en-US" sz="1200" dirty="0">
                <a:solidFill>
                  <a:prstClr val="black"/>
                </a:solidFill>
                <a:latin typeface="Times New Roman" pitchFamily="18" charset="0"/>
                <a:cs typeface="Times New Roman" pitchFamily="18" charset="0"/>
              </a:rPr>
              <a:t>of (a) </a:t>
            </a:r>
            <a:r>
              <a:rPr lang="en-US" sz="1200" dirty="0" smtClean="0">
                <a:solidFill>
                  <a:prstClr val="black"/>
                </a:solidFill>
                <a:latin typeface="Times New Roman" pitchFamily="18" charset="0"/>
                <a:cs typeface="Times New Roman" pitchFamily="18" charset="0"/>
              </a:rPr>
              <a:t>FABP- </a:t>
            </a:r>
            <a:r>
              <a:rPr lang="en-US" sz="1200" dirty="0">
                <a:solidFill>
                  <a:prstClr val="black"/>
                </a:solidFill>
                <a:latin typeface="Times New Roman" pitchFamily="18" charset="0"/>
                <a:cs typeface="Times New Roman" pitchFamily="18" charset="0"/>
              </a:rPr>
              <a:t>(b) FAF- and (c) FAAF-modified </a:t>
            </a:r>
            <a:r>
              <a:rPr lang="en-US" sz="1200" dirty="0" smtClean="0">
                <a:solidFill>
                  <a:prstClr val="black"/>
                </a:solidFill>
                <a:latin typeface="Times New Roman" pitchFamily="18" charset="0"/>
                <a:cs typeface="Times New Roman" pitchFamily="18" charset="0"/>
              </a:rPr>
              <a:t>relative </a:t>
            </a:r>
            <a:r>
              <a:rPr lang="en-US" sz="1200" dirty="0">
                <a:solidFill>
                  <a:prstClr val="black"/>
                </a:solidFill>
                <a:latin typeface="Times New Roman" pitchFamily="18" charset="0"/>
                <a:cs typeface="Times New Roman" pitchFamily="18" charset="0"/>
              </a:rPr>
              <a:t>to control </a:t>
            </a:r>
            <a:r>
              <a:rPr lang="en-US" sz="1200" dirty="0" smtClean="0">
                <a:solidFill>
                  <a:prstClr val="black"/>
                </a:solidFill>
                <a:latin typeface="Times New Roman" pitchFamily="18" charset="0"/>
                <a:cs typeface="Times New Roman" pitchFamily="18" charset="0"/>
              </a:rPr>
              <a:t>duplexes</a:t>
            </a:r>
            <a:r>
              <a:rPr lang="en-US" sz="1200" dirty="0">
                <a:solidFill>
                  <a:prstClr val="black"/>
                </a:solidFill>
                <a:latin typeface="Times New Roman" pitchFamily="18" charset="0"/>
                <a:cs typeface="Times New Roman" pitchFamily="18" charset="0"/>
              </a:rPr>
              <a:t>. GCA control duplex </a:t>
            </a:r>
            <a:r>
              <a:rPr lang="en-US" sz="1200" dirty="0" smtClean="0">
                <a:solidFill>
                  <a:prstClr val="black"/>
                </a:solidFill>
                <a:latin typeface="Times New Roman" pitchFamily="18" charset="0"/>
                <a:cs typeface="Times New Roman" pitchFamily="18" charset="0"/>
              </a:rPr>
              <a:t>(Green); </a:t>
            </a:r>
            <a:r>
              <a:rPr lang="en-US" sz="1200" dirty="0">
                <a:solidFill>
                  <a:prstClr val="black"/>
                </a:solidFill>
                <a:latin typeface="Times New Roman" pitchFamily="18" charset="0"/>
                <a:cs typeface="Times New Roman" pitchFamily="18" charset="0"/>
              </a:rPr>
              <a:t>GCT Control Duplex </a:t>
            </a:r>
            <a:r>
              <a:rPr lang="en-US" sz="1200" dirty="0" smtClean="0">
                <a:solidFill>
                  <a:prstClr val="black"/>
                </a:solidFill>
                <a:latin typeface="Times New Roman" pitchFamily="18" charset="0"/>
                <a:cs typeface="Times New Roman" pitchFamily="18" charset="0"/>
              </a:rPr>
              <a:t>(Black); </a:t>
            </a:r>
            <a:r>
              <a:rPr lang="en-US" sz="1200" dirty="0">
                <a:solidFill>
                  <a:prstClr val="black"/>
                </a:solidFill>
                <a:latin typeface="Times New Roman" pitchFamily="18" charset="0"/>
                <a:cs typeface="Times New Roman" pitchFamily="18" charset="0"/>
              </a:rPr>
              <a:t>GCA-modified duplex </a:t>
            </a:r>
            <a:r>
              <a:rPr lang="en-US" sz="1200" dirty="0" smtClean="0">
                <a:solidFill>
                  <a:prstClr val="black"/>
                </a:solidFill>
                <a:latin typeface="Times New Roman" pitchFamily="18" charset="0"/>
                <a:cs typeface="Times New Roman" pitchFamily="18" charset="0"/>
              </a:rPr>
              <a:t>(Red); </a:t>
            </a:r>
            <a:r>
              <a:rPr lang="en-US" sz="1200" dirty="0">
                <a:solidFill>
                  <a:prstClr val="black"/>
                </a:solidFill>
                <a:latin typeface="Times New Roman" pitchFamily="18" charset="0"/>
                <a:cs typeface="Times New Roman" pitchFamily="18" charset="0"/>
              </a:rPr>
              <a:t>GCT-modified duplex (</a:t>
            </a:r>
            <a:r>
              <a:rPr lang="en-US" sz="1200" dirty="0" smtClean="0">
                <a:solidFill>
                  <a:prstClr val="black"/>
                </a:solidFill>
                <a:latin typeface="Times New Roman" pitchFamily="18" charset="0"/>
                <a:cs typeface="Times New Roman" pitchFamily="18" charset="0"/>
              </a:rPr>
              <a:t>Blue). </a:t>
            </a:r>
            <a:r>
              <a:rPr lang="en-US" sz="1200" dirty="0">
                <a:latin typeface="Times New Roman" pitchFamily="18" charset="0"/>
                <a:cs typeface="Times New Roman" pitchFamily="18" charset="0"/>
              </a:rPr>
              <a:t>The area of the </a:t>
            </a:r>
            <a:r>
              <a:rPr lang="en-US" sz="1200" dirty="0" smtClean="0">
                <a:latin typeface="Times New Roman" pitchFamily="18" charset="0"/>
                <a:cs typeface="Times New Roman" pitchFamily="18" charset="0"/>
              </a:rPr>
              <a:t>curve </a:t>
            </a:r>
            <a:r>
              <a:rPr lang="en-US" sz="1200" dirty="0">
                <a:latin typeface="Times New Roman" pitchFamily="18" charset="0"/>
                <a:cs typeface="Times New Roman" pitchFamily="18" charset="0"/>
              </a:rPr>
              <a:t>is proportional to the transition heat, </a:t>
            </a:r>
            <a:r>
              <a:rPr lang="en-US" sz="1200" dirty="0" smtClean="0">
                <a:latin typeface="Times New Roman" pitchFamily="18" charset="0"/>
                <a:cs typeface="Times New Roman" pitchFamily="18" charset="0"/>
              </a:rPr>
              <a:t>which</a:t>
            </a:r>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was normalized </a:t>
            </a:r>
            <a:r>
              <a:rPr lang="en-US" sz="1200" dirty="0">
                <a:latin typeface="Times New Roman" pitchFamily="18" charset="0"/>
                <a:cs typeface="Times New Roman" pitchFamily="18" charset="0"/>
              </a:rPr>
              <a:t>for the number of moles of the </a:t>
            </a:r>
            <a:r>
              <a:rPr lang="en-US" sz="1200" dirty="0" smtClean="0">
                <a:latin typeface="Times New Roman" pitchFamily="18" charset="0"/>
                <a:cs typeface="Times New Roman" pitchFamily="18" charset="0"/>
              </a:rPr>
              <a:t>sample to provide the </a:t>
            </a:r>
            <a:r>
              <a:rPr lang="en-US" sz="1200" dirty="0">
                <a:latin typeface="Times New Roman" pitchFamily="18" charset="0"/>
                <a:cs typeface="Times New Roman" pitchFamily="18" charset="0"/>
              </a:rPr>
              <a:t>transition enthalpy, Δ</a:t>
            </a:r>
            <a:r>
              <a:rPr lang="en-US" sz="1200" i="1" dirty="0">
                <a:latin typeface="Times New Roman" pitchFamily="18" charset="0"/>
                <a:cs typeface="Times New Roman" pitchFamily="18" charset="0"/>
              </a:rPr>
              <a:t>H</a:t>
            </a:r>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T</a:t>
            </a:r>
            <a:r>
              <a:rPr lang="en-US" sz="1200" baseline="-25000" dirty="0" smtClean="0">
                <a:latin typeface="Times New Roman" pitchFamily="18" charset="0"/>
                <a:cs typeface="Times New Roman" pitchFamily="18" charset="0"/>
              </a:rPr>
              <a:t>m</a:t>
            </a:r>
            <a:r>
              <a:rPr lang="en-US" sz="1200" dirty="0" smtClean="0">
                <a:latin typeface="Times New Roman" pitchFamily="18" charset="0"/>
                <a:cs typeface="Times New Roman" pitchFamily="18" charset="0"/>
              </a:rPr>
              <a:t> </a:t>
            </a:r>
            <a:r>
              <a:rPr lang="en-US" sz="1200" dirty="0">
                <a:latin typeface="Times New Roman" pitchFamily="18" charset="0"/>
                <a:cs typeface="Times New Roman" pitchFamily="18" charset="0"/>
              </a:rPr>
              <a:t>was the temperature at half the peak area.</a:t>
            </a:r>
            <a:r>
              <a:rPr lang="en-US" sz="1200" dirty="0" smtClean="0">
                <a:solidFill>
                  <a:prstClr val="black"/>
                </a:solidFill>
                <a:latin typeface="Times New Roman" pitchFamily="18" charset="0"/>
                <a:cs typeface="Times New Roman" pitchFamily="18" charset="0"/>
              </a:rPr>
              <a:t>  The presence of lesion (FABP, FAF or FAAF) resulted into the thermal and thermodynamic destabilization of the duplexes as evident from their reduced Tm and area under the curve values(</a:t>
            </a:r>
            <a:r>
              <a:rPr lang="en-US" sz="1200" dirty="0" smtClean="0">
                <a:latin typeface="Times New Roman" pitchFamily="18" charset="0"/>
                <a:cs typeface="Times New Roman" pitchFamily="18" charset="0"/>
              </a:rPr>
              <a:t>Δ</a:t>
            </a:r>
            <a:r>
              <a:rPr lang="en-US" sz="1200" i="1" dirty="0" smtClean="0">
                <a:latin typeface="Times New Roman" pitchFamily="18" charset="0"/>
                <a:cs typeface="Times New Roman" pitchFamily="18" charset="0"/>
              </a:rPr>
              <a:t>H). </a:t>
            </a:r>
            <a:endParaRPr lang="en-US" sz="1200" dirty="0">
              <a:solidFill>
                <a:prstClr val="black"/>
              </a:solidFill>
              <a:latin typeface="Times New Roman" pitchFamily="18" charset="0"/>
              <a:cs typeface="Times New Roman" pitchFamily="18" charset="0"/>
            </a:endParaRPr>
          </a:p>
        </p:txBody>
      </p:sp>
      <p:sp>
        <p:nvSpPr>
          <p:cNvPr id="10" name="Text Box 2"/>
          <p:cNvSpPr txBox="1">
            <a:spLocks noChangeArrowheads="1"/>
          </p:cNvSpPr>
          <p:nvPr/>
        </p:nvSpPr>
        <p:spPr bwMode="auto">
          <a:xfrm>
            <a:off x="5935980" y="1619249"/>
            <a:ext cx="892672" cy="307773"/>
          </a:xfrm>
          <a:prstGeom prst="rect">
            <a:avLst/>
          </a:prstGeom>
          <a:noFill/>
          <a:ln w="9525">
            <a:noFill/>
            <a:miter lim="800000"/>
            <a:headEnd/>
            <a:tailEnd/>
          </a:ln>
        </p:spPr>
        <p:txBody>
          <a:bodyPr wrap="none" lIns="91436" tIns="45718" rIns="91436" bIns="45718">
            <a:spAutoFit/>
          </a:bodyPr>
          <a:lstStyle/>
          <a:p>
            <a:pPr defTabSz="914400" fontAlgn="auto">
              <a:spcBef>
                <a:spcPts val="0"/>
              </a:spcBef>
              <a:spcAft>
                <a:spcPts val="0"/>
              </a:spcAft>
              <a:defRPr/>
            </a:pPr>
            <a:r>
              <a:rPr lang="en-US" sz="1400" b="1" dirty="0" smtClean="0">
                <a:solidFill>
                  <a:prstClr val="black"/>
                </a:solidFill>
                <a:latin typeface="Times New Roman" pitchFamily="18" charset="0"/>
                <a:cs typeface="Times New Roman" pitchFamily="18" charset="0"/>
              </a:rPr>
              <a:t>(c) FAAF</a:t>
            </a:r>
            <a:endParaRPr lang="en-US" sz="1400" b="1"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1127823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8" name="Group 1"/>
          <p:cNvGrpSpPr>
            <a:grpSpLocks noChangeAspect="1"/>
          </p:cNvGrpSpPr>
          <p:nvPr/>
        </p:nvGrpSpPr>
        <p:grpSpPr bwMode="auto">
          <a:xfrm>
            <a:off x="2291627" y="381000"/>
            <a:ext cx="5102225" cy="4365625"/>
            <a:chOff x="329" y="175"/>
            <a:chExt cx="8448" cy="7228"/>
          </a:xfrm>
        </p:grpSpPr>
        <p:pic>
          <p:nvPicPr>
            <p:cNvPr id="6658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9" y="366"/>
              <a:ext cx="7797" cy="7037"/>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Lst>
          </p:spPr>
        </p:pic>
        <p:pic>
          <p:nvPicPr>
            <p:cNvPr id="6658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9" y="366"/>
              <a:ext cx="7797" cy="7037"/>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Lst>
          </p:spPr>
        </p:pic>
        <p:sp>
          <p:nvSpPr>
            <p:cNvPr id="9" name="Line 4"/>
            <p:cNvSpPr>
              <a:spLocks noChangeAspect="1" noChangeShapeType="1"/>
            </p:cNvSpPr>
            <p:nvPr/>
          </p:nvSpPr>
          <p:spPr bwMode="auto">
            <a:xfrm flipV="1">
              <a:off x="3861" y="2861"/>
              <a:ext cx="3732" cy="534"/>
            </a:xfrm>
            <a:prstGeom prst="line">
              <a:avLst/>
            </a:prstGeom>
            <a:noFill/>
            <a:ln w="45720">
              <a:solidFill>
                <a:srgbClr val="579D1C"/>
              </a:solidFill>
              <a:prstDash val="sysDot"/>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Line 5"/>
            <p:cNvSpPr>
              <a:spLocks noChangeAspect="1" noChangeShapeType="1"/>
            </p:cNvSpPr>
            <p:nvPr/>
          </p:nvSpPr>
          <p:spPr bwMode="auto">
            <a:xfrm flipH="1">
              <a:off x="7326" y="2863"/>
              <a:ext cx="268" cy="2393"/>
            </a:xfrm>
            <a:prstGeom prst="line">
              <a:avLst/>
            </a:prstGeom>
            <a:noFill/>
            <a:ln w="45720">
              <a:solidFill>
                <a:srgbClr val="579D1C"/>
              </a:solidFill>
              <a:prstDash val="sysDot"/>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Line 6"/>
            <p:cNvSpPr>
              <a:spLocks noChangeAspect="1" noChangeShapeType="1"/>
            </p:cNvSpPr>
            <p:nvPr/>
          </p:nvSpPr>
          <p:spPr bwMode="auto">
            <a:xfrm flipH="1" flipV="1">
              <a:off x="5459" y="3659"/>
              <a:ext cx="1868" cy="1599"/>
            </a:xfrm>
            <a:prstGeom prst="line">
              <a:avLst/>
            </a:prstGeom>
            <a:noFill/>
            <a:ln w="45720">
              <a:solidFill>
                <a:srgbClr val="579D1C"/>
              </a:solidFill>
              <a:prstDash val="sysDot"/>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Text Box 7"/>
            <p:cNvSpPr txBox="1">
              <a:spLocks noChangeAspect="1" noChangeArrowheads="1"/>
            </p:cNvSpPr>
            <p:nvPr/>
          </p:nvSpPr>
          <p:spPr bwMode="auto">
            <a:xfrm>
              <a:off x="3465" y="3212"/>
              <a:ext cx="763" cy="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none" lIns="90000" tIns="45000" rIns="90000" bIns="45000" numCol="1" anchor="t" anchorCtr="0" compatLnSpc="1">
              <a:prstTxWarp prst="textNoShape">
                <a:avLst/>
              </a:prstTxWarp>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5pPr>
              <a:lvl6pPr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6pPr>
              <a:lvl7pPr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7pPr>
              <a:lvl8pPr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8pPr>
              <a:lvl9pPr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800" b="1" i="0" u="none" strike="noStrike" cap="none" normalizeH="0" baseline="0" smtClean="0">
                  <a:ln>
                    <a:noFill/>
                  </a:ln>
                  <a:solidFill>
                    <a:srgbClr val="000000"/>
                  </a:solidFill>
                  <a:effectLst/>
                  <a:latin typeface="Arial" pitchFamily="34" charset="0"/>
                  <a:ea typeface="DejaVu Sans"/>
                  <a:cs typeface="DejaVu Sans"/>
                </a:rPr>
                <a:t>P1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Text Box 8"/>
            <p:cNvSpPr txBox="1">
              <a:spLocks noChangeAspect="1" noChangeArrowheads="1"/>
            </p:cNvSpPr>
            <p:nvPr/>
          </p:nvSpPr>
          <p:spPr bwMode="auto">
            <a:xfrm>
              <a:off x="8015" y="2471"/>
              <a:ext cx="762" cy="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none" lIns="90000" tIns="45000" rIns="90000" bIns="45000" numCol="1" anchor="t" anchorCtr="0" compatLnSpc="1">
              <a:prstTxWarp prst="textNoShape">
                <a:avLst/>
              </a:prstTxWarp>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5pPr>
              <a:lvl6pPr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6pPr>
              <a:lvl7pPr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7pPr>
              <a:lvl8pPr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8pPr>
              <a:lvl9pPr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800" b="1" i="0" u="none" strike="noStrike" cap="none" normalizeH="0" baseline="0" smtClean="0">
                  <a:ln>
                    <a:noFill/>
                  </a:ln>
                  <a:solidFill>
                    <a:srgbClr val="0000FF"/>
                  </a:solidFill>
                  <a:effectLst/>
                  <a:latin typeface="Arial" pitchFamily="34" charset="0"/>
                  <a:ea typeface="DejaVu Sans"/>
                  <a:cs typeface="DejaVu Sans"/>
                </a:rPr>
                <a:t>P2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Text Box 9"/>
            <p:cNvSpPr txBox="1">
              <a:spLocks noChangeAspect="1" noChangeArrowheads="1"/>
            </p:cNvSpPr>
            <p:nvPr/>
          </p:nvSpPr>
          <p:spPr bwMode="auto">
            <a:xfrm>
              <a:off x="7763" y="4775"/>
              <a:ext cx="763" cy="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none" lIns="90000" tIns="45000" rIns="90000" bIns="45000" numCol="1" anchor="t" anchorCtr="0" compatLnSpc="1">
              <a:prstTxWarp prst="textNoShape">
                <a:avLst/>
              </a:prstTxWarp>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5pPr>
              <a:lvl6pPr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6pPr>
              <a:lvl7pPr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7pPr>
              <a:lvl8pPr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8pPr>
              <a:lvl9pPr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800" b="1" i="0" u="none" strike="noStrike" cap="none" normalizeH="0" baseline="0" smtClean="0">
                  <a:ln>
                    <a:noFill/>
                  </a:ln>
                  <a:solidFill>
                    <a:srgbClr val="0000FF"/>
                  </a:solidFill>
                  <a:effectLst/>
                  <a:latin typeface="Arial" pitchFamily="34" charset="0"/>
                  <a:ea typeface="DejaVu Sans"/>
                  <a:cs typeface="DejaVu Sans"/>
                </a:rPr>
                <a:t>P3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Text Box 10"/>
            <p:cNvSpPr txBox="1">
              <a:spLocks noChangeAspect="1" noChangeArrowheads="1"/>
            </p:cNvSpPr>
            <p:nvPr/>
          </p:nvSpPr>
          <p:spPr bwMode="auto">
            <a:xfrm>
              <a:off x="5191" y="3492"/>
              <a:ext cx="762" cy="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none" lIns="90000" tIns="45000" rIns="90000" bIns="45000" numCol="1" anchor="t" anchorCtr="0" compatLnSpc="1">
              <a:prstTxWarp prst="textNoShape">
                <a:avLst/>
              </a:prstTxWarp>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5pPr>
              <a:lvl6pPr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6pPr>
              <a:lvl7pPr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7pPr>
              <a:lvl8pPr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8pPr>
              <a:lvl9pPr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800" b="1" i="0" u="none" strike="noStrike" cap="none" normalizeH="0" baseline="0" smtClean="0">
                  <a:ln>
                    <a:noFill/>
                  </a:ln>
                  <a:solidFill>
                    <a:srgbClr val="C90016"/>
                  </a:solidFill>
                  <a:effectLst/>
                  <a:latin typeface="Arial" pitchFamily="34" charset="0"/>
                  <a:ea typeface="DejaVu Sans"/>
                  <a:cs typeface="DejaVu Sans"/>
                </a:rPr>
                <a:t>P4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 name="AutoShape 11"/>
            <p:cNvSpPr>
              <a:spLocks noChangeAspect="1" noChangeArrowheads="1"/>
            </p:cNvSpPr>
            <p:nvPr/>
          </p:nvSpPr>
          <p:spPr bwMode="auto">
            <a:xfrm>
              <a:off x="6795" y="4725"/>
              <a:ext cx="1065" cy="1063"/>
            </a:xfrm>
            <a:prstGeom prst="flowChartConnector">
              <a:avLst/>
            </a:prstGeom>
            <a:noFill/>
            <a:ln w="936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vert="horz" wrap="none" lIns="91440" tIns="45720" rIns="91440" bIns="45720" numCol="1" anchor="ctr" anchorCtr="0" compatLnSpc="1">
              <a:prstTxWarp prst="textNoShape">
                <a:avLst/>
              </a:prstTxWarp>
            </a:bodyPr>
            <a:lstStyle/>
            <a:p>
              <a:endParaRPr lang="en-US"/>
            </a:p>
          </p:txBody>
        </p:sp>
        <p:sp>
          <p:nvSpPr>
            <p:cNvPr id="17" name="AutoShape 12"/>
            <p:cNvSpPr>
              <a:spLocks noChangeAspect="1" noChangeArrowheads="1"/>
            </p:cNvSpPr>
            <p:nvPr/>
          </p:nvSpPr>
          <p:spPr bwMode="auto">
            <a:xfrm>
              <a:off x="7046" y="2378"/>
              <a:ext cx="1065" cy="1064"/>
            </a:xfrm>
            <a:prstGeom prst="flowChartConnector">
              <a:avLst/>
            </a:prstGeom>
            <a:noFill/>
            <a:ln w="936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vert="horz" wrap="none" lIns="91440" tIns="45720" rIns="91440" bIns="45720" numCol="1" anchor="ctr" anchorCtr="0" compatLnSpc="1">
              <a:prstTxWarp prst="textNoShape">
                <a:avLst/>
              </a:prstTxWarp>
            </a:bodyPr>
            <a:lstStyle/>
            <a:p>
              <a:endParaRPr lang="en-US"/>
            </a:p>
          </p:txBody>
        </p:sp>
        <p:sp>
          <p:nvSpPr>
            <p:cNvPr id="18" name="AutoShape 13"/>
            <p:cNvSpPr>
              <a:spLocks noChangeAspect="1" noChangeArrowheads="1"/>
            </p:cNvSpPr>
            <p:nvPr/>
          </p:nvSpPr>
          <p:spPr bwMode="auto">
            <a:xfrm>
              <a:off x="4906" y="3301"/>
              <a:ext cx="906" cy="751"/>
            </a:xfrm>
            <a:prstGeom prst="flowChartConnector">
              <a:avLst/>
            </a:prstGeom>
            <a:noFill/>
            <a:ln w="936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none" lIns="91440" tIns="45720" rIns="91440" bIns="45720" numCol="1" anchor="ctr" anchorCtr="0" compatLnSpc="1">
              <a:prstTxWarp prst="textNoShape">
                <a:avLst/>
              </a:prstTxWarp>
            </a:bodyPr>
            <a:lstStyle/>
            <a:p>
              <a:endParaRPr lang="en-US"/>
            </a:p>
          </p:txBody>
        </p:sp>
        <p:sp>
          <p:nvSpPr>
            <p:cNvPr id="19" name="AutoShape 14"/>
            <p:cNvSpPr>
              <a:spLocks noChangeAspect="1" noChangeArrowheads="1"/>
            </p:cNvSpPr>
            <p:nvPr/>
          </p:nvSpPr>
          <p:spPr bwMode="auto">
            <a:xfrm>
              <a:off x="1912" y="175"/>
              <a:ext cx="4532" cy="2127"/>
            </a:xfrm>
            <a:prstGeom prst="flowChartConnector">
              <a:avLst/>
            </a:prstGeom>
            <a:noFill/>
            <a:ln w="936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none" lIns="91440" tIns="45720" rIns="91440" bIns="45720" numCol="1" anchor="ctr" anchorCtr="0" compatLnSpc="1">
              <a:prstTxWarp prst="textNoShape">
                <a:avLst/>
              </a:prstTxWarp>
            </a:bodyPr>
            <a:lstStyle/>
            <a:p>
              <a:endParaRPr lang="en-US"/>
            </a:p>
          </p:txBody>
        </p:sp>
        <p:sp>
          <p:nvSpPr>
            <p:cNvPr id="20" name="AutoShape 15"/>
            <p:cNvSpPr>
              <a:spLocks noChangeAspect="1" noChangeArrowheads="1"/>
            </p:cNvSpPr>
            <p:nvPr/>
          </p:nvSpPr>
          <p:spPr bwMode="auto">
            <a:xfrm>
              <a:off x="1729" y="5257"/>
              <a:ext cx="4531" cy="2128"/>
            </a:xfrm>
            <a:prstGeom prst="flowChartConnector">
              <a:avLst/>
            </a:prstGeom>
            <a:noFill/>
            <a:ln w="936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none" lIns="91440" tIns="45720" rIns="91440" bIns="45720" numCol="1" anchor="ctr" anchorCtr="0" compatLnSpc="1">
              <a:prstTxWarp prst="textNoShape">
                <a:avLst/>
              </a:prstTxWarp>
            </a:bodyPr>
            <a:lstStyle/>
            <a:p>
              <a:endParaRPr lang="en-US"/>
            </a:p>
          </p:txBody>
        </p:sp>
      </p:grpSp>
      <p:sp>
        <p:nvSpPr>
          <p:cNvPr id="21" name="Rectangle 2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TextBox 25"/>
          <p:cNvSpPr txBox="1"/>
          <p:nvPr/>
        </p:nvSpPr>
        <p:spPr>
          <a:xfrm>
            <a:off x="340851" y="5105400"/>
            <a:ext cx="8610600" cy="1384995"/>
          </a:xfrm>
          <a:prstGeom prst="rect">
            <a:avLst/>
          </a:prstGeom>
          <a:noFill/>
        </p:spPr>
        <p:txBody>
          <a:bodyPr wrap="square" rtlCol="0">
            <a:spAutoFit/>
          </a:bodyPr>
          <a:lstStyle/>
          <a:p>
            <a:pPr lvl="0" defTabSz="914400"/>
            <a:r>
              <a:rPr lang="en-US" sz="1200" b="1" dirty="0" smtClean="0">
                <a:latin typeface="Times New Roman" pitchFamily="18" charset="0"/>
                <a:cs typeface="Times New Roman" pitchFamily="18" charset="0"/>
              </a:rPr>
              <a:t>Figure S7: </a:t>
            </a:r>
            <a:r>
              <a:rPr lang="en-US" sz="1200" dirty="0">
                <a:latin typeface="Times New Roman" pitchFamily="18" charset="0"/>
                <a:ea typeface="Cambria" pitchFamily="18" charset="0"/>
                <a:cs typeface="Times New Roman" pitchFamily="18" charset="0"/>
              </a:rPr>
              <a:t>Definition of the reaction coordinate: </a:t>
            </a:r>
            <a:r>
              <a:rPr lang="en-US" sz="1200" dirty="0" smtClean="0">
                <a:latin typeface="Times New Roman" pitchFamily="18" charset="0"/>
                <a:cs typeface="Times New Roman" pitchFamily="18" charset="0"/>
              </a:rPr>
              <a:t>The </a:t>
            </a:r>
            <a:r>
              <a:rPr lang="en-US" sz="1200" dirty="0">
                <a:latin typeface="Times New Roman" pitchFamily="18" charset="0"/>
                <a:cs typeface="Times New Roman" pitchFamily="18" charset="0"/>
              </a:rPr>
              <a:t>Pseudo-dihedral angle P1-P2-P3-P4 is an angle between the Center Of </a:t>
            </a:r>
            <a:r>
              <a:rPr lang="en-US" sz="1200" dirty="0" smtClean="0">
                <a:latin typeface="Times New Roman" pitchFamily="18" charset="0"/>
                <a:cs typeface="Times New Roman" pitchFamily="18" charset="0"/>
              </a:rPr>
              <a:t>Mass (COM) </a:t>
            </a:r>
            <a:r>
              <a:rPr lang="en-US" sz="1200" dirty="0">
                <a:latin typeface="Times New Roman" pitchFamily="18" charset="0"/>
                <a:cs typeface="Times New Roman" pitchFamily="18" charset="0"/>
              </a:rPr>
              <a:t>of the following atom </a:t>
            </a:r>
            <a:r>
              <a:rPr lang="en-US" sz="1200" dirty="0" smtClean="0">
                <a:latin typeface="Times New Roman" pitchFamily="18" charset="0"/>
                <a:cs typeface="Times New Roman" pitchFamily="18" charset="0"/>
              </a:rPr>
              <a:t>groups: </a:t>
            </a:r>
            <a:r>
              <a:rPr lang="en-US" sz="1200" dirty="0">
                <a:latin typeface="Times New Roman" pitchFamily="18" charset="0"/>
                <a:ea typeface="Cambria" pitchFamily="18" charset="0"/>
                <a:cs typeface="Times New Roman" pitchFamily="18" charset="0"/>
              </a:rPr>
              <a:t>P1 is defined as a COM of the base pairs above and below the flipping guanine base (3’-C5:G7, 5’-C7:G5), P2 and </a:t>
            </a:r>
            <a:r>
              <a:rPr lang="en-US" sz="1200" dirty="0" smtClean="0">
                <a:latin typeface="Times New Roman" pitchFamily="18" charset="0"/>
                <a:ea typeface="Cambria" pitchFamily="18" charset="0"/>
                <a:cs typeface="Times New Roman" pitchFamily="18" charset="0"/>
              </a:rPr>
              <a:t>P3 </a:t>
            </a:r>
            <a:r>
              <a:rPr lang="en-US" sz="1200" dirty="0">
                <a:latin typeface="Times New Roman" pitchFamily="18" charset="0"/>
                <a:ea typeface="Cambria" pitchFamily="18" charset="0"/>
                <a:cs typeface="Times New Roman" pitchFamily="18" charset="0"/>
              </a:rPr>
              <a:t>are defined as the COM of the phosphate </a:t>
            </a:r>
            <a:r>
              <a:rPr lang="en-US" sz="1200" dirty="0" smtClean="0">
                <a:latin typeface="Times New Roman" pitchFamily="18" charset="0"/>
                <a:ea typeface="Cambria" pitchFamily="18" charset="0"/>
                <a:cs typeface="Times New Roman" pitchFamily="18" charset="0"/>
              </a:rPr>
              <a:t>group in </a:t>
            </a:r>
            <a:r>
              <a:rPr lang="en-US" sz="1200" dirty="0">
                <a:latin typeface="Times New Roman" pitchFamily="18" charset="0"/>
                <a:ea typeface="Cambria" pitchFamily="18" charset="0"/>
                <a:cs typeface="Times New Roman" pitchFamily="18" charset="0"/>
              </a:rPr>
              <a:t>3’- and 5’- direction from the flipping base and P4 is taken as a COM of the 5-membered ring of the flipping guanine base G6</a:t>
            </a:r>
            <a:r>
              <a:rPr lang="en-US" sz="1200" dirty="0" smtClean="0">
                <a:latin typeface="Times New Roman" pitchFamily="18" charset="0"/>
                <a:ea typeface="Cambria" pitchFamily="18" charset="0"/>
                <a:cs typeface="Times New Roman" pitchFamily="18" charset="0"/>
              </a:rPr>
              <a:t>.</a:t>
            </a:r>
            <a:r>
              <a:rPr lang="en-US" sz="1200" dirty="0" smtClean="0">
                <a:latin typeface="Times New Roman" pitchFamily="18" charset="0"/>
                <a:cs typeface="Times New Roman" pitchFamily="18" charset="0"/>
              </a:rPr>
              <a:t> </a:t>
            </a:r>
            <a:r>
              <a:rPr lang="en-US" sz="1200" dirty="0">
                <a:latin typeface="Times New Roman" pitchFamily="18" charset="0"/>
                <a:cs typeface="Times New Roman" pitchFamily="18" charset="0"/>
              </a:rPr>
              <a:t>Based on the above definition </a:t>
            </a:r>
            <a:r>
              <a:rPr lang="en-US" sz="1200" dirty="0" smtClean="0">
                <a:latin typeface="Times New Roman" pitchFamily="18" charset="0"/>
                <a:cs typeface="Times New Roman" pitchFamily="18" charset="0"/>
              </a:rPr>
              <a:t>330~360</a:t>
            </a:r>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in </a:t>
            </a:r>
            <a:r>
              <a:rPr lang="en-US" sz="1200" i="1" dirty="0" smtClean="0">
                <a:latin typeface="Times New Roman" pitchFamily="18" charset="0"/>
                <a:cs typeface="Times New Roman" pitchFamily="18" charset="0"/>
              </a:rPr>
              <a:t>anti</a:t>
            </a:r>
            <a:r>
              <a:rPr lang="en-US" sz="1200" dirty="0" smtClean="0">
                <a:latin typeface="Times New Roman" pitchFamily="18" charset="0"/>
                <a:cs typeface="Times New Roman" pitchFamily="18" charset="0"/>
              </a:rPr>
              <a:t> simulations </a:t>
            </a:r>
            <a:r>
              <a:rPr lang="en-US" sz="1200" dirty="0">
                <a:latin typeface="Times New Roman" pitchFamily="18" charset="0"/>
                <a:cs typeface="Times New Roman" pitchFamily="18" charset="0"/>
              </a:rPr>
              <a:t>corresponds to the Watson-Crick base </a:t>
            </a:r>
            <a:r>
              <a:rPr lang="en-US" sz="1200" dirty="0" smtClean="0">
                <a:latin typeface="Times New Roman" pitchFamily="18" charset="0"/>
                <a:cs typeface="Times New Roman" pitchFamily="18" charset="0"/>
              </a:rPr>
              <a:t>paired B state, 330~360</a:t>
            </a:r>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in </a:t>
            </a:r>
            <a:r>
              <a:rPr lang="en-US" sz="1200" i="1" dirty="0" err="1" smtClean="0">
                <a:latin typeface="Times New Roman" pitchFamily="18" charset="0"/>
                <a:cs typeface="Times New Roman" pitchFamily="18" charset="0"/>
              </a:rPr>
              <a:t>syn</a:t>
            </a:r>
            <a:r>
              <a:rPr lang="en-US" sz="1200" dirty="0" smtClean="0">
                <a:latin typeface="Times New Roman" pitchFamily="18" charset="0"/>
                <a:cs typeface="Times New Roman" pitchFamily="18" charset="0"/>
              </a:rPr>
              <a:t> simulations corresponds to </a:t>
            </a:r>
            <a:r>
              <a:rPr lang="en-US" sz="1200" dirty="0">
                <a:latin typeface="Times New Roman" pitchFamily="18" charset="0"/>
                <a:cs typeface="Times New Roman" pitchFamily="18" charset="0"/>
              </a:rPr>
              <a:t>the S </a:t>
            </a:r>
            <a:r>
              <a:rPr lang="en-US" sz="1200" dirty="0" smtClean="0">
                <a:latin typeface="Times New Roman" pitchFamily="18" charset="0"/>
                <a:cs typeface="Times New Roman" pitchFamily="18" charset="0"/>
              </a:rPr>
              <a:t>state, and 60~90° in </a:t>
            </a:r>
            <a:r>
              <a:rPr lang="en-US" sz="1200" i="1" dirty="0" err="1" smtClean="0">
                <a:latin typeface="Times New Roman" pitchFamily="18" charset="0"/>
                <a:cs typeface="Times New Roman" pitchFamily="18" charset="0"/>
              </a:rPr>
              <a:t>syn</a:t>
            </a:r>
            <a:r>
              <a:rPr lang="en-US" sz="1200" dirty="0" smtClean="0">
                <a:latin typeface="Times New Roman" pitchFamily="18" charset="0"/>
                <a:cs typeface="Times New Roman" pitchFamily="18" charset="0"/>
              </a:rPr>
              <a:t> simulations corresponds to W state. </a:t>
            </a:r>
            <a:r>
              <a:rPr lang="en-US" sz="1200" dirty="0">
                <a:latin typeface="Times New Roman" pitchFamily="18" charset="0"/>
                <a:cs typeface="Times New Roman" pitchFamily="18" charset="0"/>
              </a:rPr>
              <a:t>Major groove path ranges from 180° to 360° and the minor groove path ranges from 0° to 180</a:t>
            </a:r>
            <a:r>
              <a:rPr lang="en-US" sz="1200" dirty="0" smtClean="0">
                <a:latin typeface="Times New Roman" pitchFamily="18" charset="0"/>
                <a:cs typeface="Times New Roman" pitchFamily="18" charset="0"/>
              </a:rPr>
              <a:t>°.</a:t>
            </a:r>
            <a:endParaRPr lang="en-US" sz="1200" dirty="0">
              <a:latin typeface="Times New Roman" pitchFamily="18" charset="0"/>
              <a:cs typeface="Times New Roman" pitchFamily="18" charset="0"/>
            </a:endParaRPr>
          </a:p>
          <a:p>
            <a:endParaRPr lang="en-US" sz="1200" dirty="0">
              <a:latin typeface="Times New Roman" pitchFamily="18" charset="0"/>
              <a:cs typeface="Times New Roman" pitchFamily="18" charset="0"/>
            </a:endParaRPr>
          </a:p>
        </p:txBody>
      </p:sp>
      <p:sp>
        <p:nvSpPr>
          <p:cNvPr id="22" name="Rectangle 4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1705946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0500" y="4572000"/>
            <a:ext cx="2133600" cy="1938992"/>
          </a:xfrm>
          <a:prstGeom prst="rect">
            <a:avLst/>
          </a:prstGeom>
          <a:noFill/>
        </p:spPr>
        <p:txBody>
          <a:bodyPr wrap="square" rtlCol="0">
            <a:spAutoFit/>
          </a:bodyPr>
          <a:lstStyle/>
          <a:p>
            <a:r>
              <a:rPr lang="en-US" sz="1200" b="1" dirty="0" smtClean="0">
                <a:latin typeface="Times New Roman"/>
                <a:cs typeface="Times New Roman"/>
              </a:rPr>
              <a:t>Figure S8: </a:t>
            </a:r>
            <a:r>
              <a:rPr lang="en-US" sz="1200" dirty="0" smtClean="0">
                <a:latin typeface="Times New Roman"/>
                <a:cs typeface="Times New Roman"/>
              </a:rPr>
              <a:t>Distances of atom pairs for comparison to those listed </a:t>
            </a:r>
            <a:r>
              <a:rPr lang="en-US" sz="1200" dirty="0">
                <a:latin typeface="Times New Roman"/>
                <a:cs typeface="Times New Roman"/>
              </a:rPr>
              <a:t>in Table 3 of Mao et al. </a:t>
            </a:r>
            <a:r>
              <a:rPr lang="en-US" sz="1200" dirty="0" smtClean="0">
                <a:latin typeface="Times New Roman"/>
                <a:cs typeface="Times New Roman"/>
              </a:rPr>
              <a:t>Biochemistry,1998, 37, 95. Atom pairs are defined in Table S3. Distances are averages calculated over last 3 nanosecond trajectory of anti simulations. 330~360° region is corresponding to B-state.</a:t>
            </a:r>
            <a:endParaRPr lang="en-US" sz="1200" dirty="0">
              <a:latin typeface="Times New Roman"/>
              <a:cs typeface="Times New Roman"/>
            </a:endParaRPr>
          </a:p>
        </p:txBody>
      </p:sp>
      <p:pic>
        <p:nvPicPr>
          <p:cNvPr id="5" name="Picture 4" descr="figure_MD2a_Mao_S1.pd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62200" y="0"/>
            <a:ext cx="6415263" cy="6858000"/>
          </a:xfrm>
          <a:prstGeom prst="rect">
            <a:avLst/>
          </a:prstGeom>
        </p:spPr>
      </p:pic>
      <p:sp>
        <p:nvSpPr>
          <p:cNvPr id="2" name="Rectangle 1"/>
          <p:cNvSpPr/>
          <p:nvPr/>
        </p:nvSpPr>
        <p:spPr>
          <a:xfrm>
            <a:off x="219075" y="533400"/>
            <a:ext cx="2209800" cy="3600986"/>
          </a:xfrm>
          <a:prstGeom prst="rect">
            <a:avLst/>
          </a:prstGeom>
        </p:spPr>
        <p:txBody>
          <a:bodyPr wrap="square">
            <a:spAutoFit/>
          </a:bodyPr>
          <a:lstStyle/>
          <a:p>
            <a:r>
              <a:rPr lang="en-US" sz="1200" b="1" dirty="0" smtClean="0">
                <a:latin typeface="Times New Roman" pitchFamily="18" charset="0"/>
                <a:cs typeface="Times New Roman" pitchFamily="18" charset="0"/>
              </a:rPr>
              <a:t>Note:</a:t>
            </a:r>
            <a:r>
              <a:rPr lang="en-US" sz="1200" dirty="0" smtClean="0">
                <a:latin typeface="Times New Roman" pitchFamily="18" charset="0"/>
                <a:cs typeface="Times New Roman" pitchFamily="18" charset="0"/>
              </a:rPr>
              <a:t> Figures S8 </a:t>
            </a:r>
            <a:r>
              <a:rPr lang="en-US" sz="1200" dirty="0">
                <a:latin typeface="Times New Roman" pitchFamily="18" charset="0"/>
                <a:cs typeface="Times New Roman" pitchFamily="18" charset="0"/>
              </a:rPr>
              <a:t>to </a:t>
            </a:r>
            <a:r>
              <a:rPr lang="en-US" sz="1200" dirty="0" smtClean="0">
                <a:latin typeface="Times New Roman" pitchFamily="18" charset="0"/>
                <a:cs typeface="Times New Roman" pitchFamily="18" charset="0"/>
              </a:rPr>
              <a:t>S11 </a:t>
            </a:r>
            <a:r>
              <a:rPr lang="en-US" sz="1200" dirty="0">
                <a:latin typeface="Times New Roman" pitchFamily="18" charset="0"/>
                <a:cs typeface="Times New Roman" pitchFamily="18" charset="0"/>
              </a:rPr>
              <a:t>present  "NOE distance" plots extract from the PMFs.  To identify if the PMFs were sampling experimentally relevant conformations NOE distance plots, based on published NMR experiments on different lesions and sequences were created. These plots involved determining the average distances between the atom pairs identified in the NMR experiments for the individual windows in the PMFs, such that regions where shorter distances in the PMFs occur correspond to conformations that are consistent with the experimental data.  </a:t>
            </a:r>
          </a:p>
        </p:txBody>
      </p:sp>
    </p:spTree>
    <p:extLst>
      <p:ext uri="{BB962C8B-B14F-4D97-AF65-F5344CB8AC3E}">
        <p14:creationId xmlns:p14="http://schemas.microsoft.com/office/powerpoint/2010/main" val="8499283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3810000"/>
            <a:ext cx="1905000" cy="2677656"/>
          </a:xfrm>
          <a:prstGeom prst="rect">
            <a:avLst/>
          </a:prstGeom>
          <a:noFill/>
        </p:spPr>
        <p:txBody>
          <a:bodyPr wrap="square" rtlCol="0">
            <a:spAutoFit/>
          </a:bodyPr>
          <a:lstStyle/>
          <a:p>
            <a:r>
              <a:rPr lang="en-US" sz="1200" b="1" dirty="0" smtClean="0">
                <a:latin typeface="Times New Roman"/>
                <a:cs typeface="Times New Roman"/>
              </a:rPr>
              <a:t>Figure S9: </a:t>
            </a:r>
            <a:r>
              <a:rPr lang="en-US" sz="1200" dirty="0" smtClean="0">
                <a:latin typeface="Times New Roman"/>
                <a:cs typeface="Times New Roman"/>
              </a:rPr>
              <a:t>Distances of atom pairs for comparison to those listed </a:t>
            </a:r>
            <a:r>
              <a:rPr lang="en-US" sz="1200" dirty="0">
                <a:latin typeface="Times New Roman"/>
                <a:cs typeface="Times New Roman"/>
              </a:rPr>
              <a:t>in Table </a:t>
            </a:r>
            <a:r>
              <a:rPr lang="en-US" sz="1200" dirty="0" smtClean="0">
                <a:latin typeface="Times New Roman"/>
                <a:cs typeface="Times New Roman"/>
              </a:rPr>
              <a:t>IV </a:t>
            </a:r>
            <a:r>
              <a:rPr lang="en-US" sz="1200" dirty="0">
                <a:latin typeface="Times New Roman"/>
                <a:cs typeface="Times New Roman"/>
              </a:rPr>
              <a:t>of </a:t>
            </a:r>
            <a:r>
              <a:rPr lang="fr-FR" sz="1200" dirty="0" err="1">
                <a:latin typeface="Times New Roman"/>
                <a:cs typeface="Times New Roman"/>
              </a:rPr>
              <a:t>O'Handley</a:t>
            </a:r>
            <a:r>
              <a:rPr lang="fr-FR" sz="1200" dirty="0">
                <a:latin typeface="Times New Roman"/>
                <a:cs typeface="Times New Roman"/>
              </a:rPr>
              <a:t> et al. </a:t>
            </a:r>
            <a:r>
              <a:rPr lang="fr-FR" sz="1200" dirty="0" smtClean="0">
                <a:latin typeface="Times New Roman"/>
                <a:cs typeface="Times New Roman"/>
              </a:rPr>
              <a:t>Biochemistry</a:t>
            </a:r>
            <a:r>
              <a:rPr lang="fr-FR" sz="1200" dirty="0">
                <a:latin typeface="Times New Roman"/>
                <a:cs typeface="Times New Roman"/>
              </a:rPr>
              <a:t>,</a:t>
            </a:r>
            <a:r>
              <a:rPr lang="fr-FR" sz="1200" dirty="0" smtClean="0">
                <a:latin typeface="Times New Roman"/>
                <a:cs typeface="Times New Roman"/>
              </a:rPr>
              <a:t>1993, 32, 2481. </a:t>
            </a:r>
            <a:r>
              <a:rPr lang="en-US" sz="1200" dirty="0" smtClean="0">
                <a:latin typeface="Times New Roman"/>
                <a:cs typeface="Times New Roman"/>
              </a:rPr>
              <a:t>Atom </a:t>
            </a:r>
            <a:r>
              <a:rPr lang="en-US" sz="1200" dirty="0">
                <a:latin typeface="Times New Roman"/>
                <a:cs typeface="Times New Roman"/>
              </a:rPr>
              <a:t>pairs are </a:t>
            </a:r>
            <a:r>
              <a:rPr lang="en-US" sz="1200" dirty="0" smtClean="0">
                <a:latin typeface="Times New Roman"/>
                <a:cs typeface="Times New Roman"/>
              </a:rPr>
              <a:t>defined in Table S4. </a:t>
            </a:r>
            <a:r>
              <a:rPr lang="en-US" sz="1200" dirty="0">
                <a:latin typeface="Times New Roman"/>
                <a:cs typeface="Times New Roman"/>
              </a:rPr>
              <a:t>Distances are averages calculated over last 3 nanosecond trajectory of </a:t>
            </a:r>
            <a:r>
              <a:rPr lang="en-US" sz="1200" dirty="0" err="1" smtClean="0">
                <a:latin typeface="Times New Roman"/>
                <a:cs typeface="Times New Roman"/>
              </a:rPr>
              <a:t>syn</a:t>
            </a:r>
            <a:r>
              <a:rPr lang="en-US" sz="1200" dirty="0" smtClean="0">
                <a:latin typeface="Times New Roman"/>
                <a:cs typeface="Times New Roman"/>
              </a:rPr>
              <a:t> simulations</a:t>
            </a:r>
            <a:r>
              <a:rPr lang="en-US" sz="1200" dirty="0">
                <a:latin typeface="Times New Roman"/>
                <a:cs typeface="Times New Roman"/>
              </a:rPr>
              <a:t>. 330~360° region is corresponding to </a:t>
            </a:r>
            <a:r>
              <a:rPr lang="en-US" sz="1200" dirty="0" smtClean="0">
                <a:latin typeface="Times New Roman"/>
                <a:cs typeface="Times New Roman"/>
              </a:rPr>
              <a:t>S-</a:t>
            </a:r>
            <a:r>
              <a:rPr lang="en-US" sz="1200" dirty="0">
                <a:latin typeface="Times New Roman"/>
                <a:cs typeface="Times New Roman"/>
              </a:rPr>
              <a:t>state.</a:t>
            </a:r>
          </a:p>
          <a:p>
            <a:endParaRPr lang="en-US" sz="1200" dirty="0">
              <a:latin typeface="Times New Roman"/>
              <a:cs typeface="Times New Roman"/>
            </a:endParaRPr>
          </a:p>
        </p:txBody>
      </p:sp>
      <p:pic>
        <p:nvPicPr>
          <p:cNvPr id="2" name="Picture 1" descr="figure_MD3_O'Handley_S4.pd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09800" y="0"/>
            <a:ext cx="6415548" cy="6858000"/>
          </a:xfrm>
          <a:prstGeom prst="rect">
            <a:avLst/>
          </a:prstGeom>
        </p:spPr>
      </p:pic>
    </p:spTree>
    <p:extLst>
      <p:ext uri="{BB962C8B-B14F-4D97-AF65-F5344CB8AC3E}">
        <p14:creationId xmlns:p14="http://schemas.microsoft.com/office/powerpoint/2010/main" val="5741062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1000" y="3886200"/>
            <a:ext cx="1905000" cy="2492990"/>
          </a:xfrm>
          <a:prstGeom prst="rect">
            <a:avLst/>
          </a:prstGeom>
          <a:noFill/>
        </p:spPr>
        <p:txBody>
          <a:bodyPr wrap="square" rtlCol="0">
            <a:spAutoFit/>
          </a:bodyPr>
          <a:lstStyle/>
          <a:p>
            <a:r>
              <a:rPr lang="en-US" sz="1200" b="1" dirty="0" smtClean="0">
                <a:latin typeface="Times New Roman"/>
                <a:cs typeface="Times New Roman"/>
              </a:rPr>
              <a:t>Figure S10: </a:t>
            </a:r>
            <a:r>
              <a:rPr lang="en-US" sz="1200" dirty="0" smtClean="0">
                <a:latin typeface="Times New Roman"/>
                <a:cs typeface="Times New Roman"/>
              </a:rPr>
              <a:t>Distances of atom pairs for comparison to those listed </a:t>
            </a:r>
            <a:r>
              <a:rPr lang="en-US" sz="1200" dirty="0">
                <a:latin typeface="Times New Roman"/>
                <a:cs typeface="Times New Roman"/>
              </a:rPr>
              <a:t>in Table </a:t>
            </a:r>
            <a:r>
              <a:rPr lang="en-US" sz="1200" dirty="0" smtClean="0">
                <a:latin typeface="Times New Roman"/>
                <a:cs typeface="Times New Roman"/>
              </a:rPr>
              <a:t>4 </a:t>
            </a:r>
            <a:r>
              <a:rPr lang="en-US" sz="1200" dirty="0">
                <a:latin typeface="Times New Roman"/>
                <a:cs typeface="Times New Roman"/>
              </a:rPr>
              <a:t>of </a:t>
            </a:r>
            <a:r>
              <a:rPr lang="en-US" sz="1200" dirty="0" err="1">
                <a:latin typeface="Times New Roman"/>
                <a:cs typeface="Times New Roman"/>
              </a:rPr>
              <a:t>Eckel</a:t>
            </a:r>
            <a:r>
              <a:rPr lang="en-US" sz="1200" dirty="0">
                <a:latin typeface="Times New Roman"/>
                <a:cs typeface="Times New Roman"/>
              </a:rPr>
              <a:t> and </a:t>
            </a:r>
            <a:r>
              <a:rPr lang="en-US" sz="1200" dirty="0" err="1">
                <a:latin typeface="Times New Roman"/>
                <a:cs typeface="Times New Roman"/>
              </a:rPr>
              <a:t>Krugh</a:t>
            </a:r>
            <a:r>
              <a:rPr lang="en-US" sz="1200" dirty="0">
                <a:latin typeface="Times New Roman"/>
                <a:cs typeface="Times New Roman"/>
              </a:rPr>
              <a:t>. </a:t>
            </a:r>
            <a:r>
              <a:rPr lang="en-US" sz="1200" dirty="0" smtClean="0">
                <a:latin typeface="Times New Roman"/>
                <a:cs typeface="Times New Roman"/>
              </a:rPr>
              <a:t>Biochemistry,1994, 33, 13611. </a:t>
            </a:r>
            <a:r>
              <a:rPr lang="en-US" sz="1200" dirty="0">
                <a:latin typeface="Times New Roman"/>
                <a:cs typeface="Times New Roman"/>
              </a:rPr>
              <a:t>Atom pairs are </a:t>
            </a:r>
            <a:r>
              <a:rPr lang="en-US" sz="1200" dirty="0" smtClean="0">
                <a:latin typeface="Times New Roman"/>
                <a:cs typeface="Times New Roman"/>
              </a:rPr>
              <a:t>defined in Table S5. </a:t>
            </a:r>
            <a:r>
              <a:rPr lang="en-US" sz="1200" dirty="0">
                <a:latin typeface="Times New Roman"/>
                <a:cs typeface="Times New Roman"/>
              </a:rPr>
              <a:t>Distances are averages calculated over last 3 nanosecond trajectory of </a:t>
            </a:r>
            <a:r>
              <a:rPr lang="en-US" sz="1200" dirty="0" err="1" smtClean="0">
                <a:latin typeface="Times New Roman"/>
                <a:cs typeface="Times New Roman"/>
              </a:rPr>
              <a:t>syn</a:t>
            </a:r>
            <a:r>
              <a:rPr lang="en-US" sz="1200" dirty="0" smtClean="0">
                <a:latin typeface="Times New Roman"/>
                <a:cs typeface="Times New Roman"/>
              </a:rPr>
              <a:t> simulations. </a:t>
            </a:r>
            <a:r>
              <a:rPr lang="en-US" sz="1200" dirty="0">
                <a:latin typeface="Times New Roman"/>
                <a:cs typeface="Times New Roman"/>
              </a:rPr>
              <a:t>330~360° region is corresponding to </a:t>
            </a:r>
            <a:r>
              <a:rPr lang="en-US" sz="1200" dirty="0" smtClean="0">
                <a:latin typeface="Times New Roman"/>
                <a:cs typeface="Times New Roman"/>
              </a:rPr>
              <a:t>S-</a:t>
            </a:r>
            <a:r>
              <a:rPr lang="en-US" sz="1200" dirty="0">
                <a:latin typeface="Times New Roman"/>
                <a:cs typeface="Times New Roman"/>
              </a:rPr>
              <a:t>state</a:t>
            </a:r>
            <a:r>
              <a:rPr lang="en-US" sz="1200" dirty="0" smtClean="0">
                <a:latin typeface="Times New Roman"/>
                <a:cs typeface="Times New Roman"/>
              </a:rPr>
              <a:t>.</a:t>
            </a:r>
            <a:endParaRPr lang="en-US" sz="1200" dirty="0">
              <a:latin typeface="Times New Roman"/>
              <a:cs typeface="Times New Roman"/>
            </a:endParaRPr>
          </a:p>
        </p:txBody>
      </p:sp>
      <p:pic>
        <p:nvPicPr>
          <p:cNvPr id="2" name="Picture 1" descr="figure_MD2b_Eckel_S2.pd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0" y="0"/>
            <a:ext cx="6415548" cy="6858000"/>
          </a:xfrm>
          <a:prstGeom prst="rect">
            <a:avLst/>
          </a:prstGeom>
        </p:spPr>
      </p:pic>
    </p:spTree>
    <p:extLst>
      <p:ext uri="{BB962C8B-B14F-4D97-AF65-F5344CB8AC3E}">
        <p14:creationId xmlns:p14="http://schemas.microsoft.com/office/powerpoint/2010/main" val="39659601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6252" y="4114800"/>
            <a:ext cx="1905000" cy="2308324"/>
          </a:xfrm>
          <a:prstGeom prst="rect">
            <a:avLst/>
          </a:prstGeom>
          <a:noFill/>
        </p:spPr>
        <p:txBody>
          <a:bodyPr wrap="square" rtlCol="0">
            <a:spAutoFit/>
          </a:bodyPr>
          <a:lstStyle/>
          <a:p>
            <a:r>
              <a:rPr lang="en-US" sz="1200" b="1" dirty="0" smtClean="0">
                <a:latin typeface="Times New Roman"/>
                <a:cs typeface="Times New Roman"/>
              </a:rPr>
              <a:t>Figure S11: </a:t>
            </a:r>
            <a:r>
              <a:rPr lang="en-US" sz="1200" dirty="0" smtClean="0">
                <a:latin typeface="Times New Roman"/>
                <a:cs typeface="Times New Roman"/>
              </a:rPr>
              <a:t>Distances of atom pairs for comparison to those listed </a:t>
            </a:r>
            <a:r>
              <a:rPr lang="en-US" sz="1200" dirty="0">
                <a:latin typeface="Times New Roman"/>
                <a:cs typeface="Times New Roman"/>
              </a:rPr>
              <a:t>in Table 5</a:t>
            </a:r>
            <a:r>
              <a:rPr lang="en-US" sz="1200" dirty="0" smtClean="0">
                <a:latin typeface="Times New Roman"/>
                <a:cs typeface="Times New Roman"/>
              </a:rPr>
              <a:t> </a:t>
            </a:r>
            <a:r>
              <a:rPr lang="en-US" sz="1200" dirty="0" err="1">
                <a:solidFill>
                  <a:srgbClr val="000000"/>
                </a:solidFill>
                <a:latin typeface="Times New Roman"/>
                <a:ea typeface="Calibri"/>
                <a:cs typeface="Times New Roman"/>
              </a:rPr>
              <a:t>Abuaf</a:t>
            </a:r>
            <a:r>
              <a:rPr lang="en-US" sz="1200" dirty="0">
                <a:solidFill>
                  <a:srgbClr val="000000"/>
                </a:solidFill>
                <a:latin typeface="Times New Roman"/>
                <a:ea typeface="Calibri"/>
                <a:cs typeface="Times New Roman"/>
              </a:rPr>
              <a:t> et al, Chem. Res. </a:t>
            </a:r>
            <a:r>
              <a:rPr lang="en-US" sz="1200" dirty="0" err="1">
                <a:solidFill>
                  <a:srgbClr val="000000"/>
                </a:solidFill>
                <a:latin typeface="Times New Roman"/>
                <a:ea typeface="Calibri"/>
                <a:cs typeface="Times New Roman"/>
              </a:rPr>
              <a:t>Toxicol</a:t>
            </a:r>
            <a:r>
              <a:rPr lang="en-US" sz="1200" dirty="0">
                <a:solidFill>
                  <a:srgbClr val="000000"/>
                </a:solidFill>
                <a:latin typeface="Times New Roman"/>
                <a:ea typeface="Calibri"/>
                <a:cs typeface="Times New Roman"/>
              </a:rPr>
              <a:t>. 1995</a:t>
            </a:r>
            <a:r>
              <a:rPr lang="en-US" sz="1200" dirty="0" smtClean="0">
                <a:solidFill>
                  <a:srgbClr val="000000"/>
                </a:solidFill>
                <a:latin typeface="Times New Roman"/>
                <a:ea typeface="Calibri"/>
                <a:cs typeface="Times New Roman"/>
              </a:rPr>
              <a:t>, 8</a:t>
            </a:r>
            <a:r>
              <a:rPr lang="en-US" sz="1200" dirty="0">
                <a:solidFill>
                  <a:srgbClr val="000000"/>
                </a:solidFill>
                <a:latin typeface="Times New Roman"/>
                <a:ea typeface="Calibri"/>
                <a:cs typeface="Times New Roman"/>
              </a:rPr>
              <a:t>, </a:t>
            </a:r>
            <a:r>
              <a:rPr lang="en-US" sz="1200" dirty="0" smtClean="0">
                <a:solidFill>
                  <a:srgbClr val="000000"/>
                </a:solidFill>
                <a:latin typeface="Times New Roman"/>
                <a:ea typeface="Calibri"/>
                <a:cs typeface="Times New Roman"/>
              </a:rPr>
              <a:t>369. </a:t>
            </a:r>
            <a:r>
              <a:rPr lang="en-US" sz="1200" dirty="0" smtClean="0">
                <a:latin typeface="Times New Roman"/>
                <a:cs typeface="Times New Roman"/>
              </a:rPr>
              <a:t>Atom </a:t>
            </a:r>
            <a:r>
              <a:rPr lang="en-US" sz="1200" dirty="0">
                <a:latin typeface="Times New Roman"/>
                <a:cs typeface="Times New Roman"/>
              </a:rPr>
              <a:t>pairs are </a:t>
            </a:r>
            <a:r>
              <a:rPr lang="en-US" sz="1200" dirty="0" smtClean="0">
                <a:latin typeface="Times New Roman"/>
                <a:cs typeface="Times New Roman"/>
              </a:rPr>
              <a:t>defined in Table S6. </a:t>
            </a:r>
            <a:r>
              <a:rPr lang="en-US" sz="1200" dirty="0">
                <a:latin typeface="Times New Roman"/>
                <a:cs typeface="Times New Roman"/>
              </a:rPr>
              <a:t>Distances are averages calculated over last 3 nanosecond trajectory of </a:t>
            </a:r>
            <a:r>
              <a:rPr lang="en-US" sz="1200" dirty="0" err="1" smtClean="0">
                <a:latin typeface="Times New Roman"/>
                <a:cs typeface="Times New Roman"/>
              </a:rPr>
              <a:t>syn</a:t>
            </a:r>
            <a:r>
              <a:rPr lang="en-US" sz="1200" dirty="0" smtClean="0">
                <a:latin typeface="Times New Roman"/>
                <a:cs typeface="Times New Roman"/>
              </a:rPr>
              <a:t> simulations. 60~90</a:t>
            </a:r>
            <a:r>
              <a:rPr lang="en-US" sz="1200" dirty="0">
                <a:latin typeface="Times New Roman"/>
                <a:cs typeface="Times New Roman"/>
              </a:rPr>
              <a:t>° region is corresponding to </a:t>
            </a:r>
            <a:r>
              <a:rPr lang="en-US" sz="1200" dirty="0" smtClean="0">
                <a:latin typeface="Times New Roman"/>
                <a:cs typeface="Times New Roman"/>
              </a:rPr>
              <a:t>W-state.</a:t>
            </a:r>
            <a:endParaRPr lang="en-US" sz="1200" dirty="0">
              <a:latin typeface="Times New Roman"/>
              <a:cs typeface="Times New Roman"/>
            </a:endParaRPr>
          </a:p>
        </p:txBody>
      </p:sp>
      <p:pic>
        <p:nvPicPr>
          <p:cNvPr id="4" name="Picture 3" descr="figure_MD2c_Abuaf_S3.pd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71252" y="0"/>
            <a:ext cx="6415548" cy="6858000"/>
          </a:xfrm>
          <a:prstGeom prst="rect">
            <a:avLst/>
          </a:prstGeom>
        </p:spPr>
      </p:pic>
    </p:spTree>
    <p:extLst>
      <p:ext uri="{BB962C8B-B14F-4D97-AF65-F5344CB8AC3E}">
        <p14:creationId xmlns:p14="http://schemas.microsoft.com/office/powerpoint/2010/main" val="16908626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5867400"/>
            <a:ext cx="8857882" cy="647710"/>
          </a:xfrm>
        </p:spPr>
        <p:txBody>
          <a:bodyPr>
            <a:normAutofit/>
          </a:bodyPr>
          <a:lstStyle/>
          <a:p>
            <a:r>
              <a:rPr lang="en-US" sz="1200" b="1" dirty="0" smtClean="0">
                <a:solidFill>
                  <a:schemeClr val="tx1"/>
                </a:solidFill>
                <a:latin typeface="Times New Roman"/>
                <a:cs typeface="Times New Roman"/>
              </a:rPr>
              <a:t>Figure S12:  </a:t>
            </a:r>
            <a:r>
              <a:rPr lang="en-US" sz="1200" dirty="0" smtClean="0">
                <a:solidFill>
                  <a:schemeClr val="tx1"/>
                </a:solidFill>
                <a:latin typeface="Times New Roman"/>
                <a:cs typeface="Times New Roman"/>
              </a:rPr>
              <a:t>FABP B, S and W conformations for G*CT (upper) and G*CA (lower)</a:t>
            </a:r>
            <a:endParaRPr lang="en-US" sz="1200" dirty="0">
              <a:solidFill>
                <a:schemeClr val="tx1"/>
              </a:solidFill>
              <a:latin typeface="Times New Roman"/>
              <a:cs typeface="Times New Roman"/>
            </a:endParaRPr>
          </a:p>
        </p:txBody>
      </p:sp>
      <p:pic>
        <p:nvPicPr>
          <p:cNvPr id="5" name="Picture 4" descr="gct-fabp-bsw-state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4983" y="94080"/>
            <a:ext cx="7697734" cy="2944844"/>
          </a:xfrm>
          <a:prstGeom prst="rect">
            <a:avLst/>
          </a:prstGeom>
        </p:spPr>
      </p:pic>
      <p:pic>
        <p:nvPicPr>
          <p:cNvPr id="6" name="Picture 5" descr="gca-fabp-bsw-states.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4983" y="3172093"/>
            <a:ext cx="7509603" cy="2465839"/>
          </a:xfrm>
          <a:prstGeom prst="rect">
            <a:avLst/>
          </a:prstGeom>
        </p:spPr>
      </p:pic>
    </p:spTree>
    <p:extLst>
      <p:ext uri="{BB962C8B-B14F-4D97-AF65-F5344CB8AC3E}">
        <p14:creationId xmlns:p14="http://schemas.microsoft.com/office/powerpoint/2010/main" val="4310595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6019800"/>
            <a:ext cx="8857882" cy="647710"/>
          </a:xfrm>
        </p:spPr>
        <p:txBody>
          <a:bodyPr>
            <a:normAutofit/>
          </a:bodyPr>
          <a:lstStyle/>
          <a:p>
            <a:r>
              <a:rPr lang="en-US" sz="1200" b="1" dirty="0" smtClean="0">
                <a:solidFill>
                  <a:schemeClr val="tx1"/>
                </a:solidFill>
                <a:latin typeface="Times New Roman"/>
                <a:cs typeface="Times New Roman"/>
              </a:rPr>
              <a:t>Figure S13: </a:t>
            </a:r>
            <a:r>
              <a:rPr lang="en-US" sz="1200" dirty="0" smtClean="0">
                <a:solidFill>
                  <a:schemeClr val="tx1"/>
                </a:solidFill>
                <a:latin typeface="Times New Roman"/>
                <a:cs typeface="Times New Roman"/>
              </a:rPr>
              <a:t>FAF B, S and W conformations for G*CT (upper) and G*CA (lower)</a:t>
            </a:r>
            <a:endParaRPr lang="en-US" sz="1200" dirty="0">
              <a:solidFill>
                <a:schemeClr val="tx1"/>
              </a:solidFill>
              <a:latin typeface="Times New Roman"/>
              <a:cs typeface="Times New Roman"/>
            </a:endParaRPr>
          </a:p>
        </p:txBody>
      </p:sp>
      <p:pic>
        <p:nvPicPr>
          <p:cNvPr id="2" name="Picture 1" descr="gct-faf-bsw-state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7185" y="285516"/>
            <a:ext cx="7423052" cy="2659004"/>
          </a:xfrm>
          <a:prstGeom prst="rect">
            <a:avLst/>
          </a:prstGeom>
        </p:spPr>
      </p:pic>
      <p:pic>
        <p:nvPicPr>
          <p:cNvPr id="4" name="Picture 3" descr="gca-faf-bsw-states.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148" y="3142545"/>
            <a:ext cx="7808148" cy="2733888"/>
          </a:xfrm>
          <a:prstGeom prst="rect">
            <a:avLst/>
          </a:prstGeom>
        </p:spPr>
      </p:pic>
    </p:spTree>
    <p:extLst>
      <p:ext uri="{BB962C8B-B14F-4D97-AF65-F5344CB8AC3E}">
        <p14:creationId xmlns:p14="http://schemas.microsoft.com/office/powerpoint/2010/main" val="28771999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1100" y="5981690"/>
            <a:ext cx="8857882" cy="647710"/>
          </a:xfrm>
        </p:spPr>
        <p:txBody>
          <a:bodyPr>
            <a:normAutofit/>
          </a:bodyPr>
          <a:lstStyle/>
          <a:p>
            <a:r>
              <a:rPr lang="en-US" sz="1200" b="1" dirty="0" smtClean="0">
                <a:solidFill>
                  <a:srgbClr val="000000"/>
                </a:solidFill>
                <a:latin typeface="Times New Roman"/>
                <a:cs typeface="Times New Roman"/>
              </a:rPr>
              <a:t>Figure S14: </a:t>
            </a:r>
            <a:r>
              <a:rPr lang="en-US" sz="1200" dirty="0" smtClean="0">
                <a:solidFill>
                  <a:srgbClr val="000000"/>
                </a:solidFill>
                <a:latin typeface="Times New Roman"/>
                <a:cs typeface="Times New Roman"/>
              </a:rPr>
              <a:t>FAAF B, S and W conformations for G*CT (upper) and G*CA (lower)</a:t>
            </a:r>
            <a:endParaRPr lang="en-US" sz="1200" dirty="0">
              <a:solidFill>
                <a:srgbClr val="000000"/>
              </a:solidFill>
              <a:latin typeface="Times New Roman"/>
              <a:cs typeface="Times New Roman"/>
            </a:endParaRPr>
          </a:p>
        </p:txBody>
      </p:sp>
      <p:pic>
        <p:nvPicPr>
          <p:cNvPr id="5" name="Picture 4" descr="gct-faaf-bsw-state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4959" y="178926"/>
            <a:ext cx="7638815" cy="2905831"/>
          </a:xfrm>
          <a:prstGeom prst="rect">
            <a:avLst/>
          </a:prstGeom>
        </p:spPr>
      </p:pic>
      <p:pic>
        <p:nvPicPr>
          <p:cNvPr id="6" name="Picture 5" descr="gca-faaf-bsw-states.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2741" y="3008225"/>
            <a:ext cx="8240890" cy="2889237"/>
          </a:xfrm>
          <a:prstGeom prst="rect">
            <a:avLst/>
          </a:prstGeom>
        </p:spPr>
      </p:pic>
    </p:spTree>
    <p:extLst>
      <p:ext uri="{BB962C8B-B14F-4D97-AF65-F5344CB8AC3E}">
        <p14:creationId xmlns:p14="http://schemas.microsoft.com/office/powerpoint/2010/main" val="2430795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57200"/>
            <a:ext cx="8077200" cy="5943600"/>
          </a:xfrm>
          <a:prstGeom prst="rect">
            <a:avLst/>
          </a:prstGeom>
          <a:noFill/>
        </p:spPr>
        <p:txBody>
          <a:bodyPr wrap="square" rtlCol="0">
            <a:spAutoFit/>
          </a:bodyPr>
          <a:lstStyle/>
          <a:p>
            <a:endParaRPr lang="en-US" dirty="0"/>
          </a:p>
        </p:txBody>
      </p:sp>
      <p:sp>
        <p:nvSpPr>
          <p:cNvPr id="4" name="Rectangle 2"/>
          <p:cNvSpPr>
            <a:spLocks noChangeArrowheads="1"/>
          </p:cNvSpPr>
          <p:nvPr/>
        </p:nvSpPr>
        <p:spPr bwMode="auto">
          <a:xfrm>
            <a:off x="533400" y="290691"/>
            <a:ext cx="8229600" cy="637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Materials and Methods: </a:t>
            </a:r>
          </a:p>
          <a:p>
            <a:pPr marR="0" lvl="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R="0" lvl="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Computational methods</a:t>
            </a:r>
          </a:p>
          <a:p>
            <a:pPr marR="0" lvl="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Initial double stranded (ds) DNA coordinates for canonical B DNA were generated using Nucleic Acid Builder module of the Discovery Studio 2.1 program (</a:t>
            </a:r>
            <a:r>
              <a:rPr kumimoji="0" lang="en-US" sz="1200" b="0" i="0" u="none" strike="noStrike" cap="none" normalizeH="0" baseline="0" dirty="0" err="1" smtClean="0">
                <a:ln>
                  <a:noFill/>
                </a:ln>
                <a:solidFill>
                  <a:schemeClr val="tx1"/>
                </a:solidFill>
                <a:effectLst/>
                <a:latin typeface="Times New Roman" pitchFamily="18" charset="0"/>
                <a:ea typeface="Helvetica" charset="0"/>
                <a:cs typeface="Times New Roman" pitchFamily="18" charset="0"/>
              </a:rPr>
              <a:t>Accelyrs</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Inc.).  Each ds-DNA was then read into the CHARMM program</a:t>
            </a:r>
            <a:r>
              <a:rPr lang="en-US" sz="1200" baseline="30000" dirty="0">
                <a:latin typeface="Times New Roman" pitchFamily="18" charset="0"/>
                <a:ea typeface="Helvetica" charset="0"/>
                <a:cs typeface="Times New Roman" pitchFamily="18" charset="0"/>
              </a:rPr>
              <a:t> </a:t>
            </a:r>
            <a:r>
              <a:rPr lang="en-US" sz="1200" dirty="0" smtClean="0">
                <a:latin typeface="Times New Roman" pitchFamily="18" charset="0"/>
                <a:ea typeface="Helvetica" charset="0"/>
                <a:cs typeface="Times New Roman" pitchFamily="18" charset="0"/>
              </a:rPr>
              <a:t>(59)</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where the calculations were performed using CHARMM27 all-atom additive nucleic acids force field</a:t>
            </a:r>
            <a:r>
              <a:rPr kumimoji="0" lang="en-US" sz="1200" b="0" i="0" u="none" strike="noStrike" cap="none" normalizeH="0" dirty="0" smtClean="0">
                <a:ln>
                  <a:noFill/>
                </a:ln>
                <a:solidFill>
                  <a:schemeClr val="tx1"/>
                </a:solidFill>
                <a:effectLst/>
                <a:latin typeface="Times New Roman" pitchFamily="18" charset="0"/>
                <a:ea typeface="Helvetica" charset="0"/>
                <a:cs typeface="Times New Roman" pitchFamily="18" charset="0"/>
              </a:rPr>
              <a:t> </a:t>
            </a:r>
            <a:r>
              <a:rPr kumimoji="0" lang="en-US" sz="1200" b="0" i="0" u="none" strike="noStrike" cap="none" normalizeH="0" dirty="0" smtClean="0">
                <a:ln>
                  <a:noFill/>
                </a:ln>
                <a:solidFill>
                  <a:schemeClr val="tx1"/>
                </a:solidFill>
                <a:effectLst/>
                <a:latin typeface="Times New Roman" pitchFamily="18" charset="0"/>
                <a:ea typeface="Helvetica" charset="0"/>
                <a:cs typeface="Times New Roman" pitchFamily="18" charset="0"/>
              </a:rPr>
              <a:t>(60,61).</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All subsequent molecular mechanics (MM) and molecular dynamics (MD) simulations were performed with the CHARMM or NAMD </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a:t>
            </a:r>
            <a:r>
              <a:rPr kumimoji="0" lang="en-US" sz="1200" b="0" i="0" u="none" strike="noStrike" cap="none" normalizeH="0" dirty="0" smtClean="0">
                <a:ln>
                  <a:noFill/>
                </a:ln>
                <a:solidFill>
                  <a:schemeClr val="tx1"/>
                </a:solidFill>
                <a:effectLst/>
                <a:latin typeface="Times New Roman" pitchFamily="18" charset="0"/>
                <a:ea typeface="Helvetica" charset="0"/>
                <a:cs typeface="Times New Roman" pitchFamily="18" charset="0"/>
              </a:rPr>
              <a:t>62)</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programs.</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To treat duplexes with modified bases the nucleic acid force field was extended to include p-</a:t>
            </a:r>
            <a:r>
              <a:rPr kumimoji="0" lang="en-US" sz="1200" b="0" i="0" u="none" strike="noStrike" cap="none" normalizeH="0" baseline="0" dirty="0" err="1" smtClean="0">
                <a:ln>
                  <a:noFill/>
                </a:ln>
                <a:solidFill>
                  <a:schemeClr val="tx1"/>
                </a:solidFill>
                <a:effectLst/>
                <a:latin typeface="Times New Roman" pitchFamily="18" charset="0"/>
                <a:ea typeface="Helvetica" charset="0"/>
                <a:cs typeface="Times New Roman" pitchFamily="18" charset="0"/>
              </a:rPr>
              <a:t>fluoroaminobiphenyl</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(FABP), 2-aminofluorene (FAF), and 2-acetylaminofluorene (FAAF) parameters for the guanine adducts.  Parameters were initially obtained from the CHARMM General Force Field (</a:t>
            </a:r>
            <a:r>
              <a:rPr kumimoji="0" lang="en-US" sz="1200" b="0" i="0" u="none" strike="noStrike" cap="none" normalizeH="0" baseline="0" dirty="0" err="1" smtClean="0">
                <a:ln>
                  <a:noFill/>
                </a:ln>
                <a:solidFill>
                  <a:schemeClr val="tx1"/>
                </a:solidFill>
                <a:effectLst/>
                <a:latin typeface="Times New Roman" pitchFamily="18" charset="0"/>
                <a:ea typeface="Helvetica" charset="0"/>
                <a:cs typeface="Times New Roman" pitchFamily="18" charset="0"/>
              </a:rPr>
              <a:t>CGenFF</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a:t>
            </a:r>
            <a:r>
              <a:rPr kumimoji="0" lang="en-US" sz="1200" b="0" i="0" u="none" strike="noStrike" cap="none" normalizeH="0" dirty="0" smtClean="0">
                <a:ln>
                  <a:noFill/>
                </a:ln>
                <a:solidFill>
                  <a:schemeClr val="tx1"/>
                </a:solidFill>
                <a:effectLst/>
                <a:latin typeface="Times New Roman" pitchFamily="18" charset="0"/>
                <a:ea typeface="Helvetica" charset="0"/>
                <a:cs typeface="Times New Roman" pitchFamily="18" charset="0"/>
              </a:rPr>
              <a:t>63)</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followed by additional optimization of the internal parameters between the adducts and the guanine based following standard </a:t>
            </a:r>
            <a:r>
              <a:rPr kumimoji="0" lang="en-US" sz="1200" b="0" i="0" u="none" strike="noStrike" cap="none" normalizeH="0" baseline="0" dirty="0" err="1" smtClean="0">
                <a:ln>
                  <a:noFill/>
                </a:ln>
                <a:solidFill>
                  <a:schemeClr val="tx1"/>
                </a:solidFill>
                <a:effectLst/>
                <a:latin typeface="Times New Roman" pitchFamily="18" charset="0"/>
                <a:ea typeface="Helvetica" charset="0"/>
                <a:cs typeface="Times New Roman" pitchFamily="18" charset="0"/>
              </a:rPr>
              <a:t>CGenFF</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protocols.   This was followed by generating 11mer ds-DNA sequences (5’- CCATC</a:t>
            </a:r>
            <a:r>
              <a:rPr kumimoji="0" lang="en-US" sz="1200" b="0" i="1" u="none" strike="noStrike" cap="none" normalizeH="0" baseline="0" dirty="0" smtClean="0">
                <a:ln>
                  <a:noFill/>
                </a:ln>
                <a:solidFill>
                  <a:schemeClr val="tx1"/>
                </a:solidFill>
                <a:effectLst/>
                <a:latin typeface="Times New Roman" pitchFamily="18" charset="0"/>
                <a:ea typeface="Helvetica" charset="0"/>
                <a:cs typeface="Times New Roman" pitchFamily="18" charset="0"/>
              </a:rPr>
              <a:t>X</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C</a:t>
            </a:r>
            <a:r>
              <a:rPr kumimoji="0" lang="en-US" sz="1200" b="0" i="0" u="none" strike="noStrike" cap="none" normalizeH="0" baseline="0" dirty="0" smtClean="0">
                <a:ln>
                  <a:noFill/>
                </a:ln>
                <a:solidFill>
                  <a:srgbClr val="FF0000"/>
                </a:solidFill>
                <a:effectLst/>
                <a:latin typeface="Times New Roman" pitchFamily="18" charset="0"/>
                <a:ea typeface="Helvetica" charset="0"/>
                <a:cs typeface="Times New Roman" pitchFamily="18" charset="0"/>
              </a:rPr>
              <a:t>T</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ACC -3’)(5'-GGTAGCGATGG-3')(G*CT duplex) and (5’- CCATC</a:t>
            </a:r>
            <a:r>
              <a:rPr kumimoji="0" lang="en-US" sz="1200" b="0" i="1" u="none" strike="noStrike" cap="none" normalizeH="0" baseline="0" dirty="0" smtClean="0">
                <a:ln>
                  <a:noFill/>
                </a:ln>
                <a:solidFill>
                  <a:schemeClr val="tx1"/>
                </a:solidFill>
                <a:effectLst/>
                <a:latin typeface="Times New Roman" pitchFamily="18" charset="0"/>
                <a:ea typeface="Helvetica" charset="0"/>
                <a:cs typeface="Times New Roman" pitchFamily="18" charset="0"/>
              </a:rPr>
              <a:t>X</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C</a:t>
            </a:r>
            <a:r>
              <a:rPr kumimoji="0" lang="en-US" sz="1200" b="0" i="0" u="none" strike="noStrike" cap="none" normalizeH="0" baseline="0" dirty="0" smtClean="0">
                <a:ln>
                  <a:noFill/>
                </a:ln>
                <a:solidFill>
                  <a:srgbClr val="FF0000"/>
                </a:solidFill>
                <a:effectLst/>
                <a:latin typeface="Times New Roman" pitchFamily="18" charset="0"/>
                <a:ea typeface="Helvetica" charset="0"/>
                <a:cs typeface="Times New Roman" pitchFamily="18" charset="0"/>
              </a:rPr>
              <a:t>A</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ACC -3’)(5'-GGTTGCGATGG-3')(G*CA duplex), where X is either G, G-FABP, G-FAF or G-FAAF.  Hydrogen atoms were constructed </a:t>
            </a:r>
            <a:r>
              <a:rPr kumimoji="0" lang="en-US" sz="1200" b="0" i="0" u="none" strike="noStrike" cap="none" normalizeH="0" baseline="0" dirty="0" smtClean="0">
                <a:ln>
                  <a:noFill/>
                </a:ln>
                <a:solidFill>
                  <a:srgbClr val="000000"/>
                </a:solidFill>
                <a:effectLst/>
                <a:latin typeface="Times New Roman" pitchFamily="18" charset="0"/>
                <a:ea typeface="Helvetica" charset="0"/>
                <a:cs typeface="Times New Roman" pitchFamily="18" charset="0"/>
              </a:rPr>
              <a:t>based on the internal coordinates in </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CHARMM27 nucleic acid force field.  All non-hydrogen atoms were harmonically restrained with a force constant of 50 kcal</a:t>
            </a:r>
            <a:r>
              <a:rPr kumimoji="0" lang="en-US" sz="1200" b="0" i="0" u="none" strike="noStrike" cap="none" normalizeH="0" baseline="30000" dirty="0" smtClean="0">
                <a:ln>
                  <a:noFill/>
                </a:ln>
                <a:solidFill>
                  <a:schemeClr val="tx1"/>
                </a:solidFill>
                <a:effectLst/>
                <a:latin typeface="Times New Roman" pitchFamily="18" charset="0"/>
                <a:ea typeface="Helvetica" charset="0"/>
                <a:cs typeface="Times New Roman" pitchFamily="18" charset="0"/>
              </a:rPr>
              <a:t>-1</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a:t>
            </a:r>
            <a:r>
              <a:rPr kumimoji="0" lang="en-US" sz="1200" b="0" i="0" u="none" strike="noStrike" cap="none" normalizeH="0" baseline="0" dirty="0" err="1" smtClean="0">
                <a:ln>
                  <a:noFill/>
                </a:ln>
                <a:solidFill>
                  <a:schemeClr val="tx1"/>
                </a:solidFill>
                <a:effectLst/>
                <a:latin typeface="Times New Roman" pitchFamily="18" charset="0"/>
                <a:ea typeface="Helvetica" charset="0"/>
                <a:cs typeface="Times New Roman" pitchFamily="18" charset="0"/>
              </a:rPr>
              <a:t>mol</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*Å</a:t>
            </a:r>
            <a:r>
              <a:rPr kumimoji="0" lang="en-US" sz="1200" b="0" i="0" u="none" strike="noStrike" cap="none" normalizeH="0" baseline="30000" dirty="0" smtClean="0">
                <a:ln>
                  <a:noFill/>
                </a:ln>
                <a:solidFill>
                  <a:schemeClr val="tx1"/>
                </a:solidFill>
                <a:effectLst/>
                <a:latin typeface="Times New Roman" pitchFamily="18" charset="0"/>
                <a:ea typeface="Helvetica" charset="0"/>
                <a:cs typeface="Times New Roman" pitchFamily="18" charset="0"/>
              </a:rPr>
              <a:t>-2</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all force-field energy terms were turned on excluding electrostatics, and the duplexes were energy optimized with 500 steps of steepest descent (SD) (</a:t>
            </a:r>
            <a:r>
              <a:rPr kumimoji="0" lang="en-US" sz="1200" b="0" i="0" u="none" strike="noStrike" cap="none" normalizeH="0" dirty="0" smtClean="0">
                <a:ln>
                  <a:noFill/>
                </a:ln>
                <a:solidFill>
                  <a:schemeClr val="tx1"/>
                </a:solidFill>
                <a:effectLst/>
                <a:latin typeface="Times New Roman" pitchFamily="18" charset="0"/>
                <a:ea typeface="Helvetica" charset="0"/>
                <a:cs typeface="Times New Roman" pitchFamily="18" charset="0"/>
              </a:rPr>
              <a:t>64)</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followed by 500 steps of conjugate gradient (CG) </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a:t>
            </a:r>
            <a:r>
              <a:rPr kumimoji="0" lang="en-US" sz="1200" b="0" i="0" u="none" strike="noStrike" cap="none" normalizeH="0" dirty="0" smtClean="0">
                <a:ln>
                  <a:noFill/>
                </a:ln>
                <a:solidFill>
                  <a:schemeClr val="tx1"/>
                </a:solidFill>
                <a:effectLst/>
                <a:latin typeface="Times New Roman" pitchFamily="18" charset="0"/>
                <a:ea typeface="Helvetica" charset="0"/>
                <a:cs typeface="Times New Roman" pitchFamily="18" charset="0"/>
              </a:rPr>
              <a:t>65)</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minimization to relax the initial hydrogen atom positions.  Next, a pre-equilibrated truncated octahedron of explicit TIP3P water molecules </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a:t>
            </a:r>
            <a:r>
              <a:rPr kumimoji="0" lang="en-US" sz="1200" b="0" i="0" u="none" strike="noStrike" cap="none" normalizeH="0" dirty="0" smtClean="0">
                <a:ln>
                  <a:noFill/>
                </a:ln>
                <a:solidFill>
                  <a:schemeClr val="tx1"/>
                </a:solidFill>
                <a:effectLst/>
                <a:latin typeface="Times New Roman" pitchFamily="18" charset="0"/>
                <a:ea typeface="Helvetica" charset="0"/>
                <a:cs typeface="Times New Roman" pitchFamily="18" charset="0"/>
              </a:rPr>
              <a:t>66)</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was superimposed on the DNA structures.  The size of the truncated octahedron was chosen to ensure at least a 14 Å layer of water from the backbone of the DNA and 8 Å layer of water from both ends of the strands and the edge of the octahedron.  Water molecules within 4.1 Å of the DNA were deleted, and sodium </a:t>
            </a:r>
            <a:r>
              <a:rPr kumimoji="0" lang="en-US" sz="1200" b="0" i="0" u="none" strike="noStrike" cap="none" normalizeH="0" baseline="0" dirty="0" err="1" smtClean="0">
                <a:ln>
                  <a:noFill/>
                </a:ln>
                <a:solidFill>
                  <a:schemeClr val="tx1"/>
                </a:solidFill>
                <a:effectLst/>
                <a:latin typeface="Times New Roman" pitchFamily="18" charset="0"/>
                <a:ea typeface="Helvetica" charset="0"/>
                <a:cs typeface="Times New Roman" pitchFamily="18" charset="0"/>
              </a:rPr>
              <a:t>counterions</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were placed by random selection of added water molecules to neutralize the net charge.  Prior to the MD simulations, each </a:t>
            </a:r>
            <a:r>
              <a:rPr kumimoji="0" lang="en-US" sz="1200" b="0" i="0" u="none" strike="noStrike" cap="none" normalizeH="0" baseline="0" dirty="0" err="1" smtClean="0">
                <a:ln>
                  <a:noFill/>
                </a:ln>
                <a:solidFill>
                  <a:schemeClr val="tx1"/>
                </a:solidFill>
                <a:effectLst/>
                <a:latin typeface="Times New Roman" pitchFamily="18" charset="0"/>
                <a:ea typeface="Helvetica" charset="0"/>
                <a:cs typeface="Times New Roman" pitchFamily="18" charset="0"/>
              </a:rPr>
              <a:t>solute+water+ions</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system was minimized and equilibrated.  Periodic boundary conditions </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a:t>
            </a:r>
            <a:r>
              <a:rPr kumimoji="0" lang="en-US" sz="1200" b="0" i="0" u="none" strike="noStrike" cap="none" normalizeH="0" dirty="0" smtClean="0">
                <a:ln>
                  <a:noFill/>
                </a:ln>
                <a:solidFill>
                  <a:schemeClr val="tx1"/>
                </a:solidFill>
                <a:effectLst/>
                <a:latin typeface="Times New Roman" pitchFamily="18" charset="0"/>
                <a:ea typeface="Helvetica" charset="0"/>
                <a:cs typeface="Times New Roman" pitchFamily="18" charset="0"/>
              </a:rPr>
              <a:t>67)</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were used and Coulomb interactions were treated with the particle mesh </a:t>
            </a:r>
            <a:r>
              <a:rPr kumimoji="0" lang="en-US" sz="1200" b="0" i="0" u="none" strike="noStrike" cap="none" normalizeH="0" baseline="0" dirty="0" err="1" smtClean="0">
                <a:ln>
                  <a:noFill/>
                </a:ln>
                <a:solidFill>
                  <a:schemeClr val="tx1"/>
                </a:solidFill>
                <a:effectLst/>
                <a:latin typeface="Times New Roman" pitchFamily="18" charset="0"/>
                <a:ea typeface="Helvetica" charset="0"/>
                <a:cs typeface="Times New Roman" pitchFamily="18" charset="0"/>
              </a:rPr>
              <a:t>Ewald</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method </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a:t>
            </a:r>
            <a:r>
              <a:rPr kumimoji="0" lang="en-US" sz="1200" b="0" i="0" u="none" strike="noStrike" cap="none" normalizeH="0" dirty="0" smtClean="0">
                <a:ln>
                  <a:noFill/>
                </a:ln>
                <a:solidFill>
                  <a:schemeClr val="tx1"/>
                </a:solidFill>
                <a:effectLst/>
                <a:latin typeface="Times New Roman" pitchFamily="18" charset="0"/>
                <a:ea typeface="Helvetica" charset="0"/>
                <a:cs typeface="Times New Roman" pitchFamily="18" charset="0"/>
              </a:rPr>
              <a:t>68)</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with the real space cutoff of 12 Å, a kappa value of 0.32, order 6 B-spline interpolation, and a grid spacing of approximately 1.0 Å.  </a:t>
            </a:r>
            <a:r>
              <a:rPr kumimoji="0" lang="en-US" sz="1200" b="0" i="0" u="none" strike="noStrike" cap="none" normalizeH="0" baseline="0" dirty="0" err="1" smtClean="0">
                <a:ln>
                  <a:noFill/>
                </a:ln>
                <a:solidFill>
                  <a:schemeClr val="tx1"/>
                </a:solidFill>
                <a:effectLst/>
                <a:latin typeface="Times New Roman" pitchFamily="18" charset="0"/>
                <a:ea typeface="Helvetica" charset="0"/>
                <a:cs typeface="Times New Roman" pitchFamily="18" charset="0"/>
              </a:rPr>
              <a:t>Lennard</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-Jones interactions were truncated at 12 Å with force switching over 10 to 12 </a:t>
            </a:r>
            <a:r>
              <a:rPr kumimoji="0" lang="en-US" sz="1200" b="0" i="0" u="none" strike="noStrike" cap="none" normalizeH="0" baseline="0" dirty="0" err="1" smtClean="0">
                <a:ln>
                  <a:noFill/>
                </a:ln>
                <a:solidFill>
                  <a:schemeClr val="tx1"/>
                </a:solidFill>
                <a:effectLst/>
                <a:latin typeface="Times New Roman" pitchFamily="18" charset="0"/>
                <a:ea typeface="Helvetica" charset="0"/>
                <a:cs typeface="Times New Roman" pitchFamily="18" charset="0"/>
              </a:rPr>
              <a:t>Ån</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a:t>
            </a:r>
            <a:r>
              <a:rPr kumimoji="0" lang="en-US" sz="1200" b="0" i="0" u="none" strike="noStrike" cap="none" normalizeH="0" dirty="0" smtClean="0">
                <a:ln>
                  <a:noFill/>
                </a:ln>
                <a:solidFill>
                  <a:schemeClr val="tx1"/>
                </a:solidFill>
                <a:effectLst/>
                <a:latin typeface="Times New Roman" pitchFamily="18" charset="0"/>
                <a:ea typeface="Helvetica" charset="0"/>
                <a:cs typeface="Times New Roman" pitchFamily="18" charset="0"/>
              </a:rPr>
              <a:t>69)</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and a long-range correction was applied to account for the effect of </a:t>
            </a:r>
            <a:r>
              <a:rPr kumimoji="0" lang="en-US" sz="1200" b="0" i="0" u="none" strike="noStrike" cap="none" normalizeH="0" baseline="0" dirty="0" err="1" smtClean="0">
                <a:ln>
                  <a:noFill/>
                </a:ln>
                <a:solidFill>
                  <a:schemeClr val="tx1"/>
                </a:solidFill>
                <a:effectLst/>
                <a:latin typeface="Times New Roman" pitchFamily="18" charset="0"/>
                <a:ea typeface="Helvetica" charset="0"/>
                <a:cs typeface="Times New Roman" pitchFamily="18" charset="0"/>
              </a:rPr>
              <a:t>Lennard</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-Jones interactions beyond the truncation distance.  The SHAKE algorithm </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a:t>
            </a:r>
            <a:r>
              <a:rPr kumimoji="0" lang="en-US" sz="1200" b="0" i="0" u="none" strike="noStrike" cap="none" normalizeH="0" dirty="0" smtClean="0">
                <a:ln>
                  <a:noFill/>
                </a:ln>
                <a:solidFill>
                  <a:schemeClr val="tx1"/>
                </a:solidFill>
                <a:effectLst/>
                <a:latin typeface="Times New Roman" pitchFamily="18" charset="0"/>
                <a:ea typeface="Helvetica" charset="0"/>
                <a:cs typeface="Times New Roman" pitchFamily="18" charset="0"/>
              </a:rPr>
              <a:t>70)</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was applied to all hydrogen atoms with a tolerance limit of 10</a:t>
            </a:r>
            <a:r>
              <a:rPr kumimoji="0" lang="en-US" sz="1200" b="0" i="0" u="none" strike="noStrike" cap="none" normalizeH="0" baseline="30000" dirty="0" smtClean="0">
                <a:ln>
                  <a:noFill/>
                </a:ln>
                <a:solidFill>
                  <a:schemeClr val="tx1"/>
                </a:solidFill>
                <a:effectLst/>
                <a:latin typeface="Times New Roman" pitchFamily="18" charset="0"/>
                <a:ea typeface="Helvetica" charset="0"/>
                <a:cs typeface="Times New Roman" pitchFamily="18" charset="0"/>
              </a:rPr>
              <a:t>-8</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and the </a:t>
            </a:r>
            <a:r>
              <a:rPr kumimoji="0" lang="en-US" sz="1200" b="0" i="0" u="none" strike="noStrike" cap="none" normalizeH="0" baseline="0" dirty="0" err="1" smtClean="0">
                <a:ln>
                  <a:noFill/>
                </a:ln>
                <a:solidFill>
                  <a:schemeClr val="tx1"/>
                </a:solidFill>
                <a:effectLst/>
                <a:latin typeface="Times New Roman" pitchFamily="18" charset="0"/>
                <a:ea typeface="Helvetica" charset="0"/>
                <a:cs typeface="Times New Roman" pitchFamily="18" charset="0"/>
              </a:rPr>
              <a:t>nonbonded</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a:t>
            </a:r>
            <a:r>
              <a:rPr kumimoji="0" lang="en-US" sz="1200" b="0" i="0" u="none" strike="noStrike" cap="none" normalizeH="0" baseline="0" dirty="0" err="1" smtClean="0">
                <a:ln>
                  <a:noFill/>
                </a:ln>
                <a:solidFill>
                  <a:schemeClr val="tx1"/>
                </a:solidFill>
                <a:effectLst/>
                <a:latin typeface="Times New Roman" pitchFamily="18" charset="0"/>
                <a:ea typeface="Helvetica" charset="0"/>
                <a:cs typeface="Times New Roman" pitchFamily="18" charset="0"/>
              </a:rPr>
              <a:t>pairlist</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was heuristically updated whenever an atom's relative displacement exceeded 2 Å.  The DNA was initially harmonically restrained with a force constant of 50 kcal</a:t>
            </a:r>
            <a:r>
              <a:rPr kumimoji="0" lang="en-US" sz="1200" b="0" i="0" u="none" strike="noStrike" cap="none" normalizeH="0" baseline="30000" dirty="0" smtClean="0">
                <a:ln>
                  <a:noFill/>
                </a:ln>
                <a:solidFill>
                  <a:schemeClr val="tx1"/>
                </a:solidFill>
                <a:effectLst/>
                <a:latin typeface="Times New Roman" pitchFamily="18" charset="0"/>
                <a:ea typeface="Helvetica" charset="0"/>
                <a:cs typeface="Times New Roman" pitchFamily="18" charset="0"/>
              </a:rPr>
              <a:t>-1</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a:t>
            </a:r>
            <a:r>
              <a:rPr kumimoji="0" lang="en-US" sz="1200" b="0" i="0" u="none" strike="noStrike" cap="none" normalizeH="0" baseline="0" dirty="0" err="1" smtClean="0">
                <a:ln>
                  <a:noFill/>
                </a:ln>
                <a:solidFill>
                  <a:schemeClr val="tx1"/>
                </a:solidFill>
                <a:effectLst/>
                <a:latin typeface="Times New Roman" pitchFamily="18" charset="0"/>
                <a:ea typeface="Helvetica" charset="0"/>
                <a:cs typeface="Times New Roman" pitchFamily="18" charset="0"/>
              </a:rPr>
              <a:t>mol</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Å</a:t>
            </a:r>
            <a:r>
              <a:rPr kumimoji="0" lang="en-US" sz="1200" b="0" i="0" u="none" strike="noStrike" cap="none" normalizeH="0" baseline="30000" dirty="0" smtClean="0">
                <a:ln>
                  <a:noFill/>
                </a:ln>
                <a:solidFill>
                  <a:schemeClr val="tx1"/>
                </a:solidFill>
                <a:effectLst/>
                <a:latin typeface="Times New Roman" pitchFamily="18" charset="0"/>
                <a:ea typeface="Helvetica" charset="0"/>
                <a:cs typeface="Times New Roman" pitchFamily="18" charset="0"/>
              </a:rPr>
              <a:t>-2</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to allow the water and ions to minimize for 2000 SD steps.  Subsequently the restraints in the DNA were decreased to 0.5 kcal</a:t>
            </a:r>
            <a:r>
              <a:rPr kumimoji="0" lang="en-US" sz="1200" b="0" i="0" u="none" strike="noStrike" cap="none" normalizeH="0" baseline="30000" dirty="0" smtClean="0">
                <a:ln>
                  <a:noFill/>
                </a:ln>
                <a:solidFill>
                  <a:schemeClr val="tx1"/>
                </a:solidFill>
                <a:effectLst/>
                <a:latin typeface="Times New Roman" pitchFamily="18" charset="0"/>
                <a:ea typeface="Helvetica" charset="0"/>
                <a:cs typeface="Times New Roman" pitchFamily="18" charset="0"/>
              </a:rPr>
              <a:t>-1</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a:t>
            </a:r>
            <a:r>
              <a:rPr kumimoji="0" lang="en-US" sz="1200" b="0" i="0" u="none" strike="noStrike" cap="none" normalizeH="0" baseline="0" dirty="0" err="1" smtClean="0">
                <a:ln>
                  <a:noFill/>
                </a:ln>
                <a:solidFill>
                  <a:schemeClr val="tx1"/>
                </a:solidFill>
                <a:effectLst/>
                <a:latin typeface="Times New Roman" pitchFamily="18" charset="0"/>
                <a:ea typeface="Helvetica" charset="0"/>
                <a:cs typeface="Times New Roman" pitchFamily="18" charset="0"/>
              </a:rPr>
              <a:t>mol</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Å</a:t>
            </a:r>
            <a:r>
              <a:rPr kumimoji="0" lang="en-US" sz="1200" b="0" i="0" u="none" strike="noStrike" cap="none" normalizeH="0" baseline="30000" dirty="0" smtClean="0">
                <a:ln>
                  <a:noFill/>
                </a:ln>
                <a:solidFill>
                  <a:schemeClr val="tx1"/>
                </a:solidFill>
                <a:effectLst/>
                <a:latin typeface="Times New Roman" pitchFamily="18" charset="0"/>
                <a:ea typeface="Helvetica" charset="0"/>
                <a:cs typeface="Times New Roman" pitchFamily="18" charset="0"/>
              </a:rPr>
              <a:t>-2</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and the entire system was minimized for 1000 CG steps.</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457200" eaLnBrk="0" fontAlgn="base" hangingPunct="0">
              <a:spcBef>
                <a:spcPct val="0"/>
              </a:spcBef>
              <a:spcAft>
                <a:spcPct val="0"/>
              </a:spcAft>
            </a:pP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MD simulations for all the systems were performed in the isobaric-isothermal (NPT) ensemble.  The equations of motion were integrated with 'leap-frog' algorithm and a 2 </a:t>
            </a:r>
            <a:r>
              <a:rPr kumimoji="0" lang="en-US" sz="1200" b="0" i="0" u="none" strike="noStrike" cap="none" normalizeH="0" baseline="0" dirty="0" err="1" smtClean="0">
                <a:ln>
                  <a:noFill/>
                </a:ln>
                <a:solidFill>
                  <a:schemeClr val="tx1"/>
                </a:solidFill>
                <a:effectLst/>
                <a:latin typeface="Times New Roman" pitchFamily="18" charset="0"/>
                <a:ea typeface="Helvetica" charset="0"/>
                <a:cs typeface="Times New Roman" pitchFamily="18" charset="0"/>
              </a:rPr>
              <a:t>fs</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integration time step was used to propagate the system.  The temperature was maintained at 298K by a Nose-Hoover </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a:t>
            </a:r>
            <a:r>
              <a:rPr kumimoji="0" lang="en-US" sz="1200" b="0" i="0" u="none" strike="noStrike" cap="none" normalizeH="0" dirty="0" smtClean="0">
                <a:ln>
                  <a:noFill/>
                </a:ln>
                <a:solidFill>
                  <a:schemeClr val="tx1"/>
                </a:solidFill>
                <a:effectLst/>
                <a:latin typeface="Times New Roman" pitchFamily="18" charset="0"/>
                <a:ea typeface="Helvetica" charset="0"/>
                <a:cs typeface="Times New Roman" pitchFamily="18" charset="0"/>
              </a:rPr>
              <a:t>71,72)</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heat bath, with the thermal piston parameter of 10,000 kcal*mol</a:t>
            </a:r>
            <a:r>
              <a:rPr kumimoji="0" lang="en-US" sz="1200" b="0" i="0" u="none" strike="noStrike" cap="none" normalizeH="0" baseline="30000" dirty="0" smtClean="0">
                <a:ln>
                  <a:noFill/>
                </a:ln>
                <a:solidFill>
                  <a:schemeClr val="tx1"/>
                </a:solidFill>
                <a:effectLst/>
                <a:latin typeface="Times New Roman" pitchFamily="18" charset="0"/>
                <a:ea typeface="Helvetica" charset="0"/>
                <a:cs typeface="Times New Roman" pitchFamily="18" charset="0"/>
              </a:rPr>
              <a:t>-1</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*ps</a:t>
            </a:r>
            <a:r>
              <a:rPr kumimoji="0" lang="en-US" sz="1200" b="0" i="0" u="none" strike="noStrike" cap="none" normalizeH="0" baseline="30000" dirty="0" smtClean="0">
                <a:ln>
                  <a:noFill/>
                </a:ln>
                <a:solidFill>
                  <a:schemeClr val="tx1"/>
                </a:solidFill>
                <a:effectLst/>
                <a:latin typeface="Times New Roman" pitchFamily="18" charset="0"/>
                <a:ea typeface="Helvetica" charset="0"/>
                <a:cs typeface="Times New Roman" pitchFamily="18" charset="0"/>
              </a:rPr>
              <a:t>2</a:t>
            </a:r>
            <a:r>
              <a:rPr kumimoji="0" lang="en-US" sz="1200" b="0" i="0" u="none" strike="noStrike" cap="none" normalizeH="0" baseline="0" dirty="0" smtClean="0">
                <a:ln>
                  <a:noFill/>
                </a:ln>
                <a:solidFill>
                  <a:schemeClr val="tx1"/>
                </a:solidFill>
                <a:effectLst/>
                <a:latin typeface="Times New Roman" pitchFamily="18" charset="0"/>
                <a:ea typeface="Helvetica" charset="0"/>
                <a:cs typeface="Times New Roman" pitchFamily="18" charset="0"/>
              </a:rPr>
              <a:t>. </a:t>
            </a:r>
            <a:r>
              <a:rPr lang="en-US" sz="1200" dirty="0">
                <a:latin typeface="Times New Roman" pitchFamily="18" charset="0"/>
                <a:ea typeface="Helvetica" charset="0"/>
                <a:cs typeface="Times New Roman" pitchFamily="18" charset="0"/>
              </a:rPr>
              <a:t>The </a:t>
            </a:r>
            <a:r>
              <a:rPr lang="en-US" sz="1200" dirty="0" smtClean="0">
                <a:latin typeface="Times New Roman" pitchFamily="18" charset="0"/>
                <a:ea typeface="Helvetica" charset="0"/>
                <a:cs typeface="Times New Roman" pitchFamily="18" charset="0"/>
              </a:rPr>
              <a:t>constant</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6351183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bend-bsw-states2-figure6.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256157"/>
            <a:ext cx="7509164" cy="5611243"/>
          </a:xfrm>
          <a:prstGeom prst="rect">
            <a:avLst/>
          </a:prstGeom>
        </p:spPr>
      </p:pic>
      <p:sp>
        <p:nvSpPr>
          <p:cNvPr id="3" name="TextBox 2"/>
          <p:cNvSpPr txBox="1"/>
          <p:nvPr/>
        </p:nvSpPr>
        <p:spPr>
          <a:xfrm>
            <a:off x="533400" y="5867400"/>
            <a:ext cx="8194964" cy="646331"/>
          </a:xfrm>
          <a:prstGeom prst="rect">
            <a:avLst/>
          </a:prstGeom>
          <a:noFill/>
        </p:spPr>
        <p:txBody>
          <a:bodyPr wrap="square" rtlCol="0">
            <a:spAutoFit/>
          </a:bodyPr>
          <a:lstStyle/>
          <a:p>
            <a:r>
              <a:rPr lang="en-US" sz="1200" b="1" dirty="0" smtClean="0">
                <a:latin typeface="Times New Roman" pitchFamily="18" charset="0"/>
                <a:cs typeface="Times New Roman" pitchFamily="18" charset="0"/>
              </a:rPr>
              <a:t>Figure S15: </a:t>
            </a:r>
            <a:r>
              <a:rPr lang="en-US" sz="1200" dirty="0" smtClean="0">
                <a:latin typeface="Times New Roman" pitchFamily="18" charset="0"/>
                <a:cs typeface="Times New Roman" pitchFamily="18" charset="0"/>
              </a:rPr>
              <a:t>Probability distributions of the helical bending angles for the DNA-adducts in both the GCT and GCA sequences and for the (a) B-, (b) S- and (c) W-states. In </a:t>
            </a:r>
            <a:r>
              <a:rPr lang="en-US" sz="1200" dirty="0">
                <a:latin typeface="Times New Roman" pitchFamily="18" charset="0"/>
                <a:cs typeface="Times New Roman" pitchFamily="18" charset="0"/>
              </a:rPr>
              <a:t>the B- and S-states the extent of bending is significantly larger with FAAF (cyan) versus FABP (red) and FAF (blue). </a:t>
            </a:r>
            <a:r>
              <a:rPr lang="en-US" sz="1200" dirty="0" smtClean="0">
                <a:latin typeface="Times New Roman" pitchFamily="18" charset="0"/>
                <a:cs typeface="Times New Roman" pitchFamily="18" charset="0"/>
              </a:rPr>
              <a:t>Moreover, </a:t>
            </a:r>
            <a:r>
              <a:rPr lang="en-US" sz="1200" dirty="0">
                <a:latin typeface="Times New Roman" pitchFamily="18" charset="0"/>
                <a:cs typeface="Times New Roman" pitchFamily="18" charset="0"/>
              </a:rPr>
              <a:t>the </a:t>
            </a:r>
            <a:r>
              <a:rPr lang="en-US" sz="1200" dirty="0" smtClean="0">
                <a:latin typeface="Times New Roman" pitchFamily="18" charset="0"/>
                <a:cs typeface="Times New Roman" pitchFamily="18" charset="0"/>
              </a:rPr>
              <a:t>extent </a:t>
            </a:r>
            <a:r>
              <a:rPr lang="en-US" sz="1200" dirty="0">
                <a:latin typeface="Times New Roman" pitchFamily="18" charset="0"/>
                <a:cs typeface="Times New Roman" pitchFamily="18" charset="0"/>
              </a:rPr>
              <a:t>of bending </a:t>
            </a:r>
            <a:r>
              <a:rPr lang="en-US" sz="1200" dirty="0" smtClean="0">
                <a:latin typeface="Times New Roman" pitchFamily="18" charset="0"/>
                <a:cs typeface="Times New Roman" pitchFamily="18" charset="0"/>
              </a:rPr>
              <a:t>in </a:t>
            </a:r>
            <a:r>
              <a:rPr lang="en-US" sz="1200" dirty="0">
                <a:latin typeface="Times New Roman" pitchFamily="18" charset="0"/>
                <a:cs typeface="Times New Roman" pitchFamily="18" charset="0"/>
              </a:rPr>
              <a:t>G*CA </a:t>
            </a:r>
            <a:r>
              <a:rPr lang="en-US" sz="1200" dirty="0" smtClean="0">
                <a:latin typeface="Times New Roman" pitchFamily="18" charset="0"/>
                <a:cs typeface="Times New Roman" pitchFamily="18" charset="0"/>
              </a:rPr>
              <a:t> sequence is more when the lesions are in </a:t>
            </a:r>
            <a:r>
              <a:rPr lang="en-US" sz="1200" dirty="0">
                <a:latin typeface="Times New Roman" pitchFamily="18" charset="0"/>
                <a:cs typeface="Times New Roman" pitchFamily="18" charset="0"/>
              </a:rPr>
              <a:t>the </a:t>
            </a:r>
            <a:r>
              <a:rPr lang="en-US" sz="1200" dirty="0" smtClean="0">
                <a:latin typeface="Times New Roman" pitchFamily="18" charset="0"/>
                <a:cs typeface="Times New Roman" pitchFamily="18" charset="0"/>
              </a:rPr>
              <a:t>S-state. </a:t>
            </a:r>
            <a:endParaRPr lang="en-US" sz="1200" dirty="0">
              <a:latin typeface="Times New Roman" pitchFamily="18" charset="0"/>
              <a:cs typeface="Times New Roman" pitchFamily="18" charset="0"/>
            </a:endParaRPr>
          </a:p>
        </p:txBody>
      </p:sp>
    </p:spTree>
    <p:extLst>
      <p:ext uri="{BB962C8B-B14F-4D97-AF65-F5344CB8AC3E}">
        <p14:creationId xmlns:p14="http://schemas.microsoft.com/office/powerpoint/2010/main" val="11943131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5"/>
          <p:cNvSpPr txBox="1">
            <a:spLocks noChangeArrowheads="1"/>
          </p:cNvSpPr>
          <p:nvPr/>
        </p:nvSpPr>
        <p:spPr bwMode="auto">
          <a:xfrm>
            <a:off x="990600" y="822382"/>
            <a:ext cx="684355" cy="369332"/>
          </a:xfrm>
          <a:prstGeom prst="rect">
            <a:avLst/>
          </a:prstGeom>
          <a:noFill/>
          <a:ln w="9525">
            <a:noFill/>
            <a:miter lim="800000"/>
            <a:headEnd/>
            <a:tailEnd/>
          </a:ln>
        </p:spPr>
        <p:txBody>
          <a:bodyPr wrap="none">
            <a:spAutoFit/>
          </a:bodyPr>
          <a:lstStyle/>
          <a:p>
            <a:r>
              <a:rPr lang="en-US" b="1" dirty="0">
                <a:solidFill>
                  <a:srgbClr val="FF0000"/>
                </a:solidFill>
                <a:latin typeface="Calibri" pitchFamily="34" charset="0"/>
              </a:rPr>
              <a:t>G*</a:t>
            </a:r>
            <a:r>
              <a:rPr lang="en-US" b="1" dirty="0">
                <a:latin typeface="Calibri" pitchFamily="34" charset="0"/>
              </a:rPr>
              <a:t>CT</a:t>
            </a:r>
          </a:p>
        </p:txBody>
      </p:sp>
      <p:sp>
        <p:nvSpPr>
          <p:cNvPr id="5" name="TextBox 26"/>
          <p:cNvSpPr txBox="1">
            <a:spLocks noChangeArrowheads="1"/>
          </p:cNvSpPr>
          <p:nvPr/>
        </p:nvSpPr>
        <p:spPr bwMode="auto">
          <a:xfrm>
            <a:off x="990600" y="3135868"/>
            <a:ext cx="708848" cy="369332"/>
          </a:xfrm>
          <a:prstGeom prst="rect">
            <a:avLst/>
          </a:prstGeom>
          <a:noFill/>
          <a:ln w="9525">
            <a:noFill/>
            <a:miter lim="800000"/>
            <a:headEnd/>
            <a:tailEnd/>
          </a:ln>
        </p:spPr>
        <p:txBody>
          <a:bodyPr wrap="none">
            <a:spAutoFit/>
          </a:bodyPr>
          <a:lstStyle/>
          <a:p>
            <a:r>
              <a:rPr lang="en-US" b="1" dirty="0">
                <a:solidFill>
                  <a:srgbClr val="FF0000"/>
                </a:solidFill>
                <a:latin typeface="Calibri" pitchFamily="34" charset="0"/>
              </a:rPr>
              <a:t>G*</a:t>
            </a:r>
            <a:r>
              <a:rPr lang="en-US" b="1" dirty="0">
                <a:latin typeface="Calibri" pitchFamily="34" charset="0"/>
              </a:rPr>
              <a:t>CA</a:t>
            </a:r>
          </a:p>
        </p:txBody>
      </p:sp>
      <p:sp>
        <p:nvSpPr>
          <p:cNvPr id="6" name="Text Box 2"/>
          <p:cNvSpPr txBox="1">
            <a:spLocks noChangeArrowheads="1"/>
          </p:cNvSpPr>
          <p:nvPr/>
        </p:nvSpPr>
        <p:spPr bwMode="auto">
          <a:xfrm>
            <a:off x="1902604" y="499650"/>
            <a:ext cx="1344399" cy="338550"/>
          </a:xfrm>
          <a:prstGeom prst="rect">
            <a:avLst/>
          </a:prstGeom>
          <a:noFill/>
          <a:ln w="9525">
            <a:noFill/>
            <a:miter lim="800000"/>
            <a:headEnd/>
            <a:tailEnd/>
          </a:ln>
        </p:spPr>
        <p:txBody>
          <a:bodyPr wrap="none" lIns="91436" tIns="45718" rIns="91436" bIns="45718">
            <a:spAutoFit/>
          </a:bodyPr>
          <a:lstStyle/>
          <a:p>
            <a:r>
              <a:rPr lang="en-US" sz="1600" b="1" dirty="0">
                <a:latin typeface="Times New Roman" pitchFamily="18" charset="0"/>
                <a:cs typeface="Times New Roman" pitchFamily="18" charset="0"/>
              </a:rPr>
              <a:t>(a</a:t>
            </a:r>
            <a:r>
              <a:rPr lang="en-US" sz="1600" b="1" dirty="0" smtClean="0">
                <a:latin typeface="Times New Roman" pitchFamily="18" charset="0"/>
                <a:cs typeface="Times New Roman" pitchFamily="18" charset="0"/>
              </a:rPr>
              <a:t>)        FABP</a:t>
            </a:r>
            <a:endParaRPr lang="en-US" sz="1600" b="1" dirty="0">
              <a:latin typeface="Times New Roman" pitchFamily="18" charset="0"/>
              <a:cs typeface="Times New Roman" pitchFamily="18" charset="0"/>
            </a:endParaRPr>
          </a:p>
        </p:txBody>
      </p:sp>
      <p:sp>
        <p:nvSpPr>
          <p:cNvPr id="7" name="Text Box 2"/>
          <p:cNvSpPr txBox="1">
            <a:spLocks noChangeArrowheads="1"/>
          </p:cNvSpPr>
          <p:nvPr/>
        </p:nvSpPr>
        <p:spPr bwMode="auto">
          <a:xfrm>
            <a:off x="3733800" y="499650"/>
            <a:ext cx="1228983" cy="338550"/>
          </a:xfrm>
          <a:prstGeom prst="rect">
            <a:avLst/>
          </a:prstGeom>
          <a:noFill/>
          <a:ln w="9525">
            <a:noFill/>
            <a:miter lim="800000"/>
            <a:headEnd/>
            <a:tailEnd/>
          </a:ln>
        </p:spPr>
        <p:txBody>
          <a:bodyPr wrap="none" lIns="91436" tIns="45718" rIns="91436" bIns="45718">
            <a:spAutoFit/>
          </a:bodyPr>
          <a:lstStyle/>
          <a:p>
            <a:r>
              <a:rPr lang="en-US" sz="1600" b="1" dirty="0" smtClean="0">
                <a:latin typeface="Times New Roman" pitchFamily="18" charset="0"/>
                <a:cs typeface="Times New Roman" pitchFamily="18" charset="0"/>
              </a:rPr>
              <a:t>(b)        FAF</a:t>
            </a:r>
            <a:endParaRPr lang="en-US" sz="1600" b="1" dirty="0">
              <a:latin typeface="Times New Roman" pitchFamily="18" charset="0"/>
              <a:cs typeface="Times New Roman" pitchFamily="18" charset="0"/>
            </a:endParaRPr>
          </a:p>
        </p:txBody>
      </p:sp>
      <p:sp>
        <p:nvSpPr>
          <p:cNvPr id="8" name="Text Box 2"/>
          <p:cNvSpPr txBox="1">
            <a:spLocks noChangeArrowheads="1"/>
          </p:cNvSpPr>
          <p:nvPr/>
        </p:nvSpPr>
        <p:spPr bwMode="auto">
          <a:xfrm>
            <a:off x="5410200" y="457200"/>
            <a:ext cx="1354017" cy="338550"/>
          </a:xfrm>
          <a:prstGeom prst="rect">
            <a:avLst/>
          </a:prstGeom>
          <a:noFill/>
          <a:ln w="9525">
            <a:noFill/>
            <a:miter lim="800000"/>
            <a:headEnd/>
            <a:tailEnd/>
          </a:ln>
        </p:spPr>
        <p:txBody>
          <a:bodyPr wrap="none" lIns="91436" tIns="45718" rIns="91436" bIns="45718">
            <a:spAutoFit/>
          </a:bodyPr>
          <a:lstStyle/>
          <a:p>
            <a:r>
              <a:rPr lang="en-US" sz="1600" b="1" dirty="0" smtClean="0">
                <a:latin typeface="Times New Roman" pitchFamily="18" charset="0"/>
                <a:cs typeface="Times New Roman" pitchFamily="18" charset="0"/>
              </a:rPr>
              <a:t>(c)        FAAF</a:t>
            </a:r>
            <a:endParaRPr lang="en-US" sz="1600" b="1" dirty="0">
              <a:latin typeface="Times New Roman" pitchFamily="18" charset="0"/>
              <a:cs typeface="Times New Roman" pitchFamily="18" charset="0"/>
            </a:endParaRPr>
          </a:p>
        </p:txBody>
      </p:sp>
      <p:pic>
        <p:nvPicPr>
          <p:cNvPr id="19" name="Picture 18"/>
          <p:cNvPicPr>
            <a:picLocks noChangeAspect="1"/>
          </p:cNvPicPr>
          <p:nvPr/>
        </p:nvPicPr>
        <p:blipFill rotWithShape="1">
          <a:blip r:embed="rId2"/>
          <a:srcRect l="11633" t="44807" r="75476" b="26298"/>
          <a:stretch/>
        </p:blipFill>
        <p:spPr>
          <a:xfrm>
            <a:off x="1978804" y="1128024"/>
            <a:ext cx="1460500" cy="1767576"/>
          </a:xfrm>
          <a:prstGeom prst="rect">
            <a:avLst/>
          </a:prstGeom>
        </p:spPr>
      </p:pic>
      <p:pic>
        <p:nvPicPr>
          <p:cNvPr id="20" name="Picture 19"/>
          <p:cNvPicPr>
            <a:picLocks noChangeAspect="1"/>
          </p:cNvPicPr>
          <p:nvPr/>
        </p:nvPicPr>
        <p:blipFill rotWithShape="1">
          <a:blip r:embed="rId2"/>
          <a:srcRect l="24212" t="44807" r="63520" b="26002"/>
          <a:stretch/>
        </p:blipFill>
        <p:spPr>
          <a:xfrm>
            <a:off x="1978804" y="3390663"/>
            <a:ext cx="1460500" cy="1785668"/>
          </a:xfrm>
          <a:prstGeom prst="rect">
            <a:avLst/>
          </a:prstGeom>
        </p:spPr>
      </p:pic>
      <p:pic>
        <p:nvPicPr>
          <p:cNvPr id="24" name="Picture 23"/>
          <p:cNvPicPr>
            <a:picLocks noChangeAspect="1"/>
          </p:cNvPicPr>
          <p:nvPr/>
        </p:nvPicPr>
        <p:blipFill rotWithShape="1">
          <a:blip r:embed="rId2"/>
          <a:srcRect l="36272" t="44807" r="51772" b="26298"/>
          <a:stretch/>
        </p:blipFill>
        <p:spPr>
          <a:xfrm>
            <a:off x="3810000" y="1128024"/>
            <a:ext cx="1346200" cy="1767576"/>
          </a:xfrm>
          <a:prstGeom prst="rect">
            <a:avLst/>
          </a:prstGeom>
        </p:spPr>
      </p:pic>
      <p:pic>
        <p:nvPicPr>
          <p:cNvPr id="25" name="Picture 24"/>
          <p:cNvPicPr>
            <a:picLocks noChangeAspect="1"/>
          </p:cNvPicPr>
          <p:nvPr/>
        </p:nvPicPr>
        <p:blipFill rotWithShape="1">
          <a:blip r:embed="rId2"/>
          <a:srcRect l="48124" t="44807" r="40128" b="26096"/>
          <a:stretch/>
        </p:blipFill>
        <p:spPr>
          <a:xfrm>
            <a:off x="3810000" y="3396414"/>
            <a:ext cx="1346200" cy="1779917"/>
          </a:xfrm>
          <a:prstGeom prst="rect">
            <a:avLst/>
          </a:prstGeom>
        </p:spPr>
      </p:pic>
      <p:pic>
        <p:nvPicPr>
          <p:cNvPr id="28" name="Picture 27"/>
          <p:cNvPicPr>
            <a:picLocks noChangeAspect="1"/>
          </p:cNvPicPr>
          <p:nvPr/>
        </p:nvPicPr>
        <p:blipFill rotWithShape="1">
          <a:blip r:embed="rId2"/>
          <a:srcRect l="59768" t="44807" r="28068" b="26298"/>
          <a:stretch/>
        </p:blipFill>
        <p:spPr>
          <a:xfrm>
            <a:off x="5488796" y="1085574"/>
            <a:ext cx="1371600" cy="1767576"/>
          </a:xfrm>
          <a:prstGeom prst="rect">
            <a:avLst/>
          </a:prstGeom>
        </p:spPr>
      </p:pic>
      <p:pic>
        <p:nvPicPr>
          <p:cNvPr id="29" name="Picture 28"/>
          <p:cNvPicPr>
            <a:picLocks noChangeAspect="1"/>
          </p:cNvPicPr>
          <p:nvPr/>
        </p:nvPicPr>
        <p:blipFill rotWithShape="1">
          <a:blip r:embed="rId2"/>
          <a:srcRect l="71828" t="44807" r="16216" b="26108"/>
          <a:stretch/>
        </p:blipFill>
        <p:spPr>
          <a:xfrm>
            <a:off x="5486400" y="3357139"/>
            <a:ext cx="1373996" cy="1776742"/>
          </a:xfrm>
          <a:prstGeom prst="rect">
            <a:avLst/>
          </a:prstGeom>
        </p:spPr>
      </p:pic>
      <p:sp>
        <p:nvSpPr>
          <p:cNvPr id="30" name="TextBox 28"/>
          <p:cNvSpPr txBox="1">
            <a:spLocks noChangeArrowheads="1"/>
          </p:cNvSpPr>
          <p:nvPr/>
        </p:nvSpPr>
        <p:spPr bwMode="auto">
          <a:xfrm>
            <a:off x="1314500" y="1463618"/>
            <a:ext cx="668424" cy="276999"/>
          </a:xfrm>
          <a:prstGeom prst="rect">
            <a:avLst/>
          </a:prstGeom>
          <a:noFill/>
          <a:ln w="9525">
            <a:noFill/>
            <a:miter lim="800000"/>
            <a:headEnd/>
            <a:tailEnd/>
          </a:ln>
        </p:spPr>
        <p:txBody>
          <a:bodyPr wrap="square">
            <a:spAutoFit/>
          </a:bodyPr>
          <a:lstStyle/>
          <a:p>
            <a:r>
              <a:rPr lang="en-US" sz="1200" b="1" i="1" dirty="0" smtClean="0">
                <a:latin typeface="Calibri" pitchFamily="34" charset="0"/>
              </a:rPr>
              <a:t>55mer</a:t>
            </a:r>
            <a:endParaRPr lang="en-US" sz="1200" b="1" i="1" dirty="0">
              <a:latin typeface="Calibri" pitchFamily="34" charset="0"/>
            </a:endParaRPr>
          </a:p>
        </p:txBody>
      </p:sp>
      <p:sp>
        <p:nvSpPr>
          <p:cNvPr id="31" name="TextBox 28"/>
          <p:cNvSpPr txBox="1">
            <a:spLocks noChangeArrowheads="1"/>
          </p:cNvSpPr>
          <p:nvPr/>
        </p:nvSpPr>
        <p:spPr bwMode="auto">
          <a:xfrm>
            <a:off x="1333500" y="2235678"/>
            <a:ext cx="1333500" cy="276999"/>
          </a:xfrm>
          <a:prstGeom prst="rect">
            <a:avLst/>
          </a:prstGeom>
          <a:noFill/>
          <a:ln w="9525">
            <a:noFill/>
            <a:miter lim="800000"/>
            <a:headEnd/>
            <a:tailEnd/>
          </a:ln>
        </p:spPr>
        <p:txBody>
          <a:bodyPr wrap="square">
            <a:spAutoFit/>
          </a:bodyPr>
          <a:lstStyle/>
          <a:p>
            <a:r>
              <a:rPr lang="en-US" sz="1200" b="1" i="1" dirty="0" smtClean="0">
                <a:latin typeface="Calibri" pitchFamily="34" charset="0"/>
              </a:rPr>
              <a:t>22mer</a:t>
            </a:r>
            <a:endParaRPr lang="en-US" sz="1200" b="1" i="1" dirty="0">
              <a:latin typeface="Calibri" pitchFamily="34" charset="0"/>
            </a:endParaRPr>
          </a:p>
        </p:txBody>
      </p:sp>
      <p:cxnSp>
        <p:nvCxnSpPr>
          <p:cNvPr id="32" name="Straight Connector 31"/>
          <p:cNvCxnSpPr/>
          <p:nvPr/>
        </p:nvCxnSpPr>
        <p:spPr>
          <a:xfrm>
            <a:off x="1874912" y="1607803"/>
            <a:ext cx="21602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874912" y="2390035"/>
            <a:ext cx="21602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34671" y="5689937"/>
            <a:ext cx="8393813" cy="1015663"/>
          </a:xfrm>
          <a:prstGeom prst="rect">
            <a:avLst/>
          </a:prstGeom>
          <a:noFill/>
        </p:spPr>
        <p:txBody>
          <a:bodyPr wrap="square" rtlCol="0">
            <a:spAutoFit/>
          </a:bodyPr>
          <a:lstStyle/>
          <a:p>
            <a:r>
              <a:rPr lang="en-US" sz="1200" b="1" dirty="0" smtClean="0">
                <a:latin typeface="Times New Roman" pitchFamily="18" charset="0"/>
                <a:cs typeface="Times New Roman" pitchFamily="18" charset="0"/>
              </a:rPr>
              <a:t>Figure S16:</a:t>
            </a:r>
            <a:r>
              <a:rPr lang="en-US" sz="1200" dirty="0" smtClean="0">
                <a:latin typeface="Times New Roman" pitchFamily="18" charset="0"/>
                <a:cs typeface="Times New Roman" pitchFamily="18" charset="0"/>
              </a:rPr>
              <a:t>  The 5ꞌ-terminally labeled G*CT and G*CA DNA substrates </a:t>
            </a:r>
            <a:r>
              <a:rPr lang="en-US" sz="1200" dirty="0">
                <a:latin typeface="Times New Roman" pitchFamily="18" charset="0"/>
                <a:cs typeface="Times New Roman" pitchFamily="18" charset="0"/>
              </a:rPr>
              <a:t>(2 </a:t>
            </a:r>
            <a:r>
              <a:rPr lang="en-US" sz="1200" dirty="0" err="1">
                <a:latin typeface="Times New Roman" pitchFamily="18" charset="0"/>
                <a:cs typeface="Times New Roman" pitchFamily="18" charset="0"/>
              </a:rPr>
              <a:t>nM</a:t>
            </a:r>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modified by either a) FABP, b) FAF or c) FAAF were </a:t>
            </a:r>
            <a:r>
              <a:rPr lang="en-US" sz="1200" dirty="0">
                <a:latin typeface="Times New Roman" pitchFamily="18" charset="0"/>
                <a:cs typeface="Times New Roman" pitchFamily="18" charset="0"/>
              </a:rPr>
              <a:t>incubated </a:t>
            </a:r>
            <a:r>
              <a:rPr lang="en-US" sz="1200" dirty="0" smtClean="0">
                <a:latin typeface="Times New Roman" pitchFamily="18" charset="0"/>
                <a:cs typeface="Times New Roman" pitchFamily="18" charset="0"/>
              </a:rPr>
              <a:t>with </a:t>
            </a:r>
            <a:r>
              <a:rPr lang="en-US" sz="1200" dirty="0" err="1">
                <a:latin typeface="Times New Roman" pitchFamily="18" charset="0"/>
                <a:cs typeface="Times New Roman" pitchFamily="18" charset="0"/>
              </a:rPr>
              <a:t>UvrABC</a:t>
            </a:r>
            <a:r>
              <a:rPr lang="en-US" sz="1200" dirty="0">
                <a:latin typeface="Times New Roman" pitchFamily="18" charset="0"/>
                <a:cs typeface="Times New Roman" pitchFamily="18" charset="0"/>
              </a:rPr>
              <a:t> (</a:t>
            </a:r>
            <a:r>
              <a:rPr lang="en-US" sz="1200" dirty="0" err="1">
                <a:latin typeface="Times New Roman" pitchFamily="18" charset="0"/>
                <a:cs typeface="Times New Roman" pitchFamily="18" charset="0"/>
              </a:rPr>
              <a:t>UvrA</a:t>
            </a:r>
            <a:r>
              <a:rPr lang="en-US" sz="1200" dirty="0">
                <a:latin typeface="Times New Roman" pitchFamily="18" charset="0"/>
                <a:cs typeface="Times New Roman" pitchFamily="18" charset="0"/>
              </a:rPr>
              <a:t>, 10 </a:t>
            </a:r>
            <a:r>
              <a:rPr lang="en-US" sz="1200" dirty="0" err="1">
                <a:latin typeface="Times New Roman" pitchFamily="18" charset="0"/>
                <a:cs typeface="Times New Roman" pitchFamily="18" charset="0"/>
              </a:rPr>
              <a:t>nM</a:t>
            </a:r>
            <a:r>
              <a:rPr lang="en-US" sz="1200" dirty="0">
                <a:latin typeface="Times New Roman" pitchFamily="18" charset="0"/>
                <a:cs typeface="Times New Roman" pitchFamily="18" charset="0"/>
              </a:rPr>
              <a:t>, </a:t>
            </a:r>
            <a:r>
              <a:rPr lang="en-US" sz="1200" dirty="0" err="1">
                <a:latin typeface="Times New Roman" pitchFamily="18" charset="0"/>
                <a:cs typeface="Times New Roman" pitchFamily="18" charset="0"/>
              </a:rPr>
              <a:t>UvrB</a:t>
            </a:r>
            <a:r>
              <a:rPr lang="en-US" sz="1200" dirty="0">
                <a:latin typeface="Times New Roman" pitchFamily="18" charset="0"/>
                <a:cs typeface="Times New Roman" pitchFamily="18" charset="0"/>
              </a:rPr>
              <a:t>, 250 </a:t>
            </a:r>
            <a:r>
              <a:rPr lang="en-US" sz="1200" dirty="0" err="1">
                <a:latin typeface="Times New Roman" pitchFamily="18" charset="0"/>
                <a:cs typeface="Times New Roman" pitchFamily="18" charset="0"/>
              </a:rPr>
              <a:t>nM</a:t>
            </a:r>
            <a:r>
              <a:rPr lang="en-US" sz="1200" dirty="0">
                <a:latin typeface="Times New Roman" pitchFamily="18" charset="0"/>
                <a:cs typeface="Times New Roman" pitchFamily="18" charset="0"/>
              </a:rPr>
              <a:t>, and </a:t>
            </a:r>
            <a:r>
              <a:rPr lang="en-US" sz="1200" dirty="0" err="1">
                <a:latin typeface="Times New Roman" pitchFamily="18" charset="0"/>
                <a:cs typeface="Times New Roman" pitchFamily="18" charset="0"/>
              </a:rPr>
              <a:t>UvrC</a:t>
            </a:r>
            <a:r>
              <a:rPr lang="en-US" sz="1200" dirty="0">
                <a:latin typeface="Times New Roman" pitchFamily="18" charset="0"/>
                <a:cs typeface="Times New Roman" pitchFamily="18" charset="0"/>
              </a:rPr>
              <a:t>, 100 </a:t>
            </a:r>
            <a:r>
              <a:rPr lang="en-US" sz="1200" dirty="0" err="1">
                <a:latin typeface="Times New Roman" pitchFamily="18" charset="0"/>
                <a:cs typeface="Times New Roman" pitchFamily="18" charset="0"/>
              </a:rPr>
              <a:t>nM</a:t>
            </a:r>
            <a:r>
              <a:rPr lang="en-US" sz="1200" dirty="0" smtClean="0">
                <a:latin typeface="Times New Roman" pitchFamily="18" charset="0"/>
                <a:cs typeface="Times New Roman" pitchFamily="18" charset="0"/>
              </a:rPr>
              <a:t>) in </a:t>
            </a:r>
            <a:r>
              <a:rPr lang="en-US" sz="1200" dirty="0" err="1" smtClean="0">
                <a:latin typeface="Times New Roman" pitchFamily="18" charset="0"/>
                <a:cs typeface="Times New Roman" pitchFamily="18" charset="0"/>
              </a:rPr>
              <a:t>UvrABC</a:t>
            </a:r>
            <a:r>
              <a:rPr lang="en-US" sz="1200" dirty="0" smtClean="0">
                <a:latin typeface="Times New Roman" pitchFamily="18" charset="0"/>
                <a:cs typeface="Times New Roman" pitchFamily="18" charset="0"/>
              </a:rPr>
              <a:t> </a:t>
            </a:r>
            <a:r>
              <a:rPr lang="en-US" sz="1200" dirty="0">
                <a:latin typeface="Times New Roman" pitchFamily="18" charset="0"/>
                <a:cs typeface="Times New Roman" pitchFamily="18" charset="0"/>
              </a:rPr>
              <a:t>reaction buffer </a:t>
            </a:r>
            <a:r>
              <a:rPr lang="en-US" sz="1200" dirty="0" smtClean="0">
                <a:latin typeface="Times New Roman" pitchFamily="18" charset="0"/>
                <a:cs typeface="Times New Roman" pitchFamily="18" charset="0"/>
              </a:rPr>
              <a:t>at </a:t>
            </a:r>
            <a:r>
              <a:rPr lang="en-US" sz="1200" dirty="0">
                <a:latin typeface="Times New Roman" pitchFamily="18" charset="0"/>
                <a:cs typeface="Times New Roman" pitchFamily="18" charset="0"/>
              </a:rPr>
              <a:t>37°C </a:t>
            </a:r>
            <a:r>
              <a:rPr lang="en-US" sz="1200" dirty="0" smtClean="0">
                <a:latin typeface="Times New Roman" pitchFamily="18" charset="0"/>
                <a:cs typeface="Times New Roman" pitchFamily="18" charset="0"/>
              </a:rPr>
              <a:t>for the time period mentioned above.  The </a:t>
            </a:r>
            <a:r>
              <a:rPr lang="en-US" sz="1200" dirty="0">
                <a:latin typeface="Times New Roman" pitchFamily="18" charset="0"/>
                <a:cs typeface="Times New Roman" pitchFamily="18" charset="0"/>
              </a:rPr>
              <a:t>incision products were then analyzed on a </a:t>
            </a:r>
            <a:r>
              <a:rPr lang="en-US" sz="1200" dirty="0" smtClean="0">
                <a:latin typeface="Times New Roman" pitchFamily="18" charset="0"/>
                <a:cs typeface="Times New Roman" pitchFamily="18" charset="0"/>
              </a:rPr>
              <a:t>12% polyacrylamide </a:t>
            </a:r>
            <a:r>
              <a:rPr lang="en-US" sz="1200" dirty="0">
                <a:latin typeface="Times New Roman" pitchFamily="18" charset="0"/>
                <a:cs typeface="Times New Roman" pitchFamily="18" charset="0"/>
              </a:rPr>
              <a:t>sequencing </a:t>
            </a:r>
            <a:r>
              <a:rPr lang="en-US" sz="1200" dirty="0" smtClean="0">
                <a:latin typeface="Times New Roman" pitchFamily="18" charset="0"/>
                <a:cs typeface="Times New Roman" pitchFamily="18" charset="0"/>
              </a:rPr>
              <a:t>gel under denaturing condition. </a:t>
            </a:r>
            <a:r>
              <a:rPr lang="en-US" sz="1200" dirty="0">
                <a:latin typeface="Times New Roman" pitchFamily="18" charset="0"/>
                <a:cs typeface="Times New Roman" pitchFamily="18" charset="0"/>
              </a:rPr>
              <a:t>The </a:t>
            </a:r>
            <a:r>
              <a:rPr lang="en-US" sz="1200" dirty="0" smtClean="0">
                <a:latin typeface="Times New Roman" pitchFamily="18" charset="0"/>
                <a:cs typeface="Times New Roman" pitchFamily="18" charset="0"/>
              </a:rPr>
              <a:t>55-mer </a:t>
            </a:r>
            <a:r>
              <a:rPr lang="en-US" sz="1200" dirty="0">
                <a:latin typeface="Times New Roman" pitchFamily="18" charset="0"/>
                <a:cs typeface="Times New Roman" pitchFamily="18" charset="0"/>
              </a:rPr>
              <a:t>represents the intact DNA substrates, and the </a:t>
            </a:r>
            <a:r>
              <a:rPr lang="en-US" sz="1200" dirty="0" smtClean="0">
                <a:latin typeface="Times New Roman" pitchFamily="18" charset="0"/>
                <a:cs typeface="Times New Roman" pitchFamily="18" charset="0"/>
              </a:rPr>
              <a:t>22mer </a:t>
            </a:r>
            <a:r>
              <a:rPr lang="en-US" sz="1200" dirty="0">
                <a:latin typeface="Times New Roman" pitchFamily="18" charset="0"/>
                <a:cs typeface="Times New Roman" pitchFamily="18" charset="0"/>
              </a:rPr>
              <a:t>represent </a:t>
            </a:r>
            <a:r>
              <a:rPr lang="en-US" sz="1200" dirty="0" smtClean="0">
                <a:latin typeface="Times New Roman" pitchFamily="18" charset="0"/>
                <a:cs typeface="Times New Roman" pitchFamily="18" charset="0"/>
              </a:rPr>
              <a:t>the 5ꞌ-incised </a:t>
            </a:r>
            <a:r>
              <a:rPr lang="en-US" sz="1200" dirty="0">
                <a:latin typeface="Times New Roman" pitchFamily="18" charset="0"/>
                <a:cs typeface="Times New Roman" pitchFamily="18" charset="0"/>
              </a:rPr>
              <a:t>DNA </a:t>
            </a:r>
            <a:r>
              <a:rPr lang="en-US" sz="1200" dirty="0" smtClean="0">
                <a:latin typeface="Times New Roman" pitchFamily="18" charset="0"/>
                <a:cs typeface="Times New Roman" pitchFamily="18" charset="0"/>
              </a:rPr>
              <a:t>fragments. The results are tabulated and relative incision efficiencies are plotted in Figure 6.                                                                                                                                                                                          </a:t>
            </a:r>
            <a:endParaRPr lang="en-US" sz="1200" b="1" dirty="0">
              <a:latin typeface="Times New Roman" pitchFamily="18" charset="0"/>
              <a:cs typeface="Times New Roman" pitchFamily="18" charset="0"/>
            </a:endParaRPr>
          </a:p>
        </p:txBody>
      </p:sp>
      <p:sp>
        <p:nvSpPr>
          <p:cNvPr id="35" name="TextBox 28"/>
          <p:cNvSpPr txBox="1">
            <a:spLocks noChangeArrowheads="1"/>
          </p:cNvSpPr>
          <p:nvPr/>
        </p:nvSpPr>
        <p:spPr bwMode="auto">
          <a:xfrm>
            <a:off x="1295400" y="3728531"/>
            <a:ext cx="668424" cy="276999"/>
          </a:xfrm>
          <a:prstGeom prst="rect">
            <a:avLst/>
          </a:prstGeom>
          <a:noFill/>
          <a:ln w="9525">
            <a:noFill/>
            <a:miter lim="800000"/>
            <a:headEnd/>
            <a:tailEnd/>
          </a:ln>
        </p:spPr>
        <p:txBody>
          <a:bodyPr wrap="square">
            <a:spAutoFit/>
          </a:bodyPr>
          <a:lstStyle/>
          <a:p>
            <a:r>
              <a:rPr lang="en-US" sz="1200" b="1" i="1" dirty="0" smtClean="0">
                <a:latin typeface="Calibri" pitchFamily="34" charset="0"/>
              </a:rPr>
              <a:t>55mer</a:t>
            </a:r>
            <a:endParaRPr lang="en-US" sz="1200" b="1" i="1" dirty="0">
              <a:latin typeface="Calibri" pitchFamily="34" charset="0"/>
            </a:endParaRPr>
          </a:p>
        </p:txBody>
      </p:sp>
      <p:sp>
        <p:nvSpPr>
          <p:cNvPr id="36" name="TextBox 28"/>
          <p:cNvSpPr txBox="1">
            <a:spLocks noChangeArrowheads="1"/>
          </p:cNvSpPr>
          <p:nvPr/>
        </p:nvSpPr>
        <p:spPr bwMode="auto">
          <a:xfrm>
            <a:off x="1314400" y="4500591"/>
            <a:ext cx="1333500" cy="276999"/>
          </a:xfrm>
          <a:prstGeom prst="rect">
            <a:avLst/>
          </a:prstGeom>
          <a:noFill/>
          <a:ln w="9525">
            <a:noFill/>
            <a:miter lim="800000"/>
            <a:headEnd/>
            <a:tailEnd/>
          </a:ln>
        </p:spPr>
        <p:txBody>
          <a:bodyPr wrap="square">
            <a:spAutoFit/>
          </a:bodyPr>
          <a:lstStyle/>
          <a:p>
            <a:r>
              <a:rPr lang="en-US" sz="1200" b="1" i="1" dirty="0" smtClean="0">
                <a:latin typeface="Calibri" pitchFamily="34" charset="0"/>
              </a:rPr>
              <a:t>22mer</a:t>
            </a:r>
            <a:endParaRPr lang="en-US" sz="1200" b="1" i="1" dirty="0">
              <a:latin typeface="Calibri" pitchFamily="34" charset="0"/>
            </a:endParaRPr>
          </a:p>
        </p:txBody>
      </p:sp>
      <p:cxnSp>
        <p:nvCxnSpPr>
          <p:cNvPr id="37" name="Straight Connector 36"/>
          <p:cNvCxnSpPr/>
          <p:nvPr/>
        </p:nvCxnSpPr>
        <p:spPr>
          <a:xfrm>
            <a:off x="1823800" y="3872716"/>
            <a:ext cx="16459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1855812" y="4654948"/>
            <a:ext cx="21602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TextBox 28"/>
          <p:cNvSpPr txBox="1">
            <a:spLocks noChangeArrowheads="1"/>
          </p:cNvSpPr>
          <p:nvPr/>
        </p:nvSpPr>
        <p:spPr bwMode="auto">
          <a:xfrm>
            <a:off x="1270484" y="2847201"/>
            <a:ext cx="2844316" cy="276999"/>
          </a:xfrm>
          <a:prstGeom prst="rect">
            <a:avLst/>
          </a:prstGeom>
          <a:noFill/>
          <a:ln w="9525">
            <a:noFill/>
            <a:miter lim="800000"/>
            <a:headEnd/>
            <a:tailEnd/>
          </a:ln>
        </p:spPr>
        <p:txBody>
          <a:bodyPr wrap="square">
            <a:spAutoFit/>
          </a:bodyPr>
          <a:lstStyle/>
          <a:p>
            <a:r>
              <a:rPr lang="en-US" sz="1200" b="1" i="1" dirty="0" smtClean="0">
                <a:latin typeface="Calibri" pitchFamily="34" charset="0"/>
              </a:rPr>
              <a:t>        </a:t>
            </a:r>
            <a:r>
              <a:rPr lang="en-US" sz="1200" b="1" i="1" dirty="0" err="1" smtClean="0">
                <a:latin typeface="Calibri" pitchFamily="34" charset="0"/>
              </a:rPr>
              <a:t>mins</a:t>
            </a:r>
            <a:r>
              <a:rPr lang="en-US" sz="1200" b="1" i="1" dirty="0" smtClean="0">
                <a:latin typeface="Calibri" pitchFamily="34" charset="0"/>
              </a:rPr>
              <a:t>       0        5   10   20   30             </a:t>
            </a:r>
            <a:endParaRPr lang="en-US" sz="1200" b="1" i="1" dirty="0">
              <a:latin typeface="Calibri" pitchFamily="34" charset="0"/>
            </a:endParaRPr>
          </a:p>
        </p:txBody>
      </p:sp>
      <p:sp>
        <p:nvSpPr>
          <p:cNvPr id="41" name="TextBox 28"/>
          <p:cNvSpPr txBox="1">
            <a:spLocks noChangeArrowheads="1"/>
          </p:cNvSpPr>
          <p:nvPr/>
        </p:nvSpPr>
        <p:spPr bwMode="auto">
          <a:xfrm>
            <a:off x="3717510" y="2840498"/>
            <a:ext cx="1464090" cy="276999"/>
          </a:xfrm>
          <a:prstGeom prst="rect">
            <a:avLst/>
          </a:prstGeom>
          <a:noFill/>
          <a:ln w="9525">
            <a:noFill/>
            <a:miter lim="800000"/>
            <a:headEnd/>
            <a:tailEnd/>
          </a:ln>
        </p:spPr>
        <p:txBody>
          <a:bodyPr wrap="square">
            <a:spAutoFit/>
          </a:bodyPr>
          <a:lstStyle/>
          <a:p>
            <a:r>
              <a:rPr lang="en-US" sz="1200" b="1" i="1" dirty="0" smtClean="0">
                <a:latin typeface="Calibri" pitchFamily="34" charset="0"/>
              </a:rPr>
              <a:t> 0      5   10    20   30            </a:t>
            </a:r>
            <a:endParaRPr lang="en-US" sz="1200" b="1" i="1" dirty="0">
              <a:latin typeface="Calibri" pitchFamily="34" charset="0"/>
            </a:endParaRPr>
          </a:p>
        </p:txBody>
      </p:sp>
      <p:sp>
        <p:nvSpPr>
          <p:cNvPr id="42" name="TextBox 28"/>
          <p:cNvSpPr txBox="1">
            <a:spLocks noChangeArrowheads="1"/>
          </p:cNvSpPr>
          <p:nvPr/>
        </p:nvSpPr>
        <p:spPr bwMode="auto">
          <a:xfrm>
            <a:off x="5409728" y="2812697"/>
            <a:ext cx="1464090" cy="276999"/>
          </a:xfrm>
          <a:prstGeom prst="rect">
            <a:avLst/>
          </a:prstGeom>
          <a:noFill/>
          <a:ln w="9525">
            <a:noFill/>
            <a:miter lim="800000"/>
            <a:headEnd/>
            <a:tailEnd/>
          </a:ln>
        </p:spPr>
        <p:txBody>
          <a:bodyPr wrap="square">
            <a:spAutoFit/>
          </a:bodyPr>
          <a:lstStyle/>
          <a:p>
            <a:r>
              <a:rPr lang="en-US" sz="1200" b="1" i="1" dirty="0" smtClean="0">
                <a:latin typeface="Calibri" pitchFamily="34" charset="0"/>
              </a:rPr>
              <a:t> 0      5   10    20   30            </a:t>
            </a:r>
            <a:endParaRPr lang="en-US" sz="1200" b="1" i="1" dirty="0">
              <a:latin typeface="Calibri" pitchFamily="34" charset="0"/>
            </a:endParaRPr>
          </a:p>
        </p:txBody>
      </p:sp>
      <p:sp>
        <p:nvSpPr>
          <p:cNvPr id="43" name="TextBox 28"/>
          <p:cNvSpPr txBox="1">
            <a:spLocks noChangeArrowheads="1"/>
          </p:cNvSpPr>
          <p:nvPr/>
        </p:nvSpPr>
        <p:spPr bwMode="auto">
          <a:xfrm>
            <a:off x="5460522" y="5093428"/>
            <a:ext cx="1464090" cy="276999"/>
          </a:xfrm>
          <a:prstGeom prst="rect">
            <a:avLst/>
          </a:prstGeom>
          <a:noFill/>
          <a:ln w="9525">
            <a:noFill/>
            <a:miter lim="800000"/>
            <a:headEnd/>
            <a:tailEnd/>
          </a:ln>
        </p:spPr>
        <p:txBody>
          <a:bodyPr wrap="square">
            <a:spAutoFit/>
          </a:bodyPr>
          <a:lstStyle/>
          <a:p>
            <a:r>
              <a:rPr lang="en-US" sz="1200" b="1" i="1" dirty="0" smtClean="0">
                <a:latin typeface="Calibri" pitchFamily="34" charset="0"/>
              </a:rPr>
              <a:t> 0      5   10    20   30            </a:t>
            </a:r>
            <a:endParaRPr lang="en-US" sz="1200" b="1" i="1" dirty="0">
              <a:latin typeface="Calibri" pitchFamily="34" charset="0"/>
            </a:endParaRPr>
          </a:p>
        </p:txBody>
      </p:sp>
      <p:sp>
        <p:nvSpPr>
          <p:cNvPr id="44" name="TextBox 28"/>
          <p:cNvSpPr txBox="1">
            <a:spLocks noChangeArrowheads="1"/>
          </p:cNvSpPr>
          <p:nvPr/>
        </p:nvSpPr>
        <p:spPr bwMode="auto">
          <a:xfrm>
            <a:off x="3733800" y="5133201"/>
            <a:ext cx="1464090" cy="276999"/>
          </a:xfrm>
          <a:prstGeom prst="rect">
            <a:avLst/>
          </a:prstGeom>
          <a:noFill/>
          <a:ln w="9525">
            <a:noFill/>
            <a:miter lim="800000"/>
            <a:headEnd/>
            <a:tailEnd/>
          </a:ln>
        </p:spPr>
        <p:txBody>
          <a:bodyPr wrap="square">
            <a:spAutoFit/>
          </a:bodyPr>
          <a:lstStyle/>
          <a:p>
            <a:r>
              <a:rPr lang="en-US" sz="1200" b="1" i="1" dirty="0" smtClean="0">
                <a:latin typeface="Calibri" pitchFamily="34" charset="0"/>
              </a:rPr>
              <a:t> 0      5   10    20   30            </a:t>
            </a:r>
            <a:endParaRPr lang="en-US" sz="1200" b="1" i="1" dirty="0">
              <a:latin typeface="Calibri" pitchFamily="34" charset="0"/>
            </a:endParaRPr>
          </a:p>
        </p:txBody>
      </p:sp>
      <p:sp>
        <p:nvSpPr>
          <p:cNvPr id="45" name="TextBox 28"/>
          <p:cNvSpPr txBox="1">
            <a:spLocks noChangeArrowheads="1"/>
          </p:cNvSpPr>
          <p:nvPr/>
        </p:nvSpPr>
        <p:spPr bwMode="auto">
          <a:xfrm>
            <a:off x="1158818" y="5127932"/>
            <a:ext cx="2844316" cy="276999"/>
          </a:xfrm>
          <a:prstGeom prst="rect">
            <a:avLst/>
          </a:prstGeom>
          <a:noFill/>
          <a:ln w="9525">
            <a:noFill/>
            <a:miter lim="800000"/>
            <a:headEnd/>
            <a:tailEnd/>
          </a:ln>
        </p:spPr>
        <p:txBody>
          <a:bodyPr wrap="square">
            <a:spAutoFit/>
          </a:bodyPr>
          <a:lstStyle/>
          <a:p>
            <a:r>
              <a:rPr lang="en-US" sz="1200" b="1" i="1" dirty="0" smtClean="0">
                <a:latin typeface="Calibri" pitchFamily="34" charset="0"/>
              </a:rPr>
              <a:t>        </a:t>
            </a:r>
            <a:r>
              <a:rPr lang="en-US" sz="1200" b="1" i="1" dirty="0" err="1" smtClean="0">
                <a:latin typeface="Calibri" pitchFamily="34" charset="0"/>
              </a:rPr>
              <a:t>mins</a:t>
            </a:r>
            <a:r>
              <a:rPr lang="en-US" sz="1200" b="1" i="1" dirty="0" smtClean="0">
                <a:latin typeface="Calibri" pitchFamily="34" charset="0"/>
              </a:rPr>
              <a:t>       0      5     10    20   30             </a:t>
            </a:r>
            <a:endParaRPr lang="en-US" sz="1200" b="1" i="1" dirty="0">
              <a:latin typeface="Calibri" pitchFamily="34" charset="0"/>
            </a:endParaRPr>
          </a:p>
        </p:txBody>
      </p:sp>
    </p:spTree>
    <p:extLst>
      <p:ext uri="{BB962C8B-B14F-4D97-AF65-F5344CB8AC3E}">
        <p14:creationId xmlns:p14="http://schemas.microsoft.com/office/powerpoint/2010/main" val="11570324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1"/>
          <p:cNvSpPr>
            <a:spLocks noChangeArrowheads="1"/>
          </p:cNvSpPr>
          <p:nvPr/>
        </p:nvSpPr>
        <p:spPr bwMode="auto">
          <a:xfrm>
            <a:off x="1371600" y="762000"/>
            <a:ext cx="6324600" cy="307777"/>
          </a:xfrm>
          <a:prstGeom prst="rect">
            <a:avLst/>
          </a:prstGeom>
          <a:noFill/>
          <a:ln w="9525">
            <a:noFill/>
            <a:miter lim="800000"/>
            <a:headEnd/>
            <a:tailEnd/>
          </a:ln>
        </p:spPr>
        <p:txBody>
          <a:bodyPr anchor="ctr">
            <a:spAutoFit/>
          </a:bodyPr>
          <a:lstStyle/>
          <a:p>
            <a:pPr eaLnBrk="0" hangingPunct="0"/>
            <a:r>
              <a:rPr lang="en-US" altLang="zh-CN" sz="1400" b="1" dirty="0">
                <a:latin typeface="Times New Roman" pitchFamily="18" charset="0"/>
              </a:rPr>
              <a:t>Table </a:t>
            </a:r>
            <a:r>
              <a:rPr lang="en-US" altLang="zh-CN" sz="1400" b="1" dirty="0" smtClean="0">
                <a:latin typeface="Times New Roman" pitchFamily="18" charset="0"/>
              </a:rPr>
              <a:t>S1: </a:t>
            </a:r>
            <a:r>
              <a:rPr lang="en-US" altLang="zh-CN" sz="1400" b="1" dirty="0">
                <a:latin typeface="Times New Roman" pitchFamily="18" charset="0"/>
              </a:rPr>
              <a:t>Thermal and thermodynamic parameters from UV-melting curves</a:t>
            </a:r>
            <a:endParaRPr lang="en-US" altLang="zh-CN" sz="1200" dirty="0">
              <a:latin typeface="Times New Roman"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737174279"/>
              </p:ext>
            </p:extLst>
          </p:nvPr>
        </p:nvGraphicFramePr>
        <p:xfrm>
          <a:off x="304800" y="1282700"/>
          <a:ext cx="8382001" cy="3443291"/>
        </p:xfrm>
        <a:graphic>
          <a:graphicData uri="http://schemas.openxmlformats.org/drawingml/2006/table">
            <a:tbl>
              <a:tblPr/>
              <a:tblGrid>
                <a:gridCol w="892175"/>
                <a:gridCol w="852488"/>
                <a:gridCol w="765175"/>
                <a:gridCol w="852487"/>
                <a:gridCol w="828675"/>
                <a:gridCol w="831851"/>
                <a:gridCol w="855663"/>
                <a:gridCol w="823912"/>
                <a:gridCol w="852488"/>
                <a:gridCol w="827087"/>
              </a:tblGrid>
              <a:tr h="393700">
                <a:tc gridSpan="5">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CCATC</a:t>
                      </a:r>
                      <a:r>
                        <a:rPr kumimoji="0" lang="en-US" sz="1200" b="0" i="1"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G*C</a:t>
                      </a:r>
                      <a:r>
                        <a:rPr kumimoji="0" lang="en-US" sz="1200" b="0" i="1" u="sng" strike="noStrike" cap="none" normalizeH="0" baseline="0" dirty="0" smtClean="0">
                          <a:ln>
                            <a:noFill/>
                          </a:ln>
                          <a:solidFill>
                            <a:srgbClr val="558ED5"/>
                          </a:solidFill>
                          <a:effectLst/>
                          <a:latin typeface="Calibri" pitchFamily="34" charset="0"/>
                          <a:ea typeface="Calibri" pitchFamily="34" charset="0"/>
                          <a:cs typeface="Times New Roman" pitchFamily="18" charset="0"/>
                        </a:rPr>
                        <a:t>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ACC </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GGTAGCGTTGG</a:t>
                      </a:r>
                    </a:p>
                  </a:txBody>
                  <a:tcPr marL="46564" marR="46564"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endPar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CCATC</a:t>
                      </a:r>
                      <a:r>
                        <a:rPr kumimoji="0" lang="en-US" sz="1200" b="0" i="1" u="sng" strike="noStrike" cap="none" normalizeH="0" baseline="0" smtClean="0">
                          <a:ln>
                            <a:noFill/>
                          </a:ln>
                          <a:solidFill>
                            <a:schemeClr val="tx1"/>
                          </a:solidFill>
                          <a:effectLst/>
                          <a:latin typeface="Calibri" pitchFamily="34" charset="0"/>
                          <a:ea typeface="Calibri" pitchFamily="34" charset="0"/>
                          <a:cs typeface="Times New Roman" pitchFamily="18" charset="0"/>
                        </a:rPr>
                        <a:t>G*C</a:t>
                      </a:r>
                      <a:r>
                        <a:rPr kumimoji="0" lang="en-US" sz="1200" b="0" i="1" u="sng" strike="noStrike" cap="none" normalizeH="0" baseline="0" smtClean="0">
                          <a:ln>
                            <a:noFill/>
                          </a:ln>
                          <a:solidFill>
                            <a:srgbClr val="FF0000"/>
                          </a:solidFill>
                          <a:effectLst/>
                          <a:latin typeface="Calibri" pitchFamily="34" charset="0"/>
                          <a:ea typeface="Calibri" pitchFamily="34" charset="0"/>
                          <a:cs typeface="Times New Roman" pitchFamily="18" charset="0"/>
                        </a:rPr>
                        <a:t>T</a:t>
                      </a: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ACC </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GGTAGCGATGG</a:t>
                      </a:r>
                    </a:p>
                  </a:txBody>
                  <a:tcPr marL="46564" marR="46564"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514350">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a:t>
                      </a:r>
                      <a:r>
                        <a:rPr kumimoji="0" lang="en-US" sz="1100" b="0" i="1" u="none" strike="noStrike" cap="none" normalizeH="0" baseline="0" smtClean="0">
                          <a:ln>
                            <a:noFill/>
                          </a:ln>
                          <a:solidFill>
                            <a:schemeClr val="tx1"/>
                          </a:solidFill>
                          <a:effectLst/>
                          <a:latin typeface="Calibri" pitchFamily="34" charset="0"/>
                          <a:ea typeface="Calibri" pitchFamily="34" charset="0"/>
                          <a:cs typeface="Times New Roman" pitchFamily="18" charset="0"/>
                          <a:sym typeface="Symbol" pitchFamily="18" charset="2"/>
                        </a:rPr>
                        <a:t></a:t>
                      </a: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H</a:t>
                      </a: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kcal/mol</a:t>
                      </a: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a:t>
                      </a:r>
                      <a:r>
                        <a:rPr kumimoji="0" lang="en-US" sz="1100" b="0" i="1" u="none" strike="noStrike" cap="none" normalizeH="0" baseline="0" smtClean="0">
                          <a:ln>
                            <a:noFill/>
                          </a:ln>
                          <a:solidFill>
                            <a:schemeClr val="tx1"/>
                          </a:solidFill>
                          <a:effectLst/>
                          <a:latin typeface="Calibri" pitchFamily="34" charset="0"/>
                          <a:ea typeface="Calibri" pitchFamily="34" charset="0"/>
                          <a:cs typeface="Times New Roman" pitchFamily="18" charset="0"/>
                          <a:sym typeface="Symbol" pitchFamily="18" charset="2"/>
                        </a:rPr>
                        <a:t></a:t>
                      </a: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S</a:t>
                      </a: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eu</a:t>
                      </a: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a:t>
                      </a:r>
                      <a:r>
                        <a:rPr kumimoji="0" lang="en-US" sz="1100" b="0" i="1" u="none" strike="noStrike" cap="none" normalizeH="0" baseline="0" smtClean="0">
                          <a:ln>
                            <a:noFill/>
                          </a:ln>
                          <a:solidFill>
                            <a:schemeClr val="tx1"/>
                          </a:solidFill>
                          <a:effectLst/>
                          <a:latin typeface="Calibri" pitchFamily="34" charset="0"/>
                          <a:ea typeface="Calibri" pitchFamily="34" charset="0"/>
                          <a:cs typeface="Times New Roman" pitchFamily="18" charset="0"/>
                          <a:sym typeface="Symbol" pitchFamily="18" charset="2"/>
                        </a:rPr>
                        <a:t></a:t>
                      </a: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G</a:t>
                      </a:r>
                      <a:r>
                        <a:rPr kumimoji="0" lang="en-US" sz="1100" b="0" i="1" u="none" strike="noStrike" cap="none" normalizeH="0" baseline="-25000" smtClean="0">
                          <a:ln>
                            <a:noFill/>
                          </a:ln>
                          <a:solidFill>
                            <a:schemeClr val="tx1"/>
                          </a:solidFill>
                          <a:effectLst/>
                          <a:latin typeface="Times New Roman" pitchFamily="18" charset="0"/>
                          <a:ea typeface="Calibri" pitchFamily="34" charset="0"/>
                          <a:cs typeface="Times New Roman" pitchFamily="18" charset="0"/>
                        </a:rPr>
                        <a:t>37</a:t>
                      </a: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kcal/mol</a:t>
                      </a: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T</a:t>
                      </a:r>
                      <a:r>
                        <a:rPr kumimoji="0" lang="en-US" sz="1100" b="0" i="1" u="none" strike="noStrike" cap="none" normalizeH="0" baseline="-25000" smtClean="0">
                          <a:ln>
                            <a:noFill/>
                          </a:ln>
                          <a:solidFill>
                            <a:schemeClr val="tx1"/>
                          </a:solidFill>
                          <a:effectLst/>
                          <a:latin typeface="Times New Roman" pitchFamily="18" charset="0"/>
                          <a:ea typeface="Calibri" pitchFamily="34" charset="0"/>
                          <a:cs typeface="Times New Roman" pitchFamily="18" charset="0"/>
                        </a:rPr>
                        <a:t>m</a:t>
                      </a:r>
                      <a:r>
                        <a:rPr kumimoji="0" lang="en-US" sz="1100" b="0" i="1" u="none" strike="noStrike" cap="none" normalizeH="0" baseline="30000" smtClean="0">
                          <a:ln>
                            <a:noFill/>
                          </a:ln>
                          <a:solidFill>
                            <a:schemeClr val="tx1"/>
                          </a:solidFill>
                          <a:effectLst/>
                          <a:latin typeface="Times New Roman" pitchFamily="18" charset="0"/>
                          <a:ea typeface="Calibri" pitchFamily="34" charset="0"/>
                          <a:cs typeface="Times New Roman" pitchFamily="18" charset="0"/>
                        </a:rPr>
                        <a:t>b</a:t>
                      </a: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30000" smtClean="0">
                          <a:ln>
                            <a:noFill/>
                          </a:ln>
                          <a:solidFill>
                            <a:schemeClr val="tx1"/>
                          </a:solidFill>
                          <a:effectLst/>
                          <a:latin typeface="Times New Roman" pitchFamily="18" charset="0"/>
                          <a:ea typeface="Calibri" pitchFamily="34" charset="0"/>
                          <a:cs typeface="Times New Roman" pitchFamily="18" charset="0"/>
                        </a:rPr>
                        <a:t>o</a:t>
                      </a: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C</a:t>
                      </a: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a:t>
                      </a:r>
                      <a:r>
                        <a:rPr kumimoji="0" lang="en-US" sz="1100" b="0" i="1" u="none" strike="noStrike" cap="none" normalizeH="0" baseline="0" smtClean="0">
                          <a:ln>
                            <a:noFill/>
                          </a:ln>
                          <a:solidFill>
                            <a:schemeClr val="tx1"/>
                          </a:solidFill>
                          <a:effectLst/>
                          <a:latin typeface="Calibri" pitchFamily="34" charset="0"/>
                          <a:ea typeface="Calibri" pitchFamily="34" charset="0"/>
                          <a:cs typeface="Times New Roman" pitchFamily="18" charset="0"/>
                          <a:sym typeface="Symbol" pitchFamily="18" charset="2"/>
                        </a:rPr>
                        <a:t></a:t>
                      </a: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H</a:t>
                      </a: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kcal/mol</a:t>
                      </a: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a:t>
                      </a:r>
                      <a:r>
                        <a:rPr kumimoji="0" lang="en-US" sz="1100" b="0" i="1" u="none" strike="noStrike" cap="none" normalizeH="0" baseline="0" smtClean="0">
                          <a:ln>
                            <a:noFill/>
                          </a:ln>
                          <a:solidFill>
                            <a:schemeClr val="tx1"/>
                          </a:solidFill>
                          <a:effectLst/>
                          <a:latin typeface="Calibri" pitchFamily="34" charset="0"/>
                          <a:ea typeface="Calibri" pitchFamily="34" charset="0"/>
                          <a:cs typeface="Times New Roman" pitchFamily="18" charset="0"/>
                          <a:sym typeface="Symbol" pitchFamily="18" charset="2"/>
                        </a:rPr>
                        <a:t></a:t>
                      </a: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S</a:t>
                      </a: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eu</a:t>
                      </a: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a:t>
                      </a:r>
                      <a:r>
                        <a:rPr kumimoji="0" lang="en-US" sz="1100" b="0" i="1" u="none" strike="noStrike" cap="none" normalizeH="0" baseline="0" smtClean="0">
                          <a:ln>
                            <a:noFill/>
                          </a:ln>
                          <a:solidFill>
                            <a:schemeClr val="tx1"/>
                          </a:solidFill>
                          <a:effectLst/>
                          <a:latin typeface="Calibri" pitchFamily="34" charset="0"/>
                          <a:ea typeface="Calibri" pitchFamily="34" charset="0"/>
                          <a:cs typeface="Times New Roman" pitchFamily="18" charset="0"/>
                          <a:sym typeface="Symbol" pitchFamily="18" charset="2"/>
                        </a:rPr>
                        <a:t></a:t>
                      </a: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G</a:t>
                      </a:r>
                      <a:r>
                        <a:rPr kumimoji="0" lang="en-US" sz="1100" b="0" i="1" u="none" strike="noStrike" cap="none" normalizeH="0" baseline="-25000" smtClean="0">
                          <a:ln>
                            <a:noFill/>
                          </a:ln>
                          <a:solidFill>
                            <a:schemeClr val="tx1"/>
                          </a:solidFill>
                          <a:effectLst/>
                          <a:latin typeface="Times New Roman" pitchFamily="18" charset="0"/>
                          <a:ea typeface="Calibri" pitchFamily="34" charset="0"/>
                          <a:cs typeface="Times New Roman" pitchFamily="18" charset="0"/>
                        </a:rPr>
                        <a:t>37</a:t>
                      </a: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kcal/mol</a:t>
                      </a: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T</a:t>
                      </a:r>
                      <a:r>
                        <a:rPr kumimoji="0" lang="en-US" sz="1100" b="0" i="1" u="none" strike="noStrike" cap="none" normalizeH="0" baseline="-25000" smtClean="0">
                          <a:ln>
                            <a:noFill/>
                          </a:ln>
                          <a:solidFill>
                            <a:schemeClr val="tx1"/>
                          </a:solidFill>
                          <a:effectLst/>
                          <a:latin typeface="Times New Roman" pitchFamily="18" charset="0"/>
                          <a:ea typeface="Calibri" pitchFamily="34" charset="0"/>
                          <a:cs typeface="Times New Roman" pitchFamily="18" charset="0"/>
                        </a:rPr>
                        <a:t>m</a:t>
                      </a:r>
                      <a:r>
                        <a:rPr kumimoji="0" lang="en-US" sz="1100" b="0" i="1" u="none" strike="noStrike" cap="none" normalizeH="0" baseline="30000" smtClean="0">
                          <a:ln>
                            <a:noFill/>
                          </a:ln>
                          <a:solidFill>
                            <a:schemeClr val="tx1"/>
                          </a:solidFill>
                          <a:effectLst/>
                          <a:latin typeface="Times New Roman" pitchFamily="18" charset="0"/>
                          <a:ea typeface="Calibri" pitchFamily="34" charset="0"/>
                          <a:cs typeface="Times New Roman" pitchFamily="18" charset="0"/>
                        </a:rPr>
                        <a:t>b</a:t>
                      </a: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30000" smtClean="0">
                          <a:ln>
                            <a:noFill/>
                          </a:ln>
                          <a:solidFill>
                            <a:schemeClr val="tx1"/>
                          </a:solidFill>
                          <a:effectLst/>
                          <a:latin typeface="Times New Roman" pitchFamily="18" charset="0"/>
                          <a:ea typeface="Calibri" pitchFamily="34" charset="0"/>
                          <a:cs typeface="Times New Roman" pitchFamily="18" charset="0"/>
                        </a:rPr>
                        <a:t>o</a:t>
                      </a: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C</a:t>
                      </a: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2900">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Control</a:t>
                      </a:r>
                      <a:r>
                        <a:rPr kumimoji="0" lang="en-US" sz="1100" b="1" i="0" u="none" strike="noStrike" cap="none" normalizeH="0" baseline="30000" smtClean="0">
                          <a:ln>
                            <a:noFill/>
                          </a:ln>
                          <a:solidFill>
                            <a:schemeClr val="tx1"/>
                          </a:solidFill>
                          <a:effectLst/>
                          <a:latin typeface="Calibri" pitchFamily="34" charset="0"/>
                          <a:ea typeface="Calibri" pitchFamily="34" charset="0"/>
                          <a:cs typeface="Times New Roman" pitchFamily="18" charset="0"/>
                        </a:rPr>
                        <a:t>a</a:t>
                      </a:r>
                      <a:r>
                        <a:rPr kumimoji="0" lang="en-US" sz="11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1F497D"/>
                          </a:solidFill>
                          <a:effectLst/>
                          <a:latin typeface="Calibri" pitchFamily="34" charset="0"/>
                          <a:ea typeface="Calibri" pitchFamily="34" charset="0"/>
                          <a:cs typeface="Times New Roman" pitchFamily="18" charset="0"/>
                        </a:rPr>
                        <a:t>87.6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1F497D"/>
                          </a:solidFill>
                          <a:effectLst/>
                          <a:latin typeface="Calibri" pitchFamily="34" charset="0"/>
                          <a:ea typeface="Calibri" pitchFamily="34" charset="0"/>
                          <a:cs typeface="Times New Roman" pitchFamily="18" charset="0"/>
                        </a:rPr>
                        <a:t>241.3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1F497D"/>
                          </a:solidFill>
                          <a:effectLst/>
                          <a:latin typeface="Calibri" pitchFamily="34" charset="0"/>
                          <a:ea typeface="Calibri" pitchFamily="34" charset="0"/>
                          <a:cs typeface="Times New Roman" pitchFamily="18" charset="0"/>
                        </a:rPr>
                        <a:t>12.7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1F497D"/>
                          </a:solidFill>
                          <a:effectLst/>
                          <a:latin typeface="Calibri" pitchFamily="34" charset="0"/>
                          <a:ea typeface="Calibri" pitchFamily="34" charset="0"/>
                          <a:cs typeface="Times New Roman" pitchFamily="18" charset="0"/>
                        </a:rPr>
                        <a:t>60.6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Control</a:t>
                      </a: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FF0000"/>
                          </a:solidFill>
                          <a:effectLst/>
                          <a:latin typeface="Calibri" pitchFamily="34" charset="0"/>
                          <a:ea typeface="Calibri" pitchFamily="34" charset="0"/>
                          <a:cs typeface="Times New Roman" pitchFamily="18" charset="0"/>
                        </a:rPr>
                        <a:t>90.9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FF0000"/>
                          </a:solidFill>
                          <a:effectLst/>
                          <a:latin typeface="Calibri" pitchFamily="34" charset="0"/>
                          <a:ea typeface="Calibri" pitchFamily="34" charset="0"/>
                          <a:cs typeface="Times New Roman" pitchFamily="18" charset="0"/>
                        </a:rPr>
                        <a:t>251.9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FF0000"/>
                          </a:solidFill>
                          <a:effectLst/>
                          <a:latin typeface="Calibri" pitchFamily="34" charset="0"/>
                          <a:ea typeface="Calibri" pitchFamily="34" charset="0"/>
                          <a:cs typeface="Times New Roman" pitchFamily="18" charset="0"/>
                        </a:rPr>
                        <a:t>12.7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FF0000"/>
                          </a:solidFill>
                          <a:effectLst/>
                          <a:latin typeface="Calibri" pitchFamily="34" charset="0"/>
                          <a:ea typeface="Calibri" pitchFamily="34" charset="0"/>
                          <a:cs typeface="Times New Roman" pitchFamily="18" charset="0"/>
                        </a:rPr>
                        <a:t>59.8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9713">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FABP</a:t>
                      </a:r>
                      <a:r>
                        <a:rPr kumimoji="0" lang="en-US" sz="1100" b="1" i="0" u="none" strike="noStrike" cap="none" normalizeH="0" baseline="30000" smtClean="0">
                          <a:ln>
                            <a:noFill/>
                          </a:ln>
                          <a:solidFill>
                            <a:schemeClr val="tx1"/>
                          </a:solidFill>
                          <a:effectLst/>
                          <a:latin typeface="Calibri" pitchFamily="34" charset="0"/>
                          <a:ea typeface="Calibri" pitchFamily="34" charset="0"/>
                          <a:cs typeface="Times New Roman" pitchFamily="18" charset="0"/>
                        </a:rPr>
                        <a:t>a</a:t>
                      </a:r>
                      <a:r>
                        <a:rPr kumimoji="0" lang="en-US" sz="11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1F497D"/>
                          </a:solidFill>
                          <a:effectLst/>
                          <a:latin typeface="Calibri" pitchFamily="34" charset="0"/>
                          <a:ea typeface="Calibri" pitchFamily="34" charset="0"/>
                          <a:cs typeface="Times New Roman" pitchFamily="18" charset="0"/>
                        </a:rPr>
                        <a:t>73.8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1F497D"/>
                          </a:solidFill>
                          <a:effectLst/>
                          <a:latin typeface="Calibri" pitchFamily="34" charset="0"/>
                          <a:ea typeface="Calibri" pitchFamily="34" charset="0"/>
                          <a:cs typeface="Times New Roman" pitchFamily="18" charset="0"/>
                        </a:rPr>
                        <a:t>207.6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1F497D"/>
                          </a:solidFill>
                          <a:effectLst/>
                          <a:latin typeface="Calibri" pitchFamily="34" charset="0"/>
                          <a:ea typeface="Calibri" pitchFamily="34" charset="0"/>
                          <a:cs typeface="Times New Roman" pitchFamily="18" charset="0"/>
                        </a:rPr>
                        <a:t>9.4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1F497D"/>
                          </a:solidFill>
                          <a:effectLst/>
                          <a:latin typeface="Calibri" pitchFamily="34" charset="0"/>
                          <a:ea typeface="Calibri" pitchFamily="34" charset="0"/>
                          <a:cs typeface="Times New Roman" pitchFamily="18" charset="0"/>
                        </a:rPr>
                        <a:t>49.8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FABP</a:t>
                      </a: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FF0000"/>
                          </a:solidFill>
                          <a:effectLst/>
                          <a:latin typeface="Calibri" pitchFamily="34" charset="0"/>
                          <a:ea typeface="Calibri" pitchFamily="34" charset="0"/>
                          <a:cs typeface="Times New Roman" pitchFamily="18" charset="0"/>
                        </a:rPr>
                        <a:t>68.5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FF0000"/>
                          </a:solidFill>
                          <a:effectLst/>
                          <a:latin typeface="Calibri" pitchFamily="34" charset="0"/>
                          <a:ea typeface="Calibri" pitchFamily="34" charset="0"/>
                          <a:cs typeface="Times New Roman" pitchFamily="18" charset="0"/>
                        </a:rPr>
                        <a:t>192.7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FF0000"/>
                          </a:solidFill>
                          <a:effectLst/>
                          <a:latin typeface="Calibri" pitchFamily="34" charset="0"/>
                          <a:ea typeface="Calibri" pitchFamily="34" charset="0"/>
                          <a:cs typeface="Times New Roman" pitchFamily="18" charset="0"/>
                        </a:rPr>
                        <a:t>8.7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FF0000"/>
                          </a:solidFill>
                          <a:effectLst/>
                          <a:latin typeface="Calibri" pitchFamily="34" charset="0"/>
                          <a:ea typeface="Calibri" pitchFamily="34" charset="0"/>
                          <a:cs typeface="Times New Roman" pitchFamily="18" charset="0"/>
                        </a:rPr>
                        <a:t>47.2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9713">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FAF</a:t>
                      </a:r>
                      <a:r>
                        <a:rPr kumimoji="0" lang="en-US" sz="1100" b="1" i="0" u="none" strike="noStrike" cap="none" normalizeH="0" baseline="30000" smtClean="0">
                          <a:ln>
                            <a:noFill/>
                          </a:ln>
                          <a:solidFill>
                            <a:schemeClr val="tx1"/>
                          </a:solidFill>
                          <a:effectLst/>
                          <a:latin typeface="Calibri" pitchFamily="34" charset="0"/>
                          <a:ea typeface="Calibri" pitchFamily="34" charset="0"/>
                          <a:cs typeface="Times New Roman" pitchFamily="18" charset="0"/>
                        </a:rPr>
                        <a:t>a</a:t>
                      </a:r>
                      <a:r>
                        <a:rPr kumimoji="0" lang="en-US" sz="11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1F497D"/>
                          </a:solidFill>
                          <a:effectLst/>
                          <a:latin typeface="Calibri" pitchFamily="34" charset="0"/>
                          <a:ea typeface="Calibri" pitchFamily="34" charset="0"/>
                          <a:cs typeface="Times New Roman" pitchFamily="18" charset="0"/>
                        </a:rPr>
                        <a:t>68.5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1F497D"/>
                          </a:solidFill>
                          <a:effectLst/>
                          <a:latin typeface="Calibri" pitchFamily="34" charset="0"/>
                          <a:ea typeface="Calibri" pitchFamily="34" charset="0"/>
                          <a:cs typeface="Times New Roman" pitchFamily="18" charset="0"/>
                        </a:rPr>
                        <a:t>189.8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1F497D"/>
                          </a:solidFill>
                          <a:effectLst/>
                          <a:latin typeface="Calibri" pitchFamily="34" charset="0"/>
                          <a:ea typeface="Calibri" pitchFamily="34" charset="0"/>
                          <a:cs typeface="Times New Roman" pitchFamily="18" charset="0"/>
                        </a:rPr>
                        <a:t>9.6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1F497D"/>
                          </a:solidFill>
                          <a:effectLst/>
                          <a:latin typeface="Calibri" pitchFamily="34" charset="0"/>
                          <a:ea typeface="Calibri" pitchFamily="34" charset="0"/>
                          <a:cs typeface="Times New Roman" pitchFamily="18" charset="0"/>
                        </a:rPr>
                        <a:t>51.5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FAF</a:t>
                      </a: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FF0000"/>
                          </a:solidFill>
                          <a:effectLst/>
                          <a:latin typeface="Calibri" pitchFamily="34" charset="0"/>
                          <a:ea typeface="Calibri" pitchFamily="34" charset="0"/>
                          <a:cs typeface="Times New Roman" pitchFamily="18" charset="0"/>
                        </a:rPr>
                        <a:t>70.1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FF0000"/>
                          </a:solidFill>
                          <a:effectLst/>
                          <a:latin typeface="Calibri" pitchFamily="34" charset="0"/>
                          <a:ea typeface="Calibri" pitchFamily="34" charset="0"/>
                          <a:cs typeface="Times New Roman" pitchFamily="18" charset="0"/>
                        </a:rPr>
                        <a:t>196.0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FF0000"/>
                          </a:solidFill>
                          <a:effectLst/>
                          <a:latin typeface="Calibri" pitchFamily="34" charset="0"/>
                          <a:ea typeface="Calibri" pitchFamily="34" charset="0"/>
                          <a:cs typeface="Times New Roman" pitchFamily="18" charset="0"/>
                        </a:rPr>
                        <a:t>9.3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FF0000"/>
                          </a:solidFill>
                          <a:effectLst/>
                          <a:latin typeface="Calibri" pitchFamily="34" charset="0"/>
                          <a:ea typeface="Calibri" pitchFamily="34" charset="0"/>
                          <a:cs typeface="Times New Roman" pitchFamily="18" charset="0"/>
                        </a:rPr>
                        <a:t>49.7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9713">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FAAF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1F497D"/>
                          </a:solidFill>
                          <a:effectLst/>
                          <a:latin typeface="Calibri" pitchFamily="34" charset="0"/>
                          <a:ea typeface="Calibri" pitchFamily="34" charset="0"/>
                          <a:cs typeface="Times New Roman" pitchFamily="18" charset="0"/>
                        </a:rPr>
                        <a:t>54.2</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1F497D"/>
                          </a:solidFill>
                          <a:effectLst/>
                          <a:latin typeface="Calibri" pitchFamily="34" charset="0"/>
                          <a:ea typeface="Calibri" pitchFamily="34" charset="0"/>
                          <a:cs typeface="Times New Roman" pitchFamily="18" charset="0"/>
                        </a:rPr>
                        <a:t>146.2</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1F497D"/>
                          </a:solidFill>
                          <a:effectLst/>
                          <a:latin typeface="Calibri" pitchFamily="34" charset="0"/>
                          <a:ea typeface="Calibri" pitchFamily="34" charset="0"/>
                          <a:cs typeface="Times New Roman" pitchFamily="18" charset="0"/>
                        </a:rPr>
                        <a:t>8.8</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1F497D"/>
                          </a:solidFill>
                          <a:effectLst/>
                          <a:latin typeface="Calibri" pitchFamily="34" charset="0"/>
                          <a:ea typeface="Calibri" pitchFamily="34" charset="0"/>
                          <a:cs typeface="Times New Roman" pitchFamily="18" charset="0"/>
                        </a:rPr>
                        <a:t>50.9</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FAAF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FF0000"/>
                          </a:solidFill>
                          <a:effectLst/>
                          <a:latin typeface="Calibri" pitchFamily="34" charset="0"/>
                          <a:ea typeface="Calibri" pitchFamily="34" charset="0"/>
                          <a:cs typeface="Times New Roman" pitchFamily="18" charset="0"/>
                        </a:rPr>
                        <a:t>52.6</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FF0000"/>
                          </a:solidFill>
                          <a:effectLst/>
                          <a:latin typeface="Calibri" pitchFamily="34" charset="0"/>
                          <a:ea typeface="Calibri" pitchFamily="34" charset="0"/>
                          <a:cs typeface="Times New Roman" pitchFamily="18" charset="0"/>
                        </a:rPr>
                        <a:t>144.0</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FF0000"/>
                          </a:solidFill>
                          <a:effectLst/>
                          <a:latin typeface="Calibri" pitchFamily="34" charset="0"/>
                          <a:ea typeface="Calibri" pitchFamily="34" charset="0"/>
                          <a:cs typeface="Times New Roman" pitchFamily="18" charset="0"/>
                        </a:rPr>
                        <a:t>8.0</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FF0000"/>
                          </a:solidFill>
                          <a:effectLst/>
                          <a:latin typeface="Calibri" pitchFamily="34" charset="0"/>
                          <a:ea typeface="Calibri" pitchFamily="34" charset="0"/>
                          <a:cs typeface="Times New Roman" pitchFamily="18" charset="0"/>
                        </a:rPr>
                        <a:t>45.7</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9713">
                <a:tc gridSpan="10">
                  <a:txBody>
                    <a:bodyPr/>
                    <a:lstStyle/>
                    <a:p>
                      <a:pPr marL="0" marR="0" lvl="0" indent="0" algn="ctr" defTabSz="457200" rtl="0" eaLnBrk="1" fontAlgn="base" latinLnBrk="0" hangingPunct="1">
                        <a:lnSpc>
                          <a:spcPct val="100000"/>
                        </a:lnSpc>
                        <a:spcBef>
                          <a:spcPts val="600"/>
                        </a:spcBef>
                        <a:spcAft>
                          <a:spcPts val="600"/>
                        </a:spcAft>
                        <a:buClrTx/>
                        <a:buSzTx/>
                        <a:buFontTx/>
                        <a:buNone/>
                        <a:tabLst/>
                      </a:pP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14350">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sym typeface="Symbol" pitchFamily="18" charset="2"/>
                        </a:rPr>
                        <a:t></a:t>
                      </a:r>
                      <a:r>
                        <a:rPr kumimoji="0" lang="en-US" sz="11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H</a:t>
                      </a:r>
                      <a:r>
                        <a:rPr kumimoji="0" lang="en-US" sz="1100" b="0" i="1"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c</a:t>
                      </a: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kcal/</a:t>
                      </a:r>
                      <a:r>
                        <a:rPr kumimoji="0" lang="en-US" sz="11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mol</a:t>
                      </a: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sym typeface="Symbol" pitchFamily="18" charset="2"/>
                        </a:rPr>
                        <a:t></a:t>
                      </a:r>
                      <a:r>
                        <a:rPr kumimoji="0" lang="en-US" sz="11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a:t>
                      </a:r>
                      <a:r>
                        <a:rPr kumimoji="0" lang="en-US" sz="1100" b="0" i="1"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d</a:t>
                      </a: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eu</a:t>
                      </a: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sym typeface="Symbol" pitchFamily="18" charset="2"/>
                        </a:rPr>
                        <a:t></a:t>
                      </a:r>
                      <a:r>
                        <a:rPr kumimoji="0" lang="en-US" sz="11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t>
                      </a:r>
                      <a:r>
                        <a:rPr kumimoji="0" lang="en-US" sz="1100" b="0" i="1" u="none" strike="noStrike" cap="none" normalizeH="0" baseline="-25000" dirty="0" smtClean="0">
                          <a:ln>
                            <a:noFill/>
                          </a:ln>
                          <a:solidFill>
                            <a:schemeClr val="tx1"/>
                          </a:solidFill>
                          <a:effectLst/>
                          <a:latin typeface="Times New Roman" pitchFamily="18" charset="0"/>
                          <a:ea typeface="Calibri" pitchFamily="34" charset="0"/>
                          <a:cs typeface="Times New Roman" pitchFamily="18" charset="0"/>
                        </a:rPr>
                        <a:t>37</a:t>
                      </a:r>
                      <a:r>
                        <a:rPr kumimoji="0" lang="en-US" sz="1100" b="0" i="1"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e</a:t>
                      </a: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kcal/</a:t>
                      </a:r>
                      <a:r>
                        <a:rPr kumimoji="0" lang="en-US" sz="11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mol</a:t>
                      </a: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smtClean="0">
                          <a:ln>
                            <a:noFill/>
                          </a:ln>
                          <a:solidFill>
                            <a:schemeClr val="tx1"/>
                          </a:solidFill>
                          <a:effectLst/>
                          <a:latin typeface="Calibri" pitchFamily="34" charset="0"/>
                          <a:ea typeface="Calibri" pitchFamily="34" charset="0"/>
                          <a:cs typeface="Times New Roman" pitchFamily="18" charset="0"/>
                          <a:sym typeface="Symbol" pitchFamily="18" charset="2"/>
                        </a:rPr>
                        <a:t></a:t>
                      </a: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T</a:t>
                      </a:r>
                      <a:r>
                        <a:rPr kumimoji="0" lang="en-US" sz="1100" b="0" i="1" u="none" strike="noStrike" cap="none" normalizeH="0" baseline="-25000" smtClean="0">
                          <a:ln>
                            <a:noFill/>
                          </a:ln>
                          <a:solidFill>
                            <a:schemeClr val="tx1"/>
                          </a:solidFill>
                          <a:effectLst/>
                          <a:latin typeface="Times New Roman" pitchFamily="18" charset="0"/>
                          <a:ea typeface="Calibri" pitchFamily="34" charset="0"/>
                          <a:cs typeface="Times New Roman" pitchFamily="18" charset="0"/>
                        </a:rPr>
                        <a:t>m</a:t>
                      </a:r>
                      <a:r>
                        <a:rPr kumimoji="0" lang="en-US" sz="1100" b="0" i="1" u="none" strike="noStrike" cap="none" normalizeH="0" baseline="30000" smtClean="0">
                          <a:ln>
                            <a:noFill/>
                          </a:ln>
                          <a:solidFill>
                            <a:schemeClr val="tx1"/>
                          </a:solidFill>
                          <a:effectLst/>
                          <a:latin typeface="Times New Roman" pitchFamily="18" charset="0"/>
                          <a:ea typeface="Calibri" pitchFamily="34" charset="0"/>
                          <a:cs typeface="Times New Roman" pitchFamily="18" charset="0"/>
                        </a:rPr>
                        <a:t>f</a:t>
                      </a: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30000" smtClean="0">
                          <a:ln>
                            <a:noFill/>
                          </a:ln>
                          <a:solidFill>
                            <a:schemeClr val="tx1"/>
                          </a:solidFill>
                          <a:effectLst/>
                          <a:latin typeface="Times New Roman" pitchFamily="18" charset="0"/>
                          <a:ea typeface="Calibri" pitchFamily="34" charset="0"/>
                          <a:cs typeface="Times New Roman" pitchFamily="18" charset="0"/>
                        </a:rPr>
                        <a:t>o</a:t>
                      </a: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C</a:t>
                      </a: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sym typeface="Symbol" pitchFamily="18" charset="2"/>
                        </a:rPr>
                        <a:t></a:t>
                      </a:r>
                      <a:r>
                        <a:rPr kumimoji="0" lang="en-US" sz="11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H</a:t>
                      </a:r>
                      <a:r>
                        <a:rPr kumimoji="0" lang="en-US" sz="1100" b="0" i="1"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c</a:t>
                      </a: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kcal/</a:t>
                      </a:r>
                      <a:r>
                        <a:rPr kumimoji="0" lang="en-US" sz="11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mol</a:t>
                      </a: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sym typeface="Symbol" pitchFamily="18" charset="2"/>
                        </a:rPr>
                        <a:t></a:t>
                      </a:r>
                      <a:r>
                        <a:rPr kumimoji="0" lang="en-US" sz="11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a:t>
                      </a:r>
                      <a:r>
                        <a:rPr kumimoji="0" lang="en-US" sz="1100" b="0" i="1"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d</a:t>
                      </a: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eu</a:t>
                      </a: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sym typeface="Symbol" pitchFamily="18" charset="2"/>
                        </a:rPr>
                        <a:t></a:t>
                      </a:r>
                      <a:r>
                        <a:rPr kumimoji="0" lang="en-US" sz="11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t>
                      </a:r>
                      <a:r>
                        <a:rPr kumimoji="0" lang="en-US" sz="1100" b="0" i="1" u="none" strike="noStrike" cap="none" normalizeH="0" baseline="-25000" dirty="0" smtClean="0">
                          <a:ln>
                            <a:noFill/>
                          </a:ln>
                          <a:solidFill>
                            <a:schemeClr val="tx1"/>
                          </a:solidFill>
                          <a:effectLst/>
                          <a:latin typeface="Times New Roman" pitchFamily="18" charset="0"/>
                          <a:ea typeface="Calibri" pitchFamily="34" charset="0"/>
                          <a:cs typeface="Times New Roman" pitchFamily="18" charset="0"/>
                        </a:rPr>
                        <a:t>37</a:t>
                      </a:r>
                      <a:r>
                        <a:rPr kumimoji="0" lang="en-US" sz="1100" b="0" i="1"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e</a:t>
                      </a: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kcal/</a:t>
                      </a:r>
                      <a:r>
                        <a:rPr kumimoji="0" lang="en-US" sz="11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mol</a:t>
                      </a:r>
                      <a:r>
                        <a:rPr kumimoji="0" 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smtClean="0">
                          <a:ln>
                            <a:noFill/>
                          </a:ln>
                          <a:solidFill>
                            <a:schemeClr val="tx1"/>
                          </a:solidFill>
                          <a:effectLst/>
                          <a:latin typeface="Calibri" pitchFamily="34" charset="0"/>
                          <a:ea typeface="Calibri" pitchFamily="34" charset="0"/>
                          <a:cs typeface="Times New Roman" pitchFamily="18" charset="0"/>
                          <a:sym typeface="Symbol" pitchFamily="18" charset="2"/>
                        </a:rPr>
                        <a:t></a:t>
                      </a: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T</a:t>
                      </a:r>
                      <a:r>
                        <a:rPr kumimoji="0" lang="en-US" sz="1100" b="0" i="1" u="none" strike="noStrike" cap="none" normalizeH="0" baseline="-25000" smtClean="0">
                          <a:ln>
                            <a:noFill/>
                          </a:ln>
                          <a:solidFill>
                            <a:schemeClr val="tx1"/>
                          </a:solidFill>
                          <a:effectLst/>
                          <a:latin typeface="Times New Roman" pitchFamily="18" charset="0"/>
                          <a:ea typeface="Calibri" pitchFamily="34" charset="0"/>
                          <a:cs typeface="Times New Roman" pitchFamily="18" charset="0"/>
                        </a:rPr>
                        <a:t>m</a:t>
                      </a:r>
                      <a:r>
                        <a:rPr kumimoji="0" lang="en-US" sz="1100" b="0" i="1" u="none" strike="noStrike" cap="none" normalizeH="0" baseline="30000" smtClean="0">
                          <a:ln>
                            <a:noFill/>
                          </a:ln>
                          <a:solidFill>
                            <a:schemeClr val="tx1"/>
                          </a:solidFill>
                          <a:effectLst/>
                          <a:latin typeface="Times New Roman" pitchFamily="18" charset="0"/>
                          <a:ea typeface="Calibri" pitchFamily="34" charset="0"/>
                          <a:cs typeface="Times New Roman" pitchFamily="18" charset="0"/>
                        </a:rPr>
                        <a:t>f</a:t>
                      </a: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30000" smtClean="0">
                          <a:ln>
                            <a:noFill/>
                          </a:ln>
                          <a:solidFill>
                            <a:schemeClr val="tx1"/>
                          </a:solidFill>
                          <a:effectLst/>
                          <a:latin typeface="Times New Roman" pitchFamily="18" charset="0"/>
                          <a:ea typeface="Calibri" pitchFamily="34" charset="0"/>
                          <a:cs typeface="Times New Roman" pitchFamily="18" charset="0"/>
                        </a:rPr>
                        <a:t>o</a:t>
                      </a:r>
                      <a:r>
                        <a:rPr kumimoji="0" lang="en-US" sz="1100" b="0"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C</a:t>
                      </a: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9713">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FABP</a:t>
                      </a: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dirty="0" smtClean="0">
                          <a:ln>
                            <a:noFill/>
                          </a:ln>
                          <a:solidFill>
                            <a:srgbClr val="1F497D"/>
                          </a:solidFill>
                          <a:effectLst/>
                          <a:latin typeface="Calibri" pitchFamily="34" charset="0"/>
                          <a:ea typeface="Calibri" pitchFamily="34" charset="0"/>
                          <a:cs typeface="Times New Roman" pitchFamily="18" charset="0"/>
                        </a:rPr>
                        <a:t>13.8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dirty="0" smtClean="0">
                          <a:ln>
                            <a:noFill/>
                          </a:ln>
                          <a:solidFill>
                            <a:srgbClr val="1F497D"/>
                          </a:solidFill>
                          <a:effectLst/>
                          <a:latin typeface="Calibri" pitchFamily="34" charset="0"/>
                          <a:ea typeface="Calibri" pitchFamily="34" charset="0"/>
                          <a:cs typeface="Times New Roman" pitchFamily="18" charset="0"/>
                        </a:rPr>
                        <a:t>33.7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dirty="0" smtClean="0">
                          <a:ln>
                            <a:noFill/>
                          </a:ln>
                          <a:solidFill>
                            <a:srgbClr val="1F497D"/>
                          </a:solidFill>
                          <a:effectLst/>
                          <a:latin typeface="Calibri" pitchFamily="34" charset="0"/>
                          <a:ea typeface="Calibri" pitchFamily="34" charset="0"/>
                          <a:cs typeface="Times New Roman" pitchFamily="18" charset="0"/>
                        </a:rPr>
                        <a:t>3.3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1F497D"/>
                          </a:solidFill>
                          <a:effectLst/>
                          <a:latin typeface="Calibri" pitchFamily="34" charset="0"/>
                          <a:ea typeface="Calibri" pitchFamily="34" charset="0"/>
                          <a:cs typeface="Times New Roman" pitchFamily="18" charset="0"/>
                        </a:rPr>
                        <a:t>-10.8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FABP</a:t>
                      </a: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22.4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59.2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4.0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-12.6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9713">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FAF</a:t>
                      </a: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dirty="0" smtClean="0">
                          <a:ln>
                            <a:noFill/>
                          </a:ln>
                          <a:solidFill>
                            <a:srgbClr val="1F497D"/>
                          </a:solidFill>
                          <a:effectLst/>
                          <a:latin typeface="Calibri" pitchFamily="34" charset="0"/>
                          <a:ea typeface="Calibri" pitchFamily="34" charset="0"/>
                          <a:cs typeface="Times New Roman" pitchFamily="18" charset="0"/>
                        </a:rPr>
                        <a:t>19.1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dirty="0" smtClean="0">
                          <a:ln>
                            <a:noFill/>
                          </a:ln>
                          <a:solidFill>
                            <a:srgbClr val="1F497D"/>
                          </a:solidFill>
                          <a:effectLst/>
                          <a:latin typeface="Calibri" pitchFamily="34" charset="0"/>
                          <a:ea typeface="Calibri" pitchFamily="34" charset="0"/>
                          <a:cs typeface="Times New Roman" pitchFamily="18" charset="0"/>
                        </a:rPr>
                        <a:t>51.5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dirty="0" smtClean="0">
                          <a:ln>
                            <a:noFill/>
                          </a:ln>
                          <a:solidFill>
                            <a:srgbClr val="1F497D"/>
                          </a:solidFill>
                          <a:effectLst/>
                          <a:latin typeface="Calibri" pitchFamily="34" charset="0"/>
                          <a:ea typeface="Calibri" pitchFamily="34" charset="0"/>
                          <a:cs typeface="Times New Roman" pitchFamily="18" charset="0"/>
                        </a:rPr>
                        <a:t>3.1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1F497D"/>
                          </a:solidFill>
                          <a:effectLst/>
                          <a:latin typeface="Calibri" pitchFamily="34" charset="0"/>
                          <a:ea typeface="Calibri" pitchFamily="34" charset="0"/>
                          <a:cs typeface="Times New Roman" pitchFamily="18" charset="0"/>
                        </a:rPr>
                        <a:t>-9.1 </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FAF</a:t>
                      </a: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20.8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55.9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3.4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-10.1 </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9713">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FAAF</a:t>
                      </a: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dirty="0" smtClean="0">
                          <a:ln>
                            <a:noFill/>
                          </a:ln>
                          <a:solidFill>
                            <a:srgbClr val="1F497D"/>
                          </a:solidFill>
                          <a:effectLst/>
                          <a:latin typeface="Calibri" pitchFamily="34" charset="0"/>
                          <a:ea typeface="Calibri" pitchFamily="34" charset="0"/>
                          <a:cs typeface="Times New Roman" pitchFamily="18" charset="0"/>
                        </a:rPr>
                        <a:t>33.4</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dirty="0" smtClean="0">
                          <a:ln>
                            <a:noFill/>
                          </a:ln>
                          <a:solidFill>
                            <a:srgbClr val="1F497D"/>
                          </a:solidFill>
                          <a:effectLst/>
                          <a:latin typeface="Calibri" pitchFamily="34" charset="0"/>
                          <a:ea typeface="Calibri" pitchFamily="34" charset="0"/>
                          <a:cs typeface="Times New Roman" pitchFamily="18" charset="0"/>
                        </a:rPr>
                        <a:t>95.1</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dirty="0" smtClean="0">
                          <a:ln>
                            <a:noFill/>
                          </a:ln>
                          <a:solidFill>
                            <a:srgbClr val="1F497D"/>
                          </a:solidFill>
                          <a:effectLst/>
                          <a:latin typeface="Calibri" pitchFamily="34" charset="0"/>
                          <a:ea typeface="Calibri" pitchFamily="34" charset="0"/>
                          <a:cs typeface="Times New Roman" pitchFamily="18" charset="0"/>
                        </a:rPr>
                        <a:t>3.9</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smtClean="0">
                          <a:ln>
                            <a:noFill/>
                          </a:ln>
                          <a:solidFill>
                            <a:srgbClr val="1F497D"/>
                          </a:solidFill>
                          <a:effectLst/>
                          <a:latin typeface="Calibri" pitchFamily="34" charset="0"/>
                          <a:ea typeface="Calibri" pitchFamily="34" charset="0"/>
                          <a:cs typeface="Times New Roman" pitchFamily="18" charset="0"/>
                        </a:rPr>
                        <a:t>-9.7</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FAAF</a:t>
                      </a:r>
                      <a:endPar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38.3</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107.9</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4.7</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600"/>
                        </a:spcBef>
                        <a:spcAft>
                          <a:spcPts val="600"/>
                        </a:spcAft>
                        <a:buClrTx/>
                        <a:buSzTx/>
                        <a:buFontTx/>
                        <a:buNone/>
                        <a:tabLst/>
                      </a:pPr>
                      <a:r>
                        <a:rPr kumimoji="0" lang="en-US" sz="1100" b="0"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-14.1</a:t>
                      </a:r>
                      <a:endPar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46564" marR="46564"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5406" name="TextBox 3"/>
          <p:cNvSpPr txBox="1">
            <a:spLocks noChangeArrowheads="1"/>
          </p:cNvSpPr>
          <p:nvPr/>
        </p:nvSpPr>
        <p:spPr bwMode="auto">
          <a:xfrm>
            <a:off x="533400" y="4724400"/>
            <a:ext cx="7620000" cy="1554272"/>
          </a:xfrm>
          <a:prstGeom prst="rect">
            <a:avLst/>
          </a:prstGeom>
          <a:noFill/>
          <a:ln w="9525">
            <a:noFill/>
            <a:miter lim="800000"/>
            <a:headEnd/>
            <a:tailEnd/>
          </a:ln>
        </p:spPr>
        <p:txBody>
          <a:bodyPr>
            <a:spAutoFit/>
          </a:bodyPr>
          <a:lstStyle/>
          <a:p>
            <a:pPr>
              <a:spcBef>
                <a:spcPts val="300"/>
              </a:spcBef>
              <a:spcAft>
                <a:spcPts val="300"/>
              </a:spcAft>
            </a:pPr>
            <a:r>
              <a:rPr lang="en-US" sz="1000" i="1" dirty="0">
                <a:latin typeface="Times New Roman" pitchFamily="18" charset="0"/>
                <a:ea typeface="Calibri" pitchFamily="34" charset="0"/>
                <a:cs typeface="Times New Roman" pitchFamily="18" charset="0"/>
              </a:rPr>
              <a:t>a) </a:t>
            </a:r>
            <a:r>
              <a:rPr lang="en-US" sz="1000" dirty="0">
                <a:latin typeface="Times New Roman" pitchFamily="18" charset="0"/>
                <a:ea typeface="Calibri" pitchFamily="34" charset="0"/>
                <a:cs typeface="Times New Roman" pitchFamily="18" charset="0"/>
              </a:rPr>
              <a:t>The results of curve fit and </a:t>
            </a:r>
            <a:r>
              <a:rPr lang="en-US" sz="1000" i="1" dirty="0">
                <a:latin typeface="Times New Roman" pitchFamily="18" charset="0"/>
                <a:ea typeface="Calibri" pitchFamily="34" charset="0"/>
                <a:cs typeface="Times New Roman" pitchFamily="18" charset="0"/>
              </a:rPr>
              <a:t>T</a:t>
            </a:r>
            <a:r>
              <a:rPr lang="en-US" sz="1000" baseline="-25000" dirty="0">
                <a:latin typeface="Times New Roman" pitchFamily="18" charset="0"/>
                <a:ea typeface="Calibri" pitchFamily="34" charset="0"/>
                <a:cs typeface="Times New Roman" pitchFamily="18" charset="0"/>
              </a:rPr>
              <a:t>m</a:t>
            </a:r>
            <a:r>
              <a:rPr lang="en-US" sz="1000" dirty="0">
                <a:latin typeface="Times New Roman" pitchFamily="18" charset="0"/>
                <a:ea typeface="Calibri" pitchFamily="34" charset="0"/>
                <a:cs typeface="Times New Roman" pitchFamily="18" charset="0"/>
              </a:rPr>
              <a:t>-</a:t>
            </a:r>
            <a:r>
              <a:rPr lang="en-US" sz="1000" dirty="0" err="1">
                <a:latin typeface="Times New Roman" pitchFamily="18" charset="0"/>
                <a:ea typeface="Calibri" pitchFamily="34" charset="0"/>
                <a:cs typeface="Times New Roman" pitchFamily="18" charset="0"/>
              </a:rPr>
              <a:t>lnC</a:t>
            </a:r>
            <a:r>
              <a:rPr lang="en-US" sz="1000" baseline="-25000" dirty="0" err="1">
                <a:latin typeface="Times New Roman" pitchFamily="18" charset="0"/>
                <a:ea typeface="Calibri" pitchFamily="34" charset="0"/>
                <a:cs typeface="Times New Roman" pitchFamily="18" charset="0"/>
              </a:rPr>
              <a:t>t</a:t>
            </a:r>
            <a:r>
              <a:rPr lang="en-US" sz="1000" dirty="0">
                <a:latin typeface="Times New Roman" pitchFamily="18" charset="0"/>
                <a:ea typeface="Calibri" pitchFamily="34" charset="0"/>
                <a:cs typeface="Times New Roman" pitchFamily="18" charset="0"/>
              </a:rPr>
              <a:t> dependence were within 15% of each other, and these numbers are averages of the two methods. The average standard deviations for -</a:t>
            </a:r>
            <a:r>
              <a:rPr lang="en-US" sz="1000" dirty="0">
                <a:latin typeface="Symbol" pitchFamily="18" charset="2"/>
                <a:ea typeface="Calibri" pitchFamily="34" charset="0"/>
                <a:cs typeface="Times New Roman" pitchFamily="18" charset="0"/>
              </a:rPr>
              <a:t>D</a:t>
            </a:r>
            <a:r>
              <a:rPr lang="en-US" sz="1000" i="1" dirty="0">
                <a:latin typeface="Times New Roman" pitchFamily="18" charset="0"/>
                <a:ea typeface="Calibri" pitchFamily="34" charset="0"/>
                <a:cs typeface="Times New Roman" pitchFamily="18" charset="0"/>
              </a:rPr>
              <a:t>G</a:t>
            </a:r>
            <a:r>
              <a:rPr lang="en-US" sz="1000" dirty="0">
                <a:latin typeface="Times New Roman" pitchFamily="18" charset="0"/>
                <a:ea typeface="Calibri" pitchFamily="34" charset="0"/>
                <a:cs typeface="Times New Roman" pitchFamily="18" charset="0"/>
              </a:rPr>
              <a:t>, -</a:t>
            </a:r>
            <a:r>
              <a:rPr lang="en-US" sz="1000" dirty="0">
                <a:latin typeface="Symbol" pitchFamily="18" charset="2"/>
                <a:ea typeface="Calibri" pitchFamily="34" charset="0"/>
                <a:cs typeface="Times New Roman" pitchFamily="18" charset="0"/>
              </a:rPr>
              <a:t>D</a:t>
            </a:r>
            <a:r>
              <a:rPr lang="en-US" sz="1000" i="1" dirty="0">
                <a:latin typeface="Times New Roman" pitchFamily="18" charset="0"/>
                <a:ea typeface="Calibri" pitchFamily="34" charset="0"/>
                <a:cs typeface="Times New Roman" pitchFamily="18" charset="0"/>
              </a:rPr>
              <a:t>H</a:t>
            </a:r>
            <a:r>
              <a:rPr lang="en-US" sz="1000" dirty="0">
                <a:latin typeface="Times New Roman" pitchFamily="18" charset="0"/>
                <a:ea typeface="Calibri" pitchFamily="34" charset="0"/>
                <a:cs typeface="Times New Roman" pitchFamily="18" charset="0"/>
              </a:rPr>
              <a:t>, and </a:t>
            </a:r>
            <a:r>
              <a:rPr lang="en-US" sz="1000" i="1" dirty="0">
                <a:latin typeface="Times New Roman" pitchFamily="18" charset="0"/>
                <a:ea typeface="Calibri" pitchFamily="34" charset="0"/>
                <a:cs typeface="Times New Roman" pitchFamily="18" charset="0"/>
              </a:rPr>
              <a:t>T</a:t>
            </a:r>
            <a:r>
              <a:rPr lang="en-US" sz="1000" baseline="-25000" dirty="0">
                <a:latin typeface="Times New Roman" pitchFamily="18" charset="0"/>
                <a:ea typeface="Calibri" pitchFamily="34" charset="0"/>
                <a:cs typeface="Times New Roman" pitchFamily="18" charset="0"/>
              </a:rPr>
              <a:t>m</a:t>
            </a:r>
            <a:r>
              <a:rPr lang="en-US" sz="1000" dirty="0">
                <a:latin typeface="Times New Roman" pitchFamily="18" charset="0"/>
                <a:ea typeface="Calibri" pitchFamily="34" charset="0"/>
                <a:cs typeface="Times New Roman" pitchFamily="18" charset="0"/>
              </a:rPr>
              <a:t> are ±0.2, ±6.2, and ±0.4, respectively. </a:t>
            </a:r>
            <a:endParaRPr lang="en-US" sz="1000" dirty="0">
              <a:latin typeface="Calibri" pitchFamily="34" charset="0"/>
              <a:ea typeface="Calibri" pitchFamily="34" charset="0"/>
              <a:cs typeface="Times New Roman" pitchFamily="18" charset="0"/>
            </a:endParaRPr>
          </a:p>
          <a:p>
            <a:pPr>
              <a:spcBef>
                <a:spcPts val="300"/>
              </a:spcBef>
              <a:spcAft>
                <a:spcPts val="300"/>
              </a:spcAft>
            </a:pPr>
            <a:r>
              <a:rPr lang="en-US" sz="1000" dirty="0">
                <a:latin typeface="Times New Roman" pitchFamily="18" charset="0"/>
                <a:ea typeface="Calibri" pitchFamily="34" charset="0"/>
                <a:cs typeface="Times New Roman" pitchFamily="18" charset="0"/>
              </a:rPr>
              <a:t> b)</a:t>
            </a:r>
            <a:r>
              <a:rPr lang="en-US" sz="1000" i="1" dirty="0">
                <a:latin typeface="Times New Roman" pitchFamily="18" charset="0"/>
                <a:ea typeface="Calibri" pitchFamily="34" charset="0"/>
                <a:cs typeface="Times New Roman" pitchFamily="18" charset="0"/>
              </a:rPr>
              <a:t> T</a:t>
            </a:r>
            <a:r>
              <a:rPr lang="en-US" sz="1000" baseline="-25000" dirty="0">
                <a:latin typeface="Times New Roman" pitchFamily="18" charset="0"/>
                <a:ea typeface="Calibri" pitchFamily="34" charset="0"/>
                <a:cs typeface="Times New Roman" pitchFamily="18" charset="0"/>
              </a:rPr>
              <a:t>m</a:t>
            </a:r>
            <a:r>
              <a:rPr lang="en-US" sz="1000" dirty="0">
                <a:latin typeface="Times New Roman" pitchFamily="18" charset="0"/>
                <a:ea typeface="Calibri" pitchFamily="34" charset="0"/>
                <a:cs typeface="Times New Roman" pitchFamily="18" charset="0"/>
              </a:rPr>
              <a:t> values at 0.1mM extrapolated from these two methods. </a:t>
            </a:r>
            <a:endParaRPr lang="en-US" sz="1000" dirty="0">
              <a:latin typeface="Calibri" pitchFamily="34" charset="0"/>
              <a:ea typeface="Calibri" pitchFamily="34" charset="0"/>
              <a:cs typeface="Times New Roman" pitchFamily="18" charset="0"/>
            </a:endParaRPr>
          </a:p>
          <a:p>
            <a:pPr>
              <a:spcBef>
                <a:spcPts val="300"/>
              </a:spcBef>
              <a:spcAft>
                <a:spcPts val="300"/>
              </a:spcAft>
            </a:pPr>
            <a:r>
              <a:rPr lang="en-US" sz="1000" i="1" dirty="0">
                <a:latin typeface="Times New Roman" pitchFamily="18" charset="0"/>
                <a:ea typeface="Calibri" pitchFamily="34" charset="0"/>
                <a:cs typeface="Times New Roman" pitchFamily="18" charset="0"/>
              </a:rPr>
              <a:t> c) </a:t>
            </a:r>
            <a:r>
              <a:rPr lang="en-US" sz="1000" dirty="0">
                <a:latin typeface="Symbol" pitchFamily="18" charset="2"/>
                <a:ea typeface="Calibri" pitchFamily="34" charset="0"/>
                <a:cs typeface="Times New Roman" pitchFamily="18" charset="0"/>
              </a:rPr>
              <a:t>DD</a:t>
            </a:r>
            <a:r>
              <a:rPr lang="en-US" sz="1000" i="1" dirty="0">
                <a:latin typeface="Times New Roman" pitchFamily="18" charset="0"/>
                <a:ea typeface="Calibri" pitchFamily="34" charset="0"/>
                <a:cs typeface="Times New Roman" pitchFamily="18" charset="0"/>
              </a:rPr>
              <a:t>H</a:t>
            </a:r>
            <a:r>
              <a:rPr lang="en-US" sz="1000" dirty="0">
                <a:latin typeface="Times New Roman" pitchFamily="18" charset="0"/>
                <a:ea typeface="Calibri" pitchFamily="34" charset="0"/>
                <a:cs typeface="Times New Roman" pitchFamily="18" charset="0"/>
              </a:rPr>
              <a:t> = </a:t>
            </a:r>
            <a:r>
              <a:rPr lang="en-US" sz="1000" dirty="0">
                <a:latin typeface="Symbol" pitchFamily="18" charset="2"/>
                <a:ea typeface="Calibri" pitchFamily="34" charset="0"/>
                <a:cs typeface="Times New Roman" pitchFamily="18" charset="0"/>
              </a:rPr>
              <a:t>D</a:t>
            </a:r>
            <a:r>
              <a:rPr lang="en-US" sz="1000" i="1" dirty="0">
                <a:latin typeface="Times New Roman" pitchFamily="18" charset="0"/>
                <a:ea typeface="Calibri" pitchFamily="34" charset="0"/>
                <a:cs typeface="Times New Roman" pitchFamily="18" charset="0"/>
              </a:rPr>
              <a:t>H </a:t>
            </a:r>
            <a:r>
              <a:rPr lang="en-US" sz="1000" dirty="0">
                <a:latin typeface="Times New Roman" pitchFamily="18" charset="0"/>
                <a:ea typeface="Calibri" pitchFamily="34" charset="0"/>
                <a:cs typeface="Times New Roman" pitchFamily="18" charset="0"/>
              </a:rPr>
              <a:t> (modified duplex) - </a:t>
            </a:r>
            <a:r>
              <a:rPr lang="en-US" sz="1000" dirty="0">
                <a:latin typeface="Symbol" pitchFamily="18" charset="2"/>
                <a:ea typeface="Calibri" pitchFamily="34" charset="0"/>
                <a:cs typeface="Times New Roman" pitchFamily="18" charset="0"/>
              </a:rPr>
              <a:t>D</a:t>
            </a:r>
            <a:r>
              <a:rPr lang="en-US" sz="1000" i="1" dirty="0">
                <a:latin typeface="Times New Roman" pitchFamily="18" charset="0"/>
                <a:ea typeface="Calibri" pitchFamily="34" charset="0"/>
                <a:cs typeface="Times New Roman" pitchFamily="18" charset="0"/>
              </a:rPr>
              <a:t>H </a:t>
            </a:r>
            <a:r>
              <a:rPr lang="en-US" sz="1000" dirty="0">
                <a:latin typeface="Times New Roman" pitchFamily="18" charset="0"/>
                <a:ea typeface="Calibri" pitchFamily="34" charset="0"/>
                <a:cs typeface="Times New Roman" pitchFamily="18" charset="0"/>
              </a:rPr>
              <a:t> (control duplex). </a:t>
            </a:r>
            <a:endParaRPr lang="en-US" sz="1000" dirty="0">
              <a:latin typeface="Calibri" pitchFamily="34" charset="0"/>
              <a:ea typeface="Calibri" pitchFamily="34" charset="0"/>
              <a:cs typeface="Times New Roman" pitchFamily="18" charset="0"/>
            </a:endParaRPr>
          </a:p>
          <a:p>
            <a:pPr>
              <a:spcBef>
                <a:spcPts val="300"/>
              </a:spcBef>
              <a:spcAft>
                <a:spcPts val="300"/>
              </a:spcAft>
            </a:pPr>
            <a:r>
              <a:rPr lang="en-US" sz="1000" dirty="0">
                <a:latin typeface="Times New Roman" pitchFamily="18" charset="0"/>
                <a:ea typeface="Calibri" pitchFamily="34" charset="0"/>
                <a:cs typeface="Times New Roman" pitchFamily="18" charset="0"/>
              </a:rPr>
              <a:t> d)  </a:t>
            </a:r>
            <a:r>
              <a:rPr lang="en-US" sz="1000" dirty="0">
                <a:latin typeface="Symbol" pitchFamily="18" charset="2"/>
                <a:ea typeface="Calibri" pitchFamily="34" charset="0"/>
                <a:cs typeface="Times New Roman" pitchFamily="18" charset="0"/>
              </a:rPr>
              <a:t>DD</a:t>
            </a:r>
            <a:r>
              <a:rPr lang="en-US" sz="1000" dirty="0">
                <a:latin typeface="Times New Roman" pitchFamily="18" charset="0"/>
                <a:ea typeface="Calibri" pitchFamily="34" charset="0"/>
                <a:cs typeface="Times New Roman" pitchFamily="18" charset="0"/>
              </a:rPr>
              <a:t>S= </a:t>
            </a:r>
            <a:r>
              <a:rPr lang="en-US" sz="1000" dirty="0">
                <a:latin typeface="Symbol" pitchFamily="18" charset="2"/>
                <a:ea typeface="Calibri" pitchFamily="34" charset="0"/>
                <a:cs typeface="Times New Roman" pitchFamily="18" charset="0"/>
              </a:rPr>
              <a:t>D</a:t>
            </a:r>
            <a:r>
              <a:rPr lang="en-US" sz="1000" i="1" dirty="0">
                <a:latin typeface="Times New Roman" pitchFamily="18" charset="0"/>
                <a:ea typeface="Calibri" pitchFamily="34" charset="0"/>
                <a:cs typeface="Times New Roman" pitchFamily="18" charset="0"/>
              </a:rPr>
              <a:t>S </a:t>
            </a:r>
            <a:r>
              <a:rPr lang="en-US" sz="1000" dirty="0">
                <a:latin typeface="Times New Roman" pitchFamily="18" charset="0"/>
                <a:ea typeface="Calibri" pitchFamily="34" charset="0"/>
                <a:cs typeface="Times New Roman" pitchFamily="18" charset="0"/>
              </a:rPr>
              <a:t> (modified duplex) - </a:t>
            </a:r>
            <a:r>
              <a:rPr lang="en-US" sz="1000" dirty="0">
                <a:latin typeface="Symbol" pitchFamily="18" charset="2"/>
                <a:ea typeface="Calibri" pitchFamily="34" charset="0"/>
                <a:cs typeface="Times New Roman" pitchFamily="18" charset="0"/>
              </a:rPr>
              <a:t>D</a:t>
            </a:r>
            <a:r>
              <a:rPr lang="en-US" sz="1000" i="1" dirty="0">
                <a:latin typeface="Times New Roman" pitchFamily="18" charset="0"/>
                <a:ea typeface="Calibri" pitchFamily="34" charset="0"/>
                <a:cs typeface="Times New Roman" pitchFamily="18" charset="0"/>
              </a:rPr>
              <a:t>S </a:t>
            </a:r>
            <a:r>
              <a:rPr lang="en-US" sz="1000" dirty="0">
                <a:latin typeface="Times New Roman" pitchFamily="18" charset="0"/>
                <a:ea typeface="Calibri" pitchFamily="34" charset="0"/>
                <a:cs typeface="Times New Roman" pitchFamily="18" charset="0"/>
              </a:rPr>
              <a:t> (control duplex). </a:t>
            </a:r>
            <a:endParaRPr lang="en-US" sz="1000" dirty="0">
              <a:latin typeface="Calibri" pitchFamily="34" charset="0"/>
              <a:ea typeface="Calibri" pitchFamily="34" charset="0"/>
              <a:cs typeface="Times New Roman" pitchFamily="18" charset="0"/>
            </a:endParaRPr>
          </a:p>
          <a:p>
            <a:pPr>
              <a:spcBef>
                <a:spcPts val="300"/>
              </a:spcBef>
              <a:spcAft>
                <a:spcPts val="300"/>
              </a:spcAft>
            </a:pPr>
            <a:r>
              <a:rPr lang="en-US" sz="1000" dirty="0">
                <a:latin typeface="Times New Roman" pitchFamily="18" charset="0"/>
                <a:ea typeface="Calibri" pitchFamily="34" charset="0"/>
                <a:cs typeface="Times New Roman" pitchFamily="18" charset="0"/>
              </a:rPr>
              <a:t> </a:t>
            </a:r>
            <a:r>
              <a:rPr lang="en-US" sz="1000" i="1" dirty="0">
                <a:latin typeface="Times New Roman" pitchFamily="18" charset="0"/>
                <a:ea typeface="Calibri" pitchFamily="34" charset="0"/>
                <a:cs typeface="Times New Roman" pitchFamily="18" charset="0"/>
              </a:rPr>
              <a:t>e)</a:t>
            </a:r>
            <a:r>
              <a:rPr lang="en-US" sz="1000" dirty="0">
                <a:latin typeface="Times New Roman" pitchFamily="18" charset="0"/>
                <a:ea typeface="Calibri" pitchFamily="34" charset="0"/>
                <a:cs typeface="Times New Roman" pitchFamily="18" charset="0"/>
              </a:rPr>
              <a:t> </a:t>
            </a:r>
            <a:r>
              <a:rPr lang="en-US" sz="1000" dirty="0">
                <a:latin typeface="Symbol" pitchFamily="18" charset="2"/>
                <a:ea typeface="Calibri" pitchFamily="34" charset="0"/>
                <a:cs typeface="Times New Roman" pitchFamily="18" charset="0"/>
              </a:rPr>
              <a:t>DD</a:t>
            </a:r>
            <a:r>
              <a:rPr lang="en-US" sz="1000" i="1" dirty="0">
                <a:latin typeface="Times New Roman" pitchFamily="18" charset="0"/>
                <a:ea typeface="Calibri" pitchFamily="34" charset="0"/>
                <a:cs typeface="Times New Roman" pitchFamily="18" charset="0"/>
              </a:rPr>
              <a:t>G </a:t>
            </a:r>
            <a:r>
              <a:rPr lang="en-US" sz="1000" dirty="0">
                <a:latin typeface="Times New Roman" pitchFamily="18" charset="0"/>
                <a:ea typeface="Calibri" pitchFamily="34" charset="0"/>
                <a:cs typeface="Times New Roman" pitchFamily="18" charset="0"/>
              </a:rPr>
              <a:t>= </a:t>
            </a:r>
            <a:r>
              <a:rPr lang="en-US" sz="1000" dirty="0">
                <a:latin typeface="Symbol" pitchFamily="18" charset="2"/>
                <a:ea typeface="Calibri" pitchFamily="34" charset="0"/>
                <a:cs typeface="Times New Roman" pitchFamily="18" charset="0"/>
              </a:rPr>
              <a:t>D</a:t>
            </a:r>
            <a:r>
              <a:rPr lang="en-US" sz="1000" i="1" dirty="0">
                <a:latin typeface="Times New Roman" pitchFamily="18" charset="0"/>
                <a:ea typeface="Calibri" pitchFamily="34" charset="0"/>
                <a:cs typeface="Times New Roman" pitchFamily="18" charset="0"/>
              </a:rPr>
              <a:t>G </a:t>
            </a:r>
            <a:r>
              <a:rPr lang="en-US" sz="1000" dirty="0">
                <a:latin typeface="Times New Roman" pitchFamily="18" charset="0"/>
                <a:ea typeface="Calibri" pitchFamily="34" charset="0"/>
                <a:cs typeface="Times New Roman" pitchFamily="18" charset="0"/>
              </a:rPr>
              <a:t> (modified duplex) - </a:t>
            </a:r>
            <a:r>
              <a:rPr lang="en-US" sz="1000" dirty="0">
                <a:latin typeface="Symbol" pitchFamily="18" charset="2"/>
                <a:ea typeface="Calibri" pitchFamily="34" charset="0"/>
                <a:cs typeface="Times New Roman" pitchFamily="18" charset="0"/>
              </a:rPr>
              <a:t>D</a:t>
            </a:r>
            <a:r>
              <a:rPr lang="en-US" sz="1000" i="1" dirty="0">
                <a:latin typeface="Times New Roman" pitchFamily="18" charset="0"/>
                <a:ea typeface="Calibri" pitchFamily="34" charset="0"/>
                <a:cs typeface="Times New Roman" pitchFamily="18" charset="0"/>
              </a:rPr>
              <a:t>G </a:t>
            </a:r>
            <a:r>
              <a:rPr lang="en-US" sz="1000" dirty="0">
                <a:latin typeface="Times New Roman" pitchFamily="18" charset="0"/>
                <a:ea typeface="Calibri" pitchFamily="34" charset="0"/>
                <a:cs typeface="Times New Roman" pitchFamily="18" charset="0"/>
              </a:rPr>
              <a:t> (control duplex).</a:t>
            </a:r>
            <a:r>
              <a:rPr lang="en-US" sz="1000" i="1" dirty="0">
                <a:latin typeface="Times New Roman" pitchFamily="18" charset="0"/>
                <a:ea typeface="Calibri" pitchFamily="34" charset="0"/>
                <a:cs typeface="Times New Roman" pitchFamily="18" charset="0"/>
              </a:rPr>
              <a:t> </a:t>
            </a:r>
            <a:endParaRPr lang="en-US" sz="1000" dirty="0">
              <a:latin typeface="Calibri" pitchFamily="34" charset="0"/>
              <a:ea typeface="Calibri" pitchFamily="34" charset="0"/>
              <a:cs typeface="Times New Roman" pitchFamily="18" charset="0"/>
            </a:endParaRPr>
          </a:p>
          <a:p>
            <a:pPr>
              <a:spcBef>
                <a:spcPts val="300"/>
              </a:spcBef>
              <a:spcAft>
                <a:spcPts val="300"/>
              </a:spcAft>
            </a:pPr>
            <a:r>
              <a:rPr lang="en-US" sz="1000" i="1" dirty="0">
                <a:latin typeface="Times New Roman" pitchFamily="18" charset="0"/>
                <a:ea typeface="Calibri" pitchFamily="34" charset="0"/>
                <a:cs typeface="Times New Roman" pitchFamily="18" charset="0"/>
              </a:rPr>
              <a:t> f)  </a:t>
            </a:r>
            <a:r>
              <a:rPr lang="en-US" sz="1000" dirty="0" err="1">
                <a:latin typeface="Symbol" pitchFamily="18" charset="2"/>
                <a:ea typeface="Calibri" pitchFamily="34" charset="0"/>
                <a:cs typeface="Times New Roman" pitchFamily="18" charset="0"/>
              </a:rPr>
              <a:t>D</a:t>
            </a:r>
            <a:r>
              <a:rPr lang="en-US" sz="1000" i="1" dirty="0" err="1">
                <a:latin typeface="Times New Roman" pitchFamily="18" charset="0"/>
                <a:ea typeface="Calibri" pitchFamily="34" charset="0"/>
                <a:cs typeface="Times New Roman" pitchFamily="18" charset="0"/>
              </a:rPr>
              <a:t>T</a:t>
            </a:r>
            <a:r>
              <a:rPr lang="en-US" sz="1000" dirty="0" err="1">
                <a:latin typeface="Times New Roman" pitchFamily="18" charset="0"/>
                <a:ea typeface="Calibri" pitchFamily="34" charset="0"/>
                <a:cs typeface="Times New Roman" pitchFamily="18" charset="0"/>
              </a:rPr>
              <a:t>m</a:t>
            </a:r>
            <a:r>
              <a:rPr lang="en-US" sz="1000" dirty="0">
                <a:latin typeface="Times New Roman" pitchFamily="18" charset="0"/>
                <a:ea typeface="Calibri" pitchFamily="34" charset="0"/>
                <a:cs typeface="Times New Roman" pitchFamily="18" charset="0"/>
              </a:rPr>
              <a:t> = </a:t>
            </a:r>
            <a:r>
              <a:rPr lang="en-US" sz="1000" i="1" dirty="0">
                <a:latin typeface="Times New Roman" pitchFamily="18" charset="0"/>
                <a:ea typeface="Calibri" pitchFamily="34" charset="0"/>
                <a:cs typeface="Times New Roman" pitchFamily="18" charset="0"/>
              </a:rPr>
              <a:t>T</a:t>
            </a:r>
            <a:r>
              <a:rPr lang="en-US" sz="1000" dirty="0">
                <a:latin typeface="Times New Roman" pitchFamily="18" charset="0"/>
                <a:ea typeface="Calibri" pitchFamily="34" charset="0"/>
                <a:cs typeface="Times New Roman" pitchFamily="18" charset="0"/>
              </a:rPr>
              <a:t>m (modified duplex) - </a:t>
            </a:r>
            <a:r>
              <a:rPr lang="en-US" sz="1000" i="1" dirty="0">
                <a:latin typeface="Times New Roman" pitchFamily="18" charset="0"/>
                <a:ea typeface="Calibri" pitchFamily="34" charset="0"/>
                <a:cs typeface="Times New Roman" pitchFamily="18" charset="0"/>
              </a:rPr>
              <a:t>T</a:t>
            </a:r>
            <a:r>
              <a:rPr lang="en-US" sz="1000" dirty="0">
                <a:latin typeface="Times New Roman" pitchFamily="18" charset="0"/>
                <a:ea typeface="Calibri" pitchFamily="34" charset="0"/>
                <a:cs typeface="Times New Roman" pitchFamily="18" charset="0"/>
              </a:rPr>
              <a:t>m (control duplex).</a:t>
            </a:r>
            <a:endParaRPr lang="en-US" sz="1000" dirty="0">
              <a:ea typeface="Calibri" pitchFamily="34" charset="0"/>
              <a:cs typeface="Times New Roman" pitchFamily="18" charset="0"/>
            </a:endParaRPr>
          </a:p>
        </p:txBody>
      </p:sp>
    </p:spTree>
    <p:extLst>
      <p:ext uri="{BB962C8B-B14F-4D97-AF65-F5344CB8AC3E}">
        <p14:creationId xmlns:p14="http://schemas.microsoft.com/office/powerpoint/2010/main" val="29712617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752600" y="990600"/>
          <a:ext cx="5487991" cy="6878005"/>
        </p:xfrm>
        <a:graphic>
          <a:graphicData uri="http://schemas.openxmlformats.org/drawingml/2006/table">
            <a:tbl>
              <a:tblPr/>
              <a:tblGrid>
                <a:gridCol w="1096963"/>
                <a:gridCol w="1098551"/>
                <a:gridCol w="1096963"/>
                <a:gridCol w="1098551"/>
                <a:gridCol w="1096963"/>
              </a:tblGrid>
              <a:tr h="177800">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FABP</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FAF</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177800">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Sequence</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a</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-G*CA-</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-G*CT-</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-G*CA-</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-G*CT-</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4013">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Ratio B:S</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b</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 (20°C)</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~100:0</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40:60</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34:66</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10:90</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1813">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Symbol" pitchFamily="18" charset="2"/>
                          <a:ea typeface="SimSun" pitchFamily="2" charset="-122"/>
                          <a:cs typeface="Times New Roman" pitchFamily="18" charset="0"/>
                        </a:rPr>
                        <a:t>D</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G</a:t>
                      </a:r>
                      <a:r>
                        <a:rPr kumimoji="0" lang="es-ES_tradnl" sz="1000" b="0" i="0" u="none" strike="noStrike" cap="none" normalizeH="0" baseline="-25000" smtClean="0">
                          <a:ln>
                            <a:noFill/>
                          </a:ln>
                          <a:solidFill>
                            <a:schemeClr val="tx1"/>
                          </a:solidFill>
                          <a:effectLst/>
                          <a:latin typeface="Times New Roman" pitchFamily="18" charset="0"/>
                          <a:ea typeface="SimSun" pitchFamily="2" charset="-122"/>
                          <a:cs typeface="Times New Roman" pitchFamily="18" charset="0"/>
                        </a:rPr>
                        <a:t>B </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sym typeface="Symbol" pitchFamily="18" charset="2"/>
                        </a:rPr>
                        <a:t></a:t>
                      </a:r>
                      <a:r>
                        <a:rPr kumimoji="0" lang="es-ES_tradnl" sz="1000" b="0" i="0" u="none" strike="noStrike" cap="none" normalizeH="0" baseline="-25000" smtClean="0">
                          <a:ln>
                            <a:noFill/>
                          </a:ln>
                          <a:solidFill>
                            <a:schemeClr val="tx1"/>
                          </a:solidFill>
                          <a:effectLst/>
                          <a:latin typeface="Times New Roman" pitchFamily="18" charset="0"/>
                          <a:ea typeface="SimSun" pitchFamily="2" charset="-122"/>
                          <a:cs typeface="Times New Roman" pitchFamily="18" charset="0"/>
                        </a:rPr>
                        <a:t>S </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(20°C)</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kcal/mol</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c</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&gt;2.0</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l</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-0.24</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-0.39</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-1.28</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4013">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Symbol" pitchFamily="18" charset="2"/>
                          <a:ea typeface="SimSun" pitchFamily="2" charset="-122"/>
                          <a:cs typeface="Times New Roman" pitchFamily="18" charset="0"/>
                        </a:rPr>
                        <a:t>DH</a:t>
                      </a:r>
                      <a:r>
                        <a:rPr kumimoji="0" lang="es-ES_tradnl" sz="1000" b="0" i="0" u="none" strike="noStrike" cap="none" normalizeH="0" baseline="-25000" smtClean="0">
                          <a:ln>
                            <a:noFill/>
                          </a:ln>
                          <a:solidFill>
                            <a:schemeClr val="tx1"/>
                          </a:solidFill>
                          <a:effectLst/>
                          <a:latin typeface="Times New Roman" pitchFamily="18" charset="0"/>
                          <a:ea typeface="SimSun" pitchFamily="2" charset="-122"/>
                          <a:cs typeface="Times New Roman" pitchFamily="18" charset="0"/>
                        </a:rPr>
                        <a:t>B</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sym typeface="Symbol" pitchFamily="18" charset="2"/>
                        </a:rPr>
                        <a:t></a:t>
                      </a:r>
                      <a:r>
                        <a:rPr kumimoji="0" lang="es-ES_tradnl" sz="1000" b="0" i="0" u="none" strike="noStrike" cap="none" normalizeH="0" baseline="-25000" smtClean="0">
                          <a:ln>
                            <a:noFill/>
                          </a:ln>
                          <a:solidFill>
                            <a:schemeClr val="tx1"/>
                          </a:solidFill>
                          <a:effectLst/>
                          <a:latin typeface="Times New Roman" pitchFamily="18" charset="0"/>
                          <a:ea typeface="SimSun" pitchFamily="2" charset="-122"/>
                          <a:cs typeface="Times New Roman" pitchFamily="18" charset="0"/>
                        </a:rPr>
                        <a:t>S</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kcal/mol</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d</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3.63</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k</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4.04</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6.18</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5770">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Symbol" pitchFamily="18" charset="2"/>
                          <a:ea typeface="SimSun" pitchFamily="2" charset="-122"/>
                          <a:cs typeface="Times New Roman" pitchFamily="18" charset="0"/>
                        </a:rPr>
                        <a:t>D</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S</a:t>
                      </a:r>
                      <a:r>
                        <a:rPr kumimoji="0" lang="es-ES_tradnl" sz="1000" b="0" i="0" u="none" strike="noStrike" cap="none" normalizeH="0" baseline="-25000" smtClean="0">
                          <a:ln>
                            <a:noFill/>
                          </a:ln>
                          <a:solidFill>
                            <a:schemeClr val="tx1"/>
                          </a:solidFill>
                          <a:effectLst/>
                          <a:latin typeface="Times New Roman" pitchFamily="18" charset="0"/>
                          <a:ea typeface="SimSun" pitchFamily="2" charset="-122"/>
                          <a:cs typeface="Times New Roman" pitchFamily="18" charset="0"/>
                        </a:rPr>
                        <a:t>B</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sym typeface="Symbol" pitchFamily="18" charset="2"/>
                        </a:rPr>
                        <a:t></a:t>
                      </a:r>
                      <a:r>
                        <a:rPr kumimoji="0" lang="es-ES_tradnl" sz="1000" b="0" i="0" u="none" strike="noStrike" cap="none" normalizeH="0" baseline="-25000" smtClean="0">
                          <a:ln>
                            <a:noFill/>
                          </a:ln>
                          <a:solidFill>
                            <a:schemeClr val="tx1"/>
                          </a:solidFill>
                          <a:effectLst/>
                          <a:latin typeface="Times New Roman" pitchFamily="18" charset="0"/>
                          <a:ea typeface="SimSun" pitchFamily="2" charset="-122"/>
                          <a:cs typeface="Times New Roman" pitchFamily="18" charset="0"/>
                        </a:rPr>
                        <a:t>S</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Cal mol</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-1</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K</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-1e</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11.5</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k</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15.6</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25.3</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7800">
                <a:tc gridSpan="5">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7800">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k</a:t>
                      </a:r>
                      <a:r>
                        <a:rPr kumimoji="0" lang="es-ES_tradnl" sz="1000" b="0" i="0" u="none" strike="noStrike" cap="none" normalizeH="0" baseline="-25000" smtClean="0">
                          <a:ln>
                            <a:noFill/>
                          </a:ln>
                          <a:solidFill>
                            <a:schemeClr val="tx1"/>
                          </a:solidFill>
                          <a:effectLst/>
                          <a:latin typeface="Times New Roman" pitchFamily="18" charset="0"/>
                          <a:ea typeface="SimSun" pitchFamily="2" charset="-122"/>
                          <a:cs typeface="Times New Roman" pitchFamily="18" charset="0"/>
                        </a:rPr>
                        <a:t>c</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 </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(s</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-1</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 f</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850</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k</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921</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7180">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k</a:t>
                      </a:r>
                      <a:r>
                        <a:rPr kumimoji="0" lang="es-ES_tradnl" sz="1000" b="0" i="0" u="none" strike="noStrike" cap="none" normalizeH="0" baseline="-25000" smtClean="0">
                          <a:ln>
                            <a:noFill/>
                          </a:ln>
                          <a:solidFill>
                            <a:schemeClr val="tx1"/>
                          </a:solidFill>
                          <a:effectLst/>
                          <a:latin typeface="Times New Roman" pitchFamily="18" charset="0"/>
                          <a:ea typeface="SimSun" pitchFamily="2" charset="-122"/>
                          <a:cs typeface="Times New Roman" pitchFamily="18" charset="0"/>
                        </a:rPr>
                        <a:t>30°C </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(s</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-1</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 g</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570</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k</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300</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7800">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Symbol" pitchFamily="18" charset="2"/>
                          <a:ea typeface="SimSun" pitchFamily="2" charset="-122"/>
                          <a:cs typeface="Times New Roman" pitchFamily="18" charset="0"/>
                        </a:rPr>
                        <a:t>t</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 (ms)</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h</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1.75</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k</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3.33</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1813">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Symbol" pitchFamily="18" charset="2"/>
                          <a:ea typeface="SimSun" pitchFamily="2" charset="-122"/>
                          <a:cs typeface="Times New Roman" pitchFamily="18" charset="0"/>
                        </a:rPr>
                        <a:t>D</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G</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a:t>
                      </a:r>
                      <a:r>
                        <a:rPr kumimoji="0" lang="es-ES_tradnl" sz="1000" b="0" i="0" u="none" strike="noStrike" cap="none" normalizeH="0" baseline="-25000" smtClean="0">
                          <a:ln>
                            <a:noFill/>
                          </a:ln>
                          <a:solidFill>
                            <a:schemeClr val="tx1"/>
                          </a:solidFill>
                          <a:effectLst/>
                          <a:latin typeface="Times New Roman" pitchFamily="18" charset="0"/>
                          <a:ea typeface="SimSun" pitchFamily="2" charset="-122"/>
                          <a:cs typeface="Times New Roman" pitchFamily="18" charset="0"/>
                        </a:rPr>
                        <a:t>B</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sym typeface="Symbol" pitchFamily="18" charset="2"/>
                        </a:rPr>
                        <a:t></a:t>
                      </a:r>
                      <a:r>
                        <a:rPr kumimoji="0" lang="es-ES_tradnl" sz="1000" b="0" i="0" u="none" strike="noStrike" cap="none" normalizeH="0" baseline="-25000" smtClean="0">
                          <a:ln>
                            <a:noFill/>
                          </a:ln>
                          <a:solidFill>
                            <a:schemeClr val="tx1"/>
                          </a:solidFill>
                          <a:effectLst/>
                          <a:latin typeface="Times New Roman" pitchFamily="18" charset="0"/>
                          <a:ea typeface="SimSun" pitchFamily="2" charset="-122"/>
                          <a:cs typeface="Times New Roman" pitchFamily="18" charset="0"/>
                        </a:rPr>
                        <a:t>S </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(20°C)</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kcal/mol</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i</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14.1</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k</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14.3</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4013">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Symbol" pitchFamily="18" charset="2"/>
                          <a:ea typeface="SimSun" pitchFamily="2" charset="-122"/>
                          <a:cs typeface="Times New Roman" pitchFamily="18" charset="0"/>
                        </a:rPr>
                        <a:t>DH</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a:t>
                      </a:r>
                      <a:r>
                        <a:rPr kumimoji="0" lang="es-ES_tradnl" sz="1000" b="0" i="0" u="none" strike="noStrike" cap="none" normalizeH="0" baseline="-25000" smtClean="0">
                          <a:ln>
                            <a:noFill/>
                          </a:ln>
                          <a:solidFill>
                            <a:schemeClr val="tx1"/>
                          </a:solidFill>
                          <a:effectLst/>
                          <a:latin typeface="Times New Roman" pitchFamily="18" charset="0"/>
                          <a:ea typeface="SimSun" pitchFamily="2" charset="-122"/>
                          <a:cs typeface="Times New Roman" pitchFamily="18" charset="0"/>
                        </a:rPr>
                        <a:t>B</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sym typeface="Symbol" pitchFamily="18" charset="2"/>
                        </a:rPr>
                        <a:t></a:t>
                      </a:r>
                      <a:r>
                        <a:rPr kumimoji="0" lang="es-ES_tradnl" sz="1000" b="0" i="0" u="none" strike="noStrike" cap="none" normalizeH="0" baseline="-25000" smtClean="0">
                          <a:ln>
                            <a:noFill/>
                          </a:ln>
                          <a:solidFill>
                            <a:schemeClr val="tx1"/>
                          </a:solidFill>
                          <a:effectLst/>
                          <a:latin typeface="Times New Roman" pitchFamily="18" charset="0"/>
                          <a:ea typeface="SimSun" pitchFamily="2" charset="-122"/>
                          <a:cs typeface="Times New Roman" pitchFamily="18" charset="0"/>
                        </a:rPr>
                        <a:t>S</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kcal/mol</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j</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11.5</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k</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13.7</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20390">
                <a:tc gridSpan="5">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a. The trimer portion of duplexes used in the present study. See Figure 1 for full sequence contexts. G*= FABP or FAF. b B/S conformer ratios by integration of </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19</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F signals at 20 °C. c. The energy difference between the B-and S-conformers: ΔG°= -RT ln K [K</a:t>
                      </a:r>
                      <a:r>
                        <a:rPr kumimoji="0" lang="es-ES_tradnl" sz="1000" b="0" i="0" u="none" strike="noStrike" cap="none" normalizeH="0" baseline="-25000" smtClean="0">
                          <a:ln>
                            <a:noFill/>
                          </a:ln>
                          <a:solidFill>
                            <a:schemeClr val="tx1"/>
                          </a:solidFill>
                          <a:effectLst/>
                          <a:latin typeface="Times New Roman" pitchFamily="18" charset="0"/>
                          <a:ea typeface="SimSun" pitchFamily="2" charset="-122"/>
                          <a:cs typeface="Times New Roman" pitchFamily="18" charset="0"/>
                        </a:rPr>
                        <a:t>equ</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 S/B]. d,e.Enthalpy and entropy differences between the B- and S-conformers were estimated from the van’t Hoff plots of the B/S-ratios vs temperature. </a:t>
                      </a:r>
                      <a:r>
                        <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 </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f. Rate constants at a coalescence temperature, a lower limit on the exchange rate between the two conformers. K</a:t>
                      </a:r>
                      <a:r>
                        <a:rPr kumimoji="0" lang="es-ES_tradnl" sz="1000" b="0" i="0" u="none" strike="noStrike" cap="none" normalizeH="0" baseline="-25000" smtClean="0">
                          <a:ln>
                            <a:noFill/>
                          </a:ln>
                          <a:solidFill>
                            <a:schemeClr val="tx1"/>
                          </a:solidFill>
                          <a:effectLst/>
                          <a:latin typeface="Times New Roman" pitchFamily="18" charset="0"/>
                          <a:ea typeface="SimSun" pitchFamily="2" charset="-122"/>
                          <a:cs typeface="Times New Roman" pitchFamily="18" charset="0"/>
                        </a:rPr>
                        <a:t>c</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 =2.22</a:t>
                      </a:r>
                      <a:r>
                        <a:rPr kumimoji="0" lang="es-ES_tradnl" sz="1000" b="0" i="0" u="none" strike="noStrike" cap="none" normalizeH="0" baseline="0" smtClean="0">
                          <a:ln>
                            <a:noFill/>
                          </a:ln>
                          <a:solidFill>
                            <a:schemeClr val="tx1"/>
                          </a:solidFill>
                          <a:effectLst/>
                          <a:latin typeface="Symbol" pitchFamily="18" charset="2"/>
                          <a:ea typeface="SimSun" pitchFamily="2" charset="-122"/>
                          <a:cs typeface="Times New Roman" pitchFamily="18" charset="0"/>
                        </a:rPr>
                        <a:t>Dn</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 (the chemical shift difference between the two signals in Hz at slow exchange, i.e., at 5 °C). g. Rate constant at 30°C. The data were obtained by complete line shape analysis of temperatura dependent </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19</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F NMR results using the WINDNMR-Pro (see Experimental Procedures). h. Exchange time (1/k) indicates the amount of time the adduct spends in one conformation before jumping into another conformation.  i,j The S/B interconversion energy barrier at 20 °C obtained from Eyring plots. k. Measured with D</a:t>
                      </a:r>
                      <a:r>
                        <a:rPr kumimoji="0" lang="es-ES_tradnl" sz="1000" b="0" i="0" u="none" strike="noStrike" cap="none" normalizeH="0" baseline="-25000" smtClean="0">
                          <a:ln>
                            <a:noFill/>
                          </a:ln>
                          <a:solidFill>
                            <a:schemeClr val="tx1"/>
                          </a:solidFill>
                          <a:effectLst/>
                          <a:latin typeface="Times New Roman" pitchFamily="18" charset="0"/>
                          <a:ea typeface="SimSun" pitchFamily="2" charset="-122"/>
                          <a:cs typeface="Times New Roman" pitchFamily="18" charset="0"/>
                        </a:rPr>
                        <a:t>2</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O as medium for better resolution of the B/S 19F NMR signals. l. 3% detection limit of </a:t>
                      </a:r>
                      <a:r>
                        <a:rPr kumimoji="0" lang="es-ES_tradnl" sz="1000" b="0" i="0" u="none" strike="noStrike" cap="none" normalizeH="0" baseline="30000" smtClean="0">
                          <a:ln>
                            <a:noFill/>
                          </a:ln>
                          <a:solidFill>
                            <a:schemeClr val="tx1"/>
                          </a:solidFill>
                          <a:effectLst/>
                          <a:latin typeface="Times New Roman" pitchFamily="18" charset="0"/>
                          <a:ea typeface="SimSun" pitchFamily="2" charset="-122"/>
                          <a:cs typeface="Times New Roman" pitchFamily="18" charset="0"/>
                        </a:rPr>
                        <a:t>19</a:t>
                      </a:r>
                      <a:r>
                        <a:rPr kumimoji="0" lang="es-ES_tradnl"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F NMR signal was assumed.</a:t>
                      </a:r>
                      <a:endParaRPr kumimoji="0" lang="en-US" sz="10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endParaRPr>
                    </a:p>
                  </a:txBody>
                  <a:tcPr marL="53947" marR="53947"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50248" name="Rectangle 6"/>
          <p:cNvSpPr>
            <a:spLocks noChangeArrowheads="1"/>
          </p:cNvSpPr>
          <p:nvPr/>
        </p:nvSpPr>
        <p:spPr bwMode="auto">
          <a:xfrm>
            <a:off x="1752600" y="547302"/>
            <a:ext cx="5410200" cy="276999"/>
          </a:xfrm>
          <a:prstGeom prst="rect">
            <a:avLst/>
          </a:prstGeom>
          <a:noFill/>
          <a:ln w="9525">
            <a:noFill/>
            <a:miter lim="800000"/>
            <a:headEnd/>
            <a:tailEnd/>
          </a:ln>
        </p:spPr>
        <p:txBody>
          <a:bodyPr anchor="ctr">
            <a:spAutoFit/>
          </a:bodyPr>
          <a:lstStyle/>
          <a:p>
            <a:pPr eaLnBrk="0" hangingPunct="0"/>
            <a:r>
              <a:rPr lang="en-US" altLang="zh-CN" sz="1200" b="1" dirty="0">
                <a:latin typeface="Times New Roman" pitchFamily="18" charset="0"/>
              </a:rPr>
              <a:t>Table </a:t>
            </a:r>
            <a:r>
              <a:rPr lang="en-US" altLang="zh-CN" sz="1200" b="1" dirty="0" smtClean="0">
                <a:latin typeface="Times New Roman" pitchFamily="18" charset="0"/>
              </a:rPr>
              <a:t>S2: </a:t>
            </a:r>
            <a:r>
              <a:rPr lang="en-US" altLang="zh-CN" sz="1200" b="1" dirty="0">
                <a:latin typeface="Times New Roman" pitchFamily="18" charset="0"/>
              </a:rPr>
              <a:t>Kinetic and Thermodynamic parameters from dynamic </a:t>
            </a:r>
            <a:r>
              <a:rPr lang="en-US" altLang="zh-CN" sz="1200" b="1" baseline="30000" dirty="0">
                <a:latin typeface="Times New Roman" pitchFamily="18" charset="0"/>
              </a:rPr>
              <a:t>19</a:t>
            </a:r>
            <a:r>
              <a:rPr lang="en-US" altLang="zh-CN" sz="1200" b="1" dirty="0">
                <a:latin typeface="Times New Roman" pitchFamily="18" charset="0"/>
              </a:rPr>
              <a:t>F NMR </a:t>
            </a:r>
            <a:endParaRPr lang="en-US" altLang="zh-CN" sz="1200" dirty="0"/>
          </a:p>
        </p:txBody>
      </p:sp>
    </p:spTree>
    <p:extLst>
      <p:ext uri="{BB962C8B-B14F-4D97-AF65-F5344CB8AC3E}">
        <p14:creationId xmlns:p14="http://schemas.microsoft.com/office/powerpoint/2010/main" val="38402042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57999"/>
            <a:ext cx="8382000" cy="276999"/>
          </a:xfrm>
          <a:prstGeom prst="rect">
            <a:avLst/>
          </a:prstGeom>
          <a:noFill/>
        </p:spPr>
        <p:txBody>
          <a:bodyPr wrap="square" rtlCol="0">
            <a:spAutoFit/>
          </a:bodyPr>
          <a:lstStyle/>
          <a:p>
            <a:r>
              <a:rPr lang="en-US" sz="1200" b="1" dirty="0" smtClean="0">
                <a:latin typeface="Times New Roman"/>
                <a:cs typeface="Times New Roman"/>
              </a:rPr>
              <a:t>Table S3: </a:t>
            </a:r>
            <a:r>
              <a:rPr lang="en-US" sz="1200" dirty="0" smtClean="0">
                <a:latin typeface="Times New Roman"/>
                <a:cs typeface="Times New Roman"/>
              </a:rPr>
              <a:t>Atom pairs used in NOE experiment </a:t>
            </a:r>
            <a:r>
              <a:rPr lang="en-US" sz="1200" dirty="0" err="1" smtClean="0">
                <a:latin typeface="Times New Roman"/>
                <a:cs typeface="Times New Roman"/>
              </a:rPr>
              <a:t>vs</a:t>
            </a:r>
            <a:r>
              <a:rPr lang="en-US" sz="1200" dirty="0" smtClean="0">
                <a:latin typeface="Times New Roman"/>
                <a:cs typeface="Times New Roman"/>
              </a:rPr>
              <a:t> PMF calculations </a:t>
            </a:r>
            <a:r>
              <a:rPr lang="en-US" sz="1200" dirty="0" smtClean="0">
                <a:latin typeface="Times New Roman"/>
                <a:ea typeface="ＭＳ 明朝"/>
                <a:cs typeface="Times New Roman"/>
              </a:rPr>
              <a:t>for B-state NOE distance plot (Figure S10).</a:t>
            </a:r>
            <a:r>
              <a:rPr lang="en-US" sz="1200" baseline="30000" dirty="0" smtClean="0">
                <a:latin typeface="Times New Roman"/>
                <a:cs typeface="Times New Roman"/>
              </a:rPr>
              <a:t>a</a:t>
            </a:r>
            <a:endParaRPr lang="en-US" sz="1200" baseline="30000" dirty="0">
              <a:latin typeface="Times New Roman"/>
              <a:cs typeface="Times New Roman"/>
            </a:endParaRPr>
          </a:p>
        </p:txBody>
      </p:sp>
      <p:sp>
        <p:nvSpPr>
          <p:cNvPr id="5" name="TextBox 4"/>
          <p:cNvSpPr txBox="1"/>
          <p:nvPr/>
        </p:nvSpPr>
        <p:spPr>
          <a:xfrm>
            <a:off x="685800" y="6019800"/>
            <a:ext cx="7848600" cy="369332"/>
          </a:xfrm>
          <a:prstGeom prst="rect">
            <a:avLst/>
          </a:prstGeom>
          <a:noFill/>
        </p:spPr>
        <p:txBody>
          <a:bodyPr wrap="square" rtlCol="0">
            <a:spAutoFit/>
          </a:bodyPr>
          <a:lstStyle/>
          <a:p>
            <a:r>
              <a:rPr lang="en-US" dirty="0" smtClean="0">
                <a:latin typeface="Times New Roman"/>
                <a:cs typeface="Times New Roman"/>
              </a:rPr>
              <a:t>a) Experimental </a:t>
            </a:r>
            <a:r>
              <a:rPr lang="en-US" dirty="0">
                <a:latin typeface="Times New Roman"/>
                <a:cs typeface="Times New Roman"/>
              </a:rPr>
              <a:t>results from Table 3 of Mao et al, Biochemistry 1998, </a:t>
            </a:r>
            <a:r>
              <a:rPr lang="en-US" dirty="0" smtClean="0">
                <a:latin typeface="Times New Roman"/>
                <a:cs typeface="Times New Roman"/>
              </a:rPr>
              <a:t>37, 81-94. </a:t>
            </a:r>
            <a:endParaRPr lang="en-US" dirty="0">
              <a:latin typeface="Times New Roman"/>
              <a:cs typeface="Times New Roman"/>
            </a:endParaRPr>
          </a:p>
        </p:txBody>
      </p:sp>
      <p:graphicFrame>
        <p:nvGraphicFramePr>
          <p:cNvPr id="2" name="Table 1"/>
          <p:cNvGraphicFramePr>
            <a:graphicFrameLocks noGrp="1"/>
          </p:cNvGraphicFramePr>
          <p:nvPr>
            <p:extLst>
              <p:ext uri="{D42A27DB-BD31-4B8C-83A1-F6EECF244321}">
                <p14:modId xmlns:p14="http://schemas.microsoft.com/office/powerpoint/2010/main" val="3181775971"/>
              </p:ext>
            </p:extLst>
          </p:nvPr>
        </p:nvGraphicFramePr>
        <p:xfrm>
          <a:off x="228600" y="990600"/>
          <a:ext cx="8686800" cy="4724402"/>
        </p:xfrm>
        <a:graphic>
          <a:graphicData uri="http://schemas.openxmlformats.org/drawingml/2006/table">
            <a:tbl>
              <a:tblPr/>
              <a:tblGrid>
                <a:gridCol w="745379"/>
                <a:gridCol w="1595250"/>
                <a:gridCol w="1274807"/>
                <a:gridCol w="745379"/>
                <a:gridCol w="912567"/>
                <a:gridCol w="1407164"/>
                <a:gridCol w="1260875"/>
                <a:gridCol w="745379"/>
              </a:tblGrid>
              <a:tr h="516874">
                <a:tc>
                  <a:txBody>
                    <a:bodyPr/>
                    <a:lstStyle/>
                    <a:p>
                      <a:pPr algn="ctr" fontAlgn="ctr"/>
                      <a:r>
                        <a:rPr lang="en-US" sz="1100" b="0" i="0" u="none" strike="noStrike">
                          <a:solidFill>
                            <a:srgbClr val="000000"/>
                          </a:solidFill>
                          <a:effectLst/>
                          <a:latin typeface="Calibri"/>
                        </a:rPr>
                        <a:t>atom pair #</a:t>
                      </a:r>
                    </a:p>
                  </a:txBody>
                  <a:tcPr marL="6600" marR="6600" marT="660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NMR atom pair names</a:t>
                      </a:r>
                    </a:p>
                  </a:txBody>
                  <a:tcPr marL="6600" marR="6600" marT="660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PMF atom pair names</a:t>
                      </a:r>
                    </a:p>
                  </a:txBody>
                  <a:tcPr marL="6600" marR="6600" marT="660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NMR distance</a:t>
                      </a:r>
                    </a:p>
                  </a:txBody>
                  <a:tcPr marL="6600" marR="6600" marT="660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atom pair #</a:t>
                      </a:r>
                    </a:p>
                  </a:txBody>
                  <a:tcPr marL="6600" marR="6600" marT="660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NMR atom pair names</a:t>
                      </a:r>
                    </a:p>
                  </a:txBody>
                  <a:tcPr marL="6600" marR="6600" marT="660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PMF atom pair names</a:t>
                      </a:r>
                    </a:p>
                  </a:txBody>
                  <a:tcPr marL="6600" marR="6600" marT="660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NMR distance</a:t>
                      </a:r>
                    </a:p>
                  </a:txBody>
                  <a:tcPr marL="6600" marR="6600" marT="660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5941">
                <a:tc>
                  <a:txBody>
                    <a:bodyPr/>
                    <a:lstStyle/>
                    <a:p>
                      <a:pPr algn="ctr" fontAlgn="ctr"/>
                      <a:r>
                        <a:rPr lang="en-US" sz="1100" b="0" i="0" u="none" strike="noStrike">
                          <a:solidFill>
                            <a:srgbClr val="000000"/>
                          </a:solidFill>
                          <a:effectLst/>
                          <a:latin typeface="Calibri"/>
                        </a:rPr>
                        <a:t>2</a:t>
                      </a:r>
                    </a:p>
                  </a:txBody>
                  <a:tcPr marL="6600" marR="6600" marT="660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100" b="0" i="0" u="none" strike="noStrike">
                          <a:solidFill>
                            <a:srgbClr val="000000"/>
                          </a:solidFill>
                          <a:effectLst/>
                          <a:latin typeface="Calibri"/>
                        </a:rPr>
                        <a:t>AF(NH)-dG4(H1ʹ)</a:t>
                      </a:r>
                    </a:p>
                  </a:txBody>
                  <a:tcPr marL="6600" marR="6600" marT="660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fr-FR" sz="1100" b="0" i="0" u="none" strike="noStrike">
                          <a:solidFill>
                            <a:srgbClr val="000000"/>
                          </a:solidFill>
                          <a:effectLst/>
                          <a:latin typeface="Calibri"/>
                        </a:rPr>
                        <a:t>FAF(H81)-C5(H1’)</a:t>
                      </a:r>
                    </a:p>
                  </a:txBody>
                  <a:tcPr marL="6600" marR="6600" marT="660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100" b="0" i="0" u="none" strike="noStrike">
                          <a:solidFill>
                            <a:srgbClr val="000000"/>
                          </a:solidFill>
                          <a:effectLst/>
                          <a:latin typeface="Calibri"/>
                        </a:rPr>
                        <a:t>3.0-5.0</a:t>
                      </a:r>
                    </a:p>
                  </a:txBody>
                  <a:tcPr marL="6600" marR="6600" marT="660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100" b="0" i="0" u="none" strike="noStrike">
                          <a:solidFill>
                            <a:srgbClr val="000000"/>
                          </a:solidFill>
                          <a:effectLst/>
                          <a:latin typeface="Calibri"/>
                        </a:rPr>
                        <a:t>3</a:t>
                      </a:r>
                    </a:p>
                  </a:txBody>
                  <a:tcPr marL="6600" marR="6600" marT="660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100" b="0" i="0" u="none" strike="noStrike" dirty="0">
                          <a:solidFill>
                            <a:srgbClr val="000000"/>
                          </a:solidFill>
                          <a:effectLst/>
                          <a:latin typeface="Calibri"/>
                        </a:rPr>
                        <a:t>AF(NH)-dG4(H2ʹ)</a:t>
                      </a:r>
                    </a:p>
                  </a:txBody>
                  <a:tcPr marL="6600" marR="6600" marT="660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fr-FR" sz="1100" b="0" i="0" u="none" strike="noStrike">
                          <a:solidFill>
                            <a:srgbClr val="000000"/>
                          </a:solidFill>
                          <a:effectLst/>
                          <a:latin typeface="Calibri"/>
                        </a:rPr>
                        <a:t>FAF(H81)-C5(H2')</a:t>
                      </a:r>
                    </a:p>
                  </a:txBody>
                  <a:tcPr marL="6600" marR="6600" marT="660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100" b="0" i="0" u="none" strike="noStrike">
                          <a:solidFill>
                            <a:srgbClr val="000000"/>
                          </a:solidFill>
                          <a:effectLst/>
                          <a:latin typeface="Calibri"/>
                        </a:rPr>
                        <a:t>4.0-6.0</a:t>
                      </a:r>
                    </a:p>
                  </a:txBody>
                  <a:tcPr marL="6600" marR="6600" marT="6600" marB="0" anchor="ctr">
                    <a:lnL>
                      <a:noFill/>
                    </a:lnL>
                    <a:lnR>
                      <a:noFill/>
                    </a:lnR>
                    <a:lnT w="12700" cap="flat" cmpd="sng" algn="ctr">
                      <a:solidFill>
                        <a:srgbClr val="000000"/>
                      </a:solidFill>
                      <a:prstDash val="solid"/>
                      <a:round/>
                      <a:headEnd type="none" w="med" len="med"/>
                      <a:tailEnd type="none" w="med" len="med"/>
                    </a:lnT>
                    <a:lnB>
                      <a:noFill/>
                    </a:lnB>
                  </a:tcPr>
                </a:tc>
              </a:tr>
              <a:tr h="525941">
                <a:tc>
                  <a:txBody>
                    <a:bodyPr/>
                    <a:lstStyle/>
                    <a:p>
                      <a:pPr algn="ctr" fontAlgn="ctr"/>
                      <a:r>
                        <a:rPr lang="en-US" sz="1100" b="0" i="0" u="none" strike="noStrike">
                          <a:solidFill>
                            <a:srgbClr val="000000"/>
                          </a:solidFill>
                          <a:effectLst/>
                          <a:latin typeface="Calibri"/>
                        </a:rPr>
                        <a:t>4</a:t>
                      </a:r>
                    </a:p>
                  </a:txBody>
                  <a:tcPr marL="6600" marR="6600" marT="6600"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AF(NH)-[AF]dG5(H1')</a:t>
                      </a:r>
                    </a:p>
                  </a:txBody>
                  <a:tcPr marL="6600" marR="6600" marT="6600"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FAF(H81)-G6(H1')</a:t>
                      </a:r>
                    </a:p>
                  </a:txBody>
                  <a:tcPr marL="6600" marR="6600" marT="660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3.0-5.0</a:t>
                      </a:r>
                    </a:p>
                  </a:txBody>
                  <a:tcPr marL="6600" marR="6600" marT="660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5</a:t>
                      </a:r>
                    </a:p>
                  </a:txBody>
                  <a:tcPr marL="6600" marR="6600" marT="660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AF(NH)-[AF]dG5(H2ʹ′) </a:t>
                      </a:r>
                    </a:p>
                  </a:txBody>
                  <a:tcPr marL="6600" marR="6600" marT="6600"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FAF(H81)-G6(H2')</a:t>
                      </a:r>
                    </a:p>
                  </a:txBody>
                  <a:tcPr marL="6600" marR="6600" marT="660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2.5-5.0</a:t>
                      </a:r>
                    </a:p>
                  </a:txBody>
                  <a:tcPr marL="6600" marR="6600" marT="6600" marB="0" anchor="ctr">
                    <a:lnL>
                      <a:noFill/>
                    </a:lnL>
                    <a:lnR>
                      <a:noFill/>
                    </a:lnR>
                    <a:lnT>
                      <a:noFill/>
                    </a:lnT>
                    <a:lnB>
                      <a:noFill/>
                    </a:lnB>
                  </a:tcPr>
                </a:tc>
              </a:tr>
              <a:tr h="525941">
                <a:tc>
                  <a:txBody>
                    <a:bodyPr/>
                    <a:lstStyle/>
                    <a:p>
                      <a:pPr algn="ctr" fontAlgn="ctr"/>
                      <a:r>
                        <a:rPr lang="en-US" sz="1100" b="0" i="0" u="none" strike="noStrike">
                          <a:solidFill>
                            <a:srgbClr val="000000"/>
                          </a:solidFill>
                          <a:effectLst/>
                          <a:latin typeface="Calibri"/>
                        </a:rPr>
                        <a:t>6</a:t>
                      </a:r>
                    </a:p>
                  </a:txBody>
                  <a:tcPr marL="6600" marR="6600" marT="6600"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AF(NH)-dG4(H2ʹ')</a:t>
                      </a:r>
                    </a:p>
                  </a:txBody>
                  <a:tcPr marL="6600" marR="6600" marT="6600"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FAF(H81)-C5(H2'')</a:t>
                      </a:r>
                    </a:p>
                  </a:txBody>
                  <a:tcPr marL="6600" marR="6600" marT="660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2.5-5.0</a:t>
                      </a:r>
                    </a:p>
                  </a:txBody>
                  <a:tcPr marL="6600" marR="6600" marT="660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7</a:t>
                      </a:r>
                    </a:p>
                  </a:txBody>
                  <a:tcPr marL="6600" marR="6600" marT="6600"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AF(NH)-[AF]dG5(H3')</a:t>
                      </a:r>
                    </a:p>
                  </a:txBody>
                  <a:tcPr marL="6600" marR="6600" marT="6600"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FAF(H81)-G6(H3')</a:t>
                      </a:r>
                    </a:p>
                  </a:txBody>
                  <a:tcPr marL="6600" marR="6600" marT="660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2.0-4.0</a:t>
                      </a:r>
                    </a:p>
                  </a:txBody>
                  <a:tcPr marL="6600" marR="6600" marT="6600" marB="0" anchor="ctr">
                    <a:lnL>
                      <a:noFill/>
                    </a:lnL>
                    <a:lnR>
                      <a:noFill/>
                    </a:lnR>
                    <a:lnT>
                      <a:noFill/>
                    </a:lnT>
                    <a:lnB>
                      <a:noFill/>
                    </a:lnB>
                  </a:tcPr>
                </a:tc>
              </a:tr>
              <a:tr h="525941">
                <a:tc>
                  <a:txBody>
                    <a:bodyPr/>
                    <a:lstStyle/>
                    <a:p>
                      <a:pPr algn="ctr" fontAlgn="ctr"/>
                      <a:r>
                        <a:rPr lang="en-US" sz="1100" b="0" i="0" u="none" strike="noStrike">
                          <a:solidFill>
                            <a:srgbClr val="000000"/>
                          </a:solidFill>
                          <a:effectLst/>
                          <a:latin typeface="Calibri"/>
                        </a:rPr>
                        <a:t>8</a:t>
                      </a:r>
                    </a:p>
                  </a:txBody>
                  <a:tcPr marL="6600" marR="6600" marT="660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dG4(H1′)-[AF]dG5(H4′)</a:t>
                      </a:r>
                    </a:p>
                  </a:txBody>
                  <a:tcPr marL="6600" marR="6600" marT="6600"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G5(H1')-G6(H4')</a:t>
                      </a:r>
                    </a:p>
                  </a:txBody>
                  <a:tcPr marL="6600" marR="6600" marT="660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2.2-4.5</a:t>
                      </a:r>
                    </a:p>
                  </a:txBody>
                  <a:tcPr marL="6600" marR="6600" marT="660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10</a:t>
                      </a:r>
                    </a:p>
                  </a:txBody>
                  <a:tcPr marL="6600" marR="6600" marT="6600"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dG4(H1')-AF(H3)</a:t>
                      </a:r>
                    </a:p>
                  </a:txBody>
                  <a:tcPr marL="6600" marR="6600" marT="6600"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G5(H1')-FAF(H10)</a:t>
                      </a:r>
                    </a:p>
                  </a:txBody>
                  <a:tcPr marL="6600" marR="6600" marT="660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2.8-5.3</a:t>
                      </a:r>
                    </a:p>
                  </a:txBody>
                  <a:tcPr marL="6600" marR="6600" marT="6600" marB="0" anchor="ctr">
                    <a:lnL>
                      <a:noFill/>
                    </a:lnL>
                    <a:lnR>
                      <a:noFill/>
                    </a:lnR>
                    <a:lnT>
                      <a:noFill/>
                    </a:lnT>
                    <a:lnB>
                      <a:noFill/>
                    </a:lnB>
                  </a:tcPr>
                </a:tc>
              </a:tr>
              <a:tr h="525941">
                <a:tc>
                  <a:txBody>
                    <a:bodyPr/>
                    <a:lstStyle/>
                    <a:p>
                      <a:pPr algn="ctr" fontAlgn="ctr"/>
                      <a:r>
                        <a:rPr lang="en-US" sz="1100" b="0" i="0" u="none" strike="noStrike">
                          <a:solidFill>
                            <a:srgbClr val="000000"/>
                          </a:solidFill>
                          <a:effectLst/>
                          <a:latin typeface="Calibri"/>
                        </a:rPr>
                        <a:t>11</a:t>
                      </a:r>
                    </a:p>
                  </a:txBody>
                  <a:tcPr marL="6600" marR="6600" marT="660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dG4(H2ʹ)-AF(H3)</a:t>
                      </a:r>
                    </a:p>
                  </a:txBody>
                  <a:tcPr marL="6600" marR="6600" marT="6600"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C5(H2’)-FAF(H10)</a:t>
                      </a:r>
                    </a:p>
                  </a:txBody>
                  <a:tcPr marL="6600" marR="6600" marT="660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2.1-4.5</a:t>
                      </a:r>
                    </a:p>
                  </a:txBody>
                  <a:tcPr marL="6600" marR="6600" marT="660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12</a:t>
                      </a:r>
                    </a:p>
                  </a:txBody>
                  <a:tcPr marL="6600" marR="6600" marT="6600"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dG4(H2'')-AF(H1)</a:t>
                      </a:r>
                    </a:p>
                  </a:txBody>
                  <a:tcPr marL="6600" marR="6600" marT="6600"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G5(H2'')-FAF(H12)</a:t>
                      </a:r>
                    </a:p>
                  </a:txBody>
                  <a:tcPr marL="6600" marR="6600" marT="660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2.0-4.0</a:t>
                      </a:r>
                    </a:p>
                  </a:txBody>
                  <a:tcPr marL="6600" marR="6600" marT="6600" marB="0" anchor="ctr">
                    <a:lnL>
                      <a:noFill/>
                    </a:lnL>
                    <a:lnR>
                      <a:noFill/>
                    </a:lnR>
                    <a:lnT>
                      <a:noFill/>
                    </a:lnT>
                    <a:lnB>
                      <a:noFill/>
                    </a:lnB>
                  </a:tcPr>
                </a:tc>
              </a:tr>
              <a:tr h="525941">
                <a:tc>
                  <a:txBody>
                    <a:bodyPr/>
                    <a:lstStyle/>
                    <a:p>
                      <a:pPr algn="ctr" fontAlgn="ctr"/>
                      <a:r>
                        <a:rPr lang="en-US" sz="1100" b="0" i="0" u="none" strike="noStrike">
                          <a:solidFill>
                            <a:srgbClr val="000000"/>
                          </a:solidFill>
                          <a:effectLst/>
                          <a:latin typeface="Calibri"/>
                        </a:rPr>
                        <a:t>13</a:t>
                      </a:r>
                    </a:p>
                  </a:txBody>
                  <a:tcPr marL="6600" marR="6600" marT="6600"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dG4(H2'')-AF(H3)</a:t>
                      </a:r>
                    </a:p>
                  </a:txBody>
                  <a:tcPr marL="6600" marR="6600" marT="6600"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G5(H2'')-FAF(H10)</a:t>
                      </a:r>
                    </a:p>
                  </a:txBody>
                  <a:tcPr marL="6600" marR="6600" marT="660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2.1-3.9</a:t>
                      </a:r>
                    </a:p>
                  </a:txBody>
                  <a:tcPr marL="6600" marR="6600" marT="6600" marB="0" anchor="ctr">
                    <a:lnL>
                      <a:noFill/>
                    </a:lnL>
                    <a:lnR>
                      <a:noFill/>
                    </a:lnR>
                    <a:lnT>
                      <a:noFill/>
                    </a:lnT>
                    <a:lnB>
                      <a:noFill/>
                    </a:lnB>
                  </a:tcPr>
                </a:tc>
                <a:tc>
                  <a:txBody>
                    <a:bodyPr/>
                    <a:lstStyle/>
                    <a:p>
                      <a:pPr algn="ctr" fontAlgn="ctr"/>
                      <a:r>
                        <a:rPr lang="en-US" sz="1100" b="0" i="0" u="none" strike="noStrike" dirty="0">
                          <a:solidFill>
                            <a:srgbClr val="000000"/>
                          </a:solidFill>
                          <a:effectLst/>
                          <a:latin typeface="Calibri"/>
                        </a:rPr>
                        <a:t>14</a:t>
                      </a:r>
                    </a:p>
                  </a:txBody>
                  <a:tcPr marL="6600" marR="6600" marT="6600"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dG4(H3')-AF(H1)</a:t>
                      </a:r>
                    </a:p>
                  </a:txBody>
                  <a:tcPr marL="6600" marR="6600" marT="6600"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G5(H3')-FAF(H12)</a:t>
                      </a:r>
                    </a:p>
                  </a:txBody>
                  <a:tcPr marL="6600" marR="6600" marT="660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2.8-5.3</a:t>
                      </a:r>
                    </a:p>
                  </a:txBody>
                  <a:tcPr marL="6600" marR="6600" marT="6600" marB="0" anchor="ctr">
                    <a:lnL>
                      <a:noFill/>
                    </a:lnL>
                    <a:lnR>
                      <a:noFill/>
                    </a:lnR>
                    <a:lnT>
                      <a:noFill/>
                    </a:lnT>
                    <a:lnB>
                      <a:noFill/>
                    </a:lnB>
                  </a:tcPr>
                </a:tc>
              </a:tr>
              <a:tr h="525941">
                <a:tc>
                  <a:txBody>
                    <a:bodyPr/>
                    <a:lstStyle/>
                    <a:p>
                      <a:pPr algn="ctr" fontAlgn="ctr"/>
                      <a:r>
                        <a:rPr lang="en-US" sz="1100" b="0" i="0" u="none" strike="noStrike">
                          <a:solidFill>
                            <a:srgbClr val="000000"/>
                          </a:solidFill>
                          <a:effectLst/>
                          <a:latin typeface="Calibri"/>
                        </a:rPr>
                        <a:t>15</a:t>
                      </a:r>
                    </a:p>
                  </a:txBody>
                  <a:tcPr marL="6600" marR="6600" marT="660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dG4(H3ʹ)-AF(H3)</a:t>
                      </a:r>
                    </a:p>
                  </a:txBody>
                  <a:tcPr marL="6600" marR="6600" marT="6600"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C5(H3’)-FAF(H10)</a:t>
                      </a:r>
                    </a:p>
                  </a:txBody>
                  <a:tcPr marL="6600" marR="6600" marT="660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2.4-4.5</a:t>
                      </a:r>
                    </a:p>
                  </a:txBody>
                  <a:tcPr marL="6600" marR="6600" marT="6600" marB="0" anchor="ctr">
                    <a:lnL>
                      <a:noFill/>
                    </a:lnL>
                    <a:lnR>
                      <a:noFill/>
                    </a:lnR>
                    <a:lnT>
                      <a:noFill/>
                    </a:lnT>
                    <a:lnB>
                      <a:noFill/>
                    </a:lnB>
                  </a:tcPr>
                </a:tc>
                <a:tc>
                  <a:txBody>
                    <a:bodyPr/>
                    <a:lstStyle/>
                    <a:p>
                      <a:pPr algn="ctr" fontAlgn="ctr"/>
                      <a:r>
                        <a:rPr lang="en-US" sz="1100" b="0" i="0" u="none" strike="noStrike" dirty="0">
                          <a:solidFill>
                            <a:srgbClr val="000000"/>
                          </a:solidFill>
                          <a:effectLst/>
                          <a:latin typeface="Calibri"/>
                        </a:rPr>
                        <a:t>16</a:t>
                      </a:r>
                    </a:p>
                  </a:txBody>
                  <a:tcPr marL="6600" marR="6600" marT="660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[AF]dG5(H3ʹ)-AF(H3)</a:t>
                      </a:r>
                    </a:p>
                  </a:txBody>
                  <a:tcPr marL="6600" marR="6600" marT="6600"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G6(H3’)-FAF(H10)</a:t>
                      </a:r>
                    </a:p>
                  </a:txBody>
                  <a:tcPr marL="6600" marR="6600" marT="660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3.0-5.6</a:t>
                      </a:r>
                    </a:p>
                  </a:txBody>
                  <a:tcPr marL="6600" marR="6600" marT="6600" marB="0" anchor="ctr">
                    <a:lnL>
                      <a:noFill/>
                    </a:lnL>
                    <a:lnR>
                      <a:noFill/>
                    </a:lnR>
                    <a:lnT>
                      <a:noFill/>
                    </a:lnT>
                    <a:lnB>
                      <a:noFill/>
                    </a:lnB>
                  </a:tcPr>
                </a:tc>
              </a:tr>
              <a:tr h="525941">
                <a:tc>
                  <a:txBody>
                    <a:bodyPr/>
                    <a:lstStyle/>
                    <a:p>
                      <a:pPr algn="ctr" fontAlgn="ctr"/>
                      <a:r>
                        <a:rPr lang="en-US" sz="1100" b="0" i="0" u="none" strike="noStrike">
                          <a:solidFill>
                            <a:srgbClr val="000000"/>
                          </a:solidFill>
                          <a:effectLst/>
                          <a:latin typeface="Calibri"/>
                        </a:rPr>
                        <a:t>17</a:t>
                      </a:r>
                    </a:p>
                  </a:txBody>
                  <a:tcPr marL="6600" marR="6600" marT="660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[AF]dG5(H3ʹ)-AF(H1)</a:t>
                      </a:r>
                    </a:p>
                  </a:txBody>
                  <a:tcPr marL="6600" marR="6600" marT="660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a:rPr>
                        <a:t>G6(H3’)-FAF(H12)</a:t>
                      </a:r>
                    </a:p>
                  </a:txBody>
                  <a:tcPr marL="6600" marR="6600" marT="660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2.8-5.2</a:t>
                      </a:r>
                    </a:p>
                  </a:txBody>
                  <a:tcPr marL="6600" marR="6600" marT="660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18</a:t>
                      </a:r>
                    </a:p>
                  </a:txBody>
                  <a:tcPr marL="6600" marR="6600" marT="660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dC6(H5)-AF(H1)</a:t>
                      </a:r>
                    </a:p>
                  </a:txBody>
                  <a:tcPr marL="6600" marR="6600" marT="660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C7(H5)-FAF(H12)</a:t>
                      </a:r>
                    </a:p>
                  </a:txBody>
                  <a:tcPr marL="6600" marR="6600" marT="660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3.0-5.7</a:t>
                      </a:r>
                    </a:p>
                  </a:txBody>
                  <a:tcPr marL="6600" marR="6600" marT="660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552689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9600" y="914400"/>
            <a:ext cx="7696200" cy="276999"/>
          </a:xfrm>
          <a:prstGeom prst="rect">
            <a:avLst/>
          </a:prstGeom>
          <a:noFill/>
        </p:spPr>
        <p:txBody>
          <a:bodyPr wrap="square" rtlCol="0">
            <a:spAutoFit/>
          </a:bodyPr>
          <a:lstStyle/>
          <a:p>
            <a:r>
              <a:rPr lang="en-US" sz="1200" b="1" dirty="0" smtClean="0">
                <a:latin typeface="Times"/>
                <a:cs typeface="Times"/>
              </a:rPr>
              <a:t>Table S4: </a:t>
            </a:r>
            <a:r>
              <a:rPr lang="en-US" sz="1200" dirty="0" smtClean="0">
                <a:latin typeface="Times"/>
                <a:cs typeface="Times"/>
              </a:rPr>
              <a:t>Atom </a:t>
            </a:r>
            <a:r>
              <a:rPr lang="en-US" sz="1200" dirty="0">
                <a:latin typeface="Times"/>
                <a:cs typeface="Times"/>
              </a:rPr>
              <a:t>pairs used in NOE experiment </a:t>
            </a:r>
            <a:r>
              <a:rPr lang="en-US" sz="1200" dirty="0" err="1">
                <a:latin typeface="Times"/>
                <a:cs typeface="Times"/>
              </a:rPr>
              <a:t>vs</a:t>
            </a:r>
            <a:r>
              <a:rPr lang="en-US" sz="1200" dirty="0">
                <a:latin typeface="Times"/>
                <a:cs typeface="Times"/>
              </a:rPr>
              <a:t> PMF calculations </a:t>
            </a:r>
            <a:r>
              <a:rPr lang="en-US" sz="1200" dirty="0" smtClean="0">
                <a:latin typeface="Times"/>
                <a:ea typeface="ＭＳ 明朝"/>
                <a:cs typeface="Times"/>
              </a:rPr>
              <a:t>for S-state NOE distance plot (Figure S11).</a:t>
            </a:r>
            <a:r>
              <a:rPr lang="en-US" sz="1200" baseline="30000" dirty="0" smtClean="0">
                <a:latin typeface="Times"/>
                <a:cs typeface="Times"/>
              </a:rPr>
              <a:t>a</a:t>
            </a:r>
            <a:endParaRPr lang="en-US" sz="1200" baseline="30000" dirty="0">
              <a:latin typeface="Times"/>
              <a:cs typeface="Times"/>
            </a:endParaRPr>
          </a:p>
        </p:txBody>
      </p:sp>
      <p:sp>
        <p:nvSpPr>
          <p:cNvPr id="5" name="TextBox 4"/>
          <p:cNvSpPr txBox="1"/>
          <p:nvPr/>
        </p:nvSpPr>
        <p:spPr>
          <a:xfrm>
            <a:off x="381000" y="5638800"/>
            <a:ext cx="8305800" cy="369332"/>
          </a:xfrm>
          <a:prstGeom prst="rect">
            <a:avLst/>
          </a:prstGeom>
          <a:noFill/>
        </p:spPr>
        <p:txBody>
          <a:bodyPr wrap="square" rtlCol="0">
            <a:spAutoFit/>
          </a:bodyPr>
          <a:lstStyle/>
          <a:p>
            <a:r>
              <a:rPr lang="en-US" dirty="0" smtClean="0">
                <a:latin typeface="Times"/>
                <a:cs typeface="Times"/>
              </a:rPr>
              <a:t>a) Experimental </a:t>
            </a:r>
            <a:r>
              <a:rPr lang="en-US" dirty="0">
                <a:latin typeface="Times"/>
                <a:cs typeface="Times"/>
              </a:rPr>
              <a:t>results from Table IV of </a:t>
            </a:r>
            <a:r>
              <a:rPr lang="en-US" dirty="0" err="1">
                <a:latin typeface="Times"/>
                <a:cs typeface="Times"/>
              </a:rPr>
              <a:t>O'Handley</a:t>
            </a:r>
            <a:r>
              <a:rPr lang="en-US" dirty="0">
                <a:latin typeface="Times"/>
                <a:cs typeface="Times"/>
              </a:rPr>
              <a:t> et </a:t>
            </a:r>
            <a:r>
              <a:rPr lang="en-US" dirty="0" smtClean="0">
                <a:latin typeface="Times"/>
                <a:cs typeface="Times"/>
              </a:rPr>
              <a:t>al. Biochemistry</a:t>
            </a:r>
            <a:r>
              <a:rPr lang="en-US" dirty="0">
                <a:latin typeface="Times"/>
                <a:cs typeface="Times"/>
              </a:rPr>
              <a:t>, 1993</a:t>
            </a:r>
            <a:r>
              <a:rPr lang="en-US" dirty="0" smtClean="0">
                <a:latin typeface="Times"/>
                <a:cs typeface="Times"/>
              </a:rPr>
              <a:t>, 32</a:t>
            </a:r>
            <a:r>
              <a:rPr lang="en-US" dirty="0">
                <a:latin typeface="Times"/>
                <a:cs typeface="Times"/>
              </a:rPr>
              <a:t>, </a:t>
            </a:r>
            <a:r>
              <a:rPr lang="en-US" dirty="0" smtClean="0">
                <a:latin typeface="Times"/>
                <a:cs typeface="Times"/>
              </a:rPr>
              <a:t>2481.</a:t>
            </a:r>
            <a:endParaRPr lang="en-US" dirty="0">
              <a:latin typeface="Times"/>
              <a:cs typeface="Times"/>
            </a:endParaRPr>
          </a:p>
        </p:txBody>
      </p:sp>
      <p:graphicFrame>
        <p:nvGraphicFramePr>
          <p:cNvPr id="4" name="Table 3"/>
          <p:cNvGraphicFramePr>
            <a:graphicFrameLocks noGrp="1"/>
          </p:cNvGraphicFramePr>
          <p:nvPr>
            <p:extLst>
              <p:ext uri="{D42A27DB-BD31-4B8C-83A1-F6EECF244321}">
                <p14:modId xmlns:p14="http://schemas.microsoft.com/office/powerpoint/2010/main" val="2431517840"/>
              </p:ext>
            </p:extLst>
          </p:nvPr>
        </p:nvGraphicFramePr>
        <p:xfrm>
          <a:off x="228600" y="1295397"/>
          <a:ext cx="8763000" cy="4114803"/>
        </p:xfrm>
        <a:graphic>
          <a:graphicData uri="http://schemas.openxmlformats.org/drawingml/2006/table">
            <a:tbl>
              <a:tblPr/>
              <a:tblGrid>
                <a:gridCol w="744788"/>
                <a:gridCol w="1509706"/>
                <a:gridCol w="1415768"/>
                <a:gridCol w="717948"/>
                <a:gridCol w="838725"/>
                <a:gridCol w="1429188"/>
                <a:gridCol w="1388929"/>
                <a:gridCol w="717948"/>
              </a:tblGrid>
              <a:tr h="405084">
                <a:tc>
                  <a:txBody>
                    <a:bodyPr/>
                    <a:lstStyle/>
                    <a:p>
                      <a:pPr algn="ctr" fontAlgn="ctr"/>
                      <a:r>
                        <a:rPr lang="en-US" sz="1100" b="0" i="0" u="none" strike="noStrike">
                          <a:solidFill>
                            <a:srgbClr val="000000"/>
                          </a:solidFill>
                          <a:effectLst/>
                          <a:latin typeface="Calibri"/>
                        </a:rPr>
                        <a:t>atom pair #</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NMR atom pair names</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PMF atom pair names</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NMR distance</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atom pair #</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NMR atom pair names</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PMF atom pair names</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NMR distance</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2191">
                <a:tc>
                  <a:txBody>
                    <a:bodyPr/>
                    <a:lstStyle/>
                    <a:p>
                      <a:pPr algn="ctr" fontAlgn="ctr"/>
                      <a:r>
                        <a:rPr lang="en-US" sz="1100" b="0" i="0" u="none" strike="noStrike">
                          <a:solidFill>
                            <a:srgbClr val="000000"/>
                          </a:solidFill>
                          <a:effectLst/>
                          <a:latin typeface="Calibri"/>
                        </a:rPr>
                        <a:t>1</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fr-FR" sz="1100" b="0" i="0" u="none" strike="noStrike">
                          <a:solidFill>
                            <a:srgbClr val="000000"/>
                          </a:solidFill>
                          <a:effectLst/>
                          <a:latin typeface="Calibri"/>
                        </a:rPr>
                        <a:t>G5(H1)-A3(H3')</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fr-FR" sz="1100" b="0" i="0" u="none" strike="noStrike">
                          <a:solidFill>
                            <a:srgbClr val="000000"/>
                          </a:solidFill>
                          <a:effectLst/>
                          <a:latin typeface="Calibri"/>
                        </a:rPr>
                        <a:t>G6(H1)-T4(H3')</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100" b="0" i="0" u="none" strike="noStrike">
                          <a:solidFill>
                            <a:srgbClr val="000000"/>
                          </a:solidFill>
                          <a:effectLst/>
                          <a:latin typeface="Calibri"/>
                        </a:rPr>
                        <a:t>≤4.5</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100" b="0" i="0" u="none" strike="noStrike">
                          <a:solidFill>
                            <a:srgbClr val="000000"/>
                          </a:solidFill>
                          <a:effectLst/>
                          <a:latin typeface="Calibri"/>
                        </a:rPr>
                        <a:t>2</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fr-FR" sz="1100" b="0" i="0" u="none" strike="noStrike">
                          <a:solidFill>
                            <a:srgbClr val="000000"/>
                          </a:solidFill>
                          <a:effectLst/>
                          <a:latin typeface="Calibri"/>
                        </a:rPr>
                        <a:t>AAF(H1)-G5(H1')</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fr-FR" sz="1100" b="0" i="0" u="none" strike="noStrike">
                          <a:solidFill>
                            <a:srgbClr val="000000"/>
                          </a:solidFill>
                          <a:effectLst/>
                          <a:latin typeface="Calibri"/>
                        </a:rPr>
                        <a:t>FAAF(H12)-G6(H1')</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100" b="0" i="0" u="none" strike="noStrike">
                          <a:solidFill>
                            <a:srgbClr val="000000"/>
                          </a:solidFill>
                          <a:effectLst/>
                          <a:latin typeface="Calibri"/>
                        </a:rPr>
                        <a:t>≤3.2</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r>
              <a:tr h="412191">
                <a:tc>
                  <a:txBody>
                    <a:bodyPr/>
                    <a:lstStyle/>
                    <a:p>
                      <a:pPr algn="ctr" fontAlgn="ctr"/>
                      <a:r>
                        <a:rPr lang="en-US" sz="1100" b="0" i="0" u="none" strike="noStrike">
                          <a:solidFill>
                            <a:srgbClr val="000000"/>
                          </a:solidFill>
                          <a:effectLst/>
                          <a:latin typeface="Calibri"/>
                        </a:rPr>
                        <a:t>3</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A3(H2’) to C4(H1')</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T4(H1')-C5(H3')</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≤3.5</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4</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G13(H3’)-C14(H6)</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G16(H3')-C17(H6)</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≤3.5</a:t>
                      </a:r>
                    </a:p>
                  </a:txBody>
                  <a:tcPr marL="6301" marR="6301" marT="6301" marB="0" anchor="ctr">
                    <a:lnL>
                      <a:noFill/>
                    </a:lnL>
                    <a:lnR>
                      <a:noFill/>
                    </a:lnR>
                    <a:lnT>
                      <a:noFill/>
                    </a:lnT>
                    <a:lnB>
                      <a:noFill/>
                    </a:lnB>
                  </a:tcPr>
                </a:tc>
              </a:tr>
              <a:tr h="412191">
                <a:tc>
                  <a:txBody>
                    <a:bodyPr/>
                    <a:lstStyle/>
                    <a:p>
                      <a:pPr algn="ctr" fontAlgn="ctr"/>
                      <a:r>
                        <a:rPr lang="en-US" sz="1100" b="0" i="0" u="none" strike="noStrike">
                          <a:solidFill>
                            <a:srgbClr val="000000"/>
                          </a:solidFill>
                          <a:effectLst/>
                          <a:latin typeface="Calibri"/>
                        </a:rPr>
                        <a:t>5</a:t>
                      </a:r>
                    </a:p>
                  </a:txBody>
                  <a:tcPr marL="6301" marR="6301" marT="6301" marB="0" anchor="ctr">
                    <a:lnL>
                      <a:noFill/>
                    </a:lnL>
                    <a:lnR>
                      <a:noFill/>
                    </a:lnR>
                    <a:lnT>
                      <a:noFill/>
                    </a:lnT>
                    <a:lnB>
                      <a:noFill/>
                    </a:lnB>
                  </a:tcPr>
                </a:tc>
                <a:tc>
                  <a:txBody>
                    <a:bodyPr/>
                    <a:lstStyle/>
                    <a:p>
                      <a:pPr algn="ctr" fontAlgn="ctr"/>
                      <a:r>
                        <a:rPr lang="fr-FR" sz="1100" b="0" i="0" u="none" strike="noStrike" dirty="0">
                          <a:solidFill>
                            <a:srgbClr val="000000"/>
                          </a:solidFill>
                          <a:effectLst/>
                          <a:latin typeface="Calibri"/>
                        </a:rPr>
                        <a:t>C14-(H4')-G15(H8)</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C17(H4')-G18(H8)</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≤4.0</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6</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A3(H2'')-C4(H6)</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T4(H2'')-C5(H6)</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≥3.5</a:t>
                      </a:r>
                    </a:p>
                  </a:txBody>
                  <a:tcPr marL="6301" marR="6301" marT="6301" marB="0" anchor="ctr">
                    <a:lnL>
                      <a:noFill/>
                    </a:lnL>
                    <a:lnR>
                      <a:noFill/>
                    </a:lnR>
                    <a:lnT>
                      <a:noFill/>
                    </a:lnT>
                    <a:lnB>
                      <a:noFill/>
                    </a:lnB>
                  </a:tcPr>
                </a:tc>
              </a:tr>
              <a:tr h="412191">
                <a:tc>
                  <a:txBody>
                    <a:bodyPr/>
                    <a:lstStyle/>
                    <a:p>
                      <a:pPr algn="ctr" fontAlgn="ctr"/>
                      <a:r>
                        <a:rPr lang="en-US" sz="1100" b="0" i="0" u="none" strike="noStrike">
                          <a:solidFill>
                            <a:srgbClr val="000000"/>
                          </a:solidFill>
                          <a:effectLst/>
                          <a:latin typeface="Calibri"/>
                        </a:rPr>
                        <a:t>7</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G13(H8)-C14(H5)</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G16(H8)-C17(H5)</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≤5.0</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8</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AAF(H1)-C4(H2')</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G6(H12)-C5(H2')</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≤5.0</a:t>
                      </a:r>
                    </a:p>
                  </a:txBody>
                  <a:tcPr marL="6301" marR="6301" marT="6301" marB="0" anchor="ctr">
                    <a:lnL>
                      <a:noFill/>
                    </a:lnL>
                    <a:lnR>
                      <a:noFill/>
                    </a:lnR>
                    <a:lnT>
                      <a:noFill/>
                    </a:lnT>
                    <a:lnB>
                      <a:noFill/>
                    </a:lnB>
                  </a:tcPr>
                </a:tc>
              </a:tr>
              <a:tr h="412191">
                <a:tc>
                  <a:txBody>
                    <a:bodyPr/>
                    <a:lstStyle/>
                    <a:p>
                      <a:pPr algn="ctr" fontAlgn="ctr"/>
                      <a:r>
                        <a:rPr lang="en-US" sz="1100" b="0" i="0" u="none" strike="noStrike">
                          <a:solidFill>
                            <a:srgbClr val="000000"/>
                          </a:solidFill>
                          <a:effectLst/>
                          <a:latin typeface="Calibri"/>
                        </a:rPr>
                        <a:t>9</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G13(H8)-G13(H2')</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G18(H8)-G18(H2')</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≤2.5</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10</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A3(H8)-A3(H2')</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T8(H8)-T8(H2')</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≤2.5</a:t>
                      </a:r>
                    </a:p>
                  </a:txBody>
                  <a:tcPr marL="6301" marR="6301" marT="6301" marB="0" anchor="ctr">
                    <a:lnL>
                      <a:noFill/>
                    </a:lnL>
                    <a:lnR>
                      <a:noFill/>
                    </a:lnR>
                    <a:lnT>
                      <a:noFill/>
                    </a:lnT>
                    <a:lnB>
                      <a:noFill/>
                    </a:lnB>
                  </a:tcPr>
                </a:tc>
              </a:tr>
              <a:tr h="412191">
                <a:tc>
                  <a:txBody>
                    <a:bodyPr/>
                    <a:lstStyle/>
                    <a:p>
                      <a:pPr algn="ctr" fontAlgn="ctr"/>
                      <a:r>
                        <a:rPr lang="en-US" sz="1100" b="0" i="0" u="none" strike="noStrike">
                          <a:solidFill>
                            <a:srgbClr val="000000"/>
                          </a:solidFill>
                          <a:effectLst/>
                          <a:latin typeface="Calibri"/>
                        </a:rPr>
                        <a:t>11</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T12(H2')-G13(H8)</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T4(H2')-G16(H8)</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≥2.6</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12</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T12(H2'')-G13(H8)</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A15(H2'')-G16(H8)</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≥2.6</a:t>
                      </a:r>
                    </a:p>
                  </a:txBody>
                  <a:tcPr marL="6301" marR="6301" marT="6301" marB="0" anchor="ctr">
                    <a:lnL>
                      <a:noFill/>
                    </a:lnL>
                    <a:lnR>
                      <a:noFill/>
                    </a:lnR>
                    <a:lnT>
                      <a:noFill/>
                    </a:lnT>
                    <a:lnB>
                      <a:noFill/>
                    </a:lnB>
                  </a:tcPr>
                </a:tc>
              </a:tr>
              <a:tr h="412191">
                <a:tc>
                  <a:txBody>
                    <a:bodyPr/>
                    <a:lstStyle/>
                    <a:p>
                      <a:pPr algn="ctr" fontAlgn="ctr"/>
                      <a:r>
                        <a:rPr lang="en-US" sz="1100" b="0" i="0" u="none" strike="noStrike">
                          <a:solidFill>
                            <a:srgbClr val="000000"/>
                          </a:solidFill>
                          <a:effectLst/>
                          <a:latin typeface="Calibri"/>
                        </a:rPr>
                        <a:t>13</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G13(H2')-C14(H6)</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G16(H2')-C17(H6)</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≥2.6</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14</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G13(H2'')-C14(H6)</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G16(H2'')-C17(H6)</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≥2.8</a:t>
                      </a:r>
                    </a:p>
                  </a:txBody>
                  <a:tcPr marL="6301" marR="6301" marT="6301" marB="0" anchor="ctr">
                    <a:lnL>
                      <a:noFill/>
                    </a:lnL>
                    <a:lnR>
                      <a:noFill/>
                    </a:lnR>
                    <a:lnT>
                      <a:noFill/>
                    </a:lnT>
                    <a:lnB>
                      <a:noFill/>
                    </a:lnB>
                  </a:tcPr>
                </a:tc>
              </a:tr>
              <a:tr h="412191">
                <a:tc>
                  <a:txBody>
                    <a:bodyPr/>
                    <a:lstStyle/>
                    <a:p>
                      <a:pPr algn="ctr" fontAlgn="ctr"/>
                      <a:r>
                        <a:rPr lang="en-US" sz="1100" b="0" i="0" u="none" strike="noStrike">
                          <a:solidFill>
                            <a:srgbClr val="000000"/>
                          </a:solidFill>
                          <a:effectLst/>
                          <a:latin typeface="Calibri"/>
                        </a:rPr>
                        <a:t>15</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C14(H1')-G15(H8)</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C17(H1')-G18(H8)</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≥2.8</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16</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A3(H2')-C4(H6)</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T4(H2')-C5(H6)</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≥3.5</a:t>
                      </a:r>
                    </a:p>
                  </a:txBody>
                  <a:tcPr marL="6301" marR="6301" marT="6301" marB="0" anchor="ctr">
                    <a:lnL>
                      <a:noFill/>
                    </a:lnL>
                    <a:lnR>
                      <a:noFill/>
                    </a:lnR>
                    <a:lnT>
                      <a:noFill/>
                    </a:lnT>
                    <a:lnB>
                      <a:noFill/>
                    </a:lnB>
                  </a:tcPr>
                </a:tc>
              </a:tr>
              <a:tr h="412191">
                <a:tc>
                  <a:txBody>
                    <a:bodyPr/>
                    <a:lstStyle/>
                    <a:p>
                      <a:pPr algn="ctr" fontAlgn="ctr"/>
                      <a:r>
                        <a:rPr lang="en-US" sz="1100" b="0" i="0" u="none" strike="noStrike">
                          <a:solidFill>
                            <a:srgbClr val="000000"/>
                          </a:solidFill>
                          <a:effectLst/>
                          <a:latin typeface="Calibri"/>
                        </a:rPr>
                        <a:t>17</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a:rPr>
                        <a:t>C6(H2’’)-A7(H8)</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a:rPr>
                        <a:t>C7(H2’’)-T8(H8)</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≥2.6</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 </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 </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 </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 </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642604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2135" y="1524000"/>
            <a:ext cx="7696200" cy="276999"/>
          </a:xfrm>
          <a:prstGeom prst="rect">
            <a:avLst/>
          </a:prstGeom>
          <a:noFill/>
        </p:spPr>
        <p:txBody>
          <a:bodyPr wrap="square" rtlCol="0">
            <a:spAutoFit/>
          </a:bodyPr>
          <a:lstStyle/>
          <a:p>
            <a:r>
              <a:rPr lang="en-US" sz="1200" b="1" dirty="0" smtClean="0">
                <a:latin typeface="Times New Roman"/>
                <a:cs typeface="Times New Roman"/>
              </a:rPr>
              <a:t>Table S5: </a:t>
            </a:r>
            <a:r>
              <a:rPr lang="en-US" sz="1200" dirty="0">
                <a:latin typeface="Times New Roman"/>
                <a:cs typeface="Times New Roman"/>
              </a:rPr>
              <a:t>Atom pairs used in NOE experiment </a:t>
            </a:r>
            <a:r>
              <a:rPr lang="en-US" sz="1200" dirty="0" err="1">
                <a:latin typeface="Times New Roman"/>
                <a:cs typeface="Times New Roman"/>
              </a:rPr>
              <a:t>vs</a:t>
            </a:r>
            <a:r>
              <a:rPr lang="en-US" sz="1200" dirty="0">
                <a:latin typeface="Times New Roman"/>
                <a:cs typeface="Times New Roman"/>
              </a:rPr>
              <a:t> PMF calculations </a:t>
            </a:r>
            <a:r>
              <a:rPr lang="en-US" sz="1200" dirty="0">
                <a:latin typeface="Times New Roman"/>
                <a:ea typeface="ＭＳ 明朝"/>
                <a:cs typeface="Times New Roman"/>
              </a:rPr>
              <a:t>for </a:t>
            </a:r>
            <a:r>
              <a:rPr lang="en-US" sz="1200" dirty="0" smtClean="0">
                <a:latin typeface="Times New Roman"/>
                <a:ea typeface="ＭＳ 明朝"/>
                <a:cs typeface="Times New Roman"/>
              </a:rPr>
              <a:t>S-state NOE distance plot (Figure S12).</a:t>
            </a:r>
            <a:r>
              <a:rPr lang="en-US" sz="1200" baseline="30000" dirty="0" smtClean="0">
                <a:latin typeface="Times New Roman"/>
                <a:cs typeface="Times New Roman"/>
              </a:rPr>
              <a:t>a</a:t>
            </a:r>
            <a:endParaRPr lang="en-US" sz="1200" baseline="30000" dirty="0">
              <a:latin typeface="Times New Roman"/>
              <a:cs typeface="Times New Roman"/>
            </a:endParaRPr>
          </a:p>
        </p:txBody>
      </p:sp>
      <p:sp>
        <p:nvSpPr>
          <p:cNvPr id="5" name="TextBox 4"/>
          <p:cNvSpPr txBox="1"/>
          <p:nvPr/>
        </p:nvSpPr>
        <p:spPr>
          <a:xfrm>
            <a:off x="533400" y="5421868"/>
            <a:ext cx="8229600" cy="369332"/>
          </a:xfrm>
          <a:prstGeom prst="rect">
            <a:avLst/>
          </a:prstGeom>
          <a:noFill/>
        </p:spPr>
        <p:txBody>
          <a:bodyPr wrap="square" rtlCol="0">
            <a:spAutoFit/>
          </a:bodyPr>
          <a:lstStyle/>
          <a:p>
            <a:r>
              <a:rPr lang="en-US" dirty="0" smtClean="0">
                <a:latin typeface="Times New Roman"/>
                <a:cs typeface="Times New Roman"/>
              </a:rPr>
              <a:t>a) Experimental </a:t>
            </a:r>
            <a:r>
              <a:rPr lang="en-US" dirty="0">
                <a:latin typeface="Times New Roman"/>
                <a:cs typeface="Times New Roman"/>
              </a:rPr>
              <a:t>results from Table IV of </a:t>
            </a:r>
            <a:r>
              <a:rPr lang="en-US" dirty="0" err="1" smtClean="0">
                <a:latin typeface="Times New Roman"/>
                <a:cs typeface="Times New Roman"/>
              </a:rPr>
              <a:t>Eckel</a:t>
            </a:r>
            <a:r>
              <a:rPr lang="en-US" dirty="0" smtClean="0">
                <a:latin typeface="Times New Roman"/>
                <a:cs typeface="Times New Roman"/>
              </a:rPr>
              <a:t> et </a:t>
            </a:r>
            <a:r>
              <a:rPr lang="en-US" dirty="0">
                <a:latin typeface="Times New Roman"/>
                <a:cs typeface="Times New Roman"/>
              </a:rPr>
              <a:t>al, Biochemistry, </a:t>
            </a:r>
            <a:r>
              <a:rPr lang="en-US" dirty="0" smtClean="0">
                <a:latin typeface="Times New Roman"/>
                <a:cs typeface="Times New Roman"/>
              </a:rPr>
              <a:t>1994, 33,  13611. </a:t>
            </a:r>
            <a:endParaRPr lang="en-US" dirty="0">
              <a:latin typeface="Times New Roman"/>
              <a:cs typeface="Times New Roman"/>
            </a:endParaRPr>
          </a:p>
        </p:txBody>
      </p:sp>
      <p:graphicFrame>
        <p:nvGraphicFramePr>
          <p:cNvPr id="2" name="Table 1"/>
          <p:cNvGraphicFramePr>
            <a:graphicFrameLocks noGrp="1"/>
          </p:cNvGraphicFramePr>
          <p:nvPr>
            <p:extLst>
              <p:ext uri="{D42A27DB-BD31-4B8C-83A1-F6EECF244321}">
                <p14:modId xmlns:p14="http://schemas.microsoft.com/office/powerpoint/2010/main" val="208443295"/>
              </p:ext>
            </p:extLst>
          </p:nvPr>
        </p:nvGraphicFramePr>
        <p:xfrm>
          <a:off x="381000" y="1828801"/>
          <a:ext cx="8534400" cy="2743199"/>
        </p:xfrm>
        <a:graphic>
          <a:graphicData uri="http://schemas.openxmlformats.org/drawingml/2006/table">
            <a:tbl>
              <a:tblPr/>
              <a:tblGrid>
                <a:gridCol w="725359"/>
                <a:gridCol w="1470322"/>
                <a:gridCol w="1378835"/>
                <a:gridCol w="699219"/>
                <a:gridCol w="816845"/>
                <a:gridCol w="1391905"/>
                <a:gridCol w="1352696"/>
                <a:gridCol w="699219"/>
              </a:tblGrid>
              <a:tr h="541047">
                <a:tc>
                  <a:txBody>
                    <a:bodyPr/>
                    <a:lstStyle/>
                    <a:p>
                      <a:pPr algn="ctr" fontAlgn="ctr"/>
                      <a:r>
                        <a:rPr lang="en-US" sz="1100" b="0" i="0" u="none" strike="noStrike">
                          <a:solidFill>
                            <a:srgbClr val="000000"/>
                          </a:solidFill>
                          <a:effectLst/>
                          <a:latin typeface="Calibri"/>
                        </a:rPr>
                        <a:t>atom pair #</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NMR atom pair names</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PMF atom pair names</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NMR distance</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atom pair #</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NMR atom pair names</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PMF atom pair names</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NMR distance</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0538">
                <a:tc>
                  <a:txBody>
                    <a:bodyPr/>
                    <a:lstStyle/>
                    <a:p>
                      <a:pPr algn="ctr" fontAlgn="ctr"/>
                      <a:r>
                        <a:rPr lang="en-US" sz="1100" b="0" i="0" u="none" strike="noStrike">
                          <a:solidFill>
                            <a:srgbClr val="000000"/>
                          </a:solidFill>
                          <a:effectLst/>
                          <a:latin typeface="Calibri"/>
                        </a:rPr>
                        <a:t>2</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100" b="0" i="0" u="none" strike="noStrike">
                          <a:solidFill>
                            <a:srgbClr val="000000"/>
                          </a:solidFill>
                          <a:effectLst/>
                          <a:latin typeface="Calibri"/>
                        </a:rPr>
                        <a:t>F(H7)-C15(H5)</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100" b="0" i="0" u="none" strike="noStrike">
                          <a:solidFill>
                            <a:srgbClr val="000000"/>
                          </a:solidFill>
                          <a:effectLst/>
                          <a:latin typeface="Calibri"/>
                        </a:rPr>
                        <a:t>G6(F22)-C17(H5)</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100" b="0" i="0" u="none" strike="noStrike">
                          <a:solidFill>
                            <a:srgbClr val="000000"/>
                          </a:solidFill>
                          <a:effectLst/>
                          <a:latin typeface="Calibri"/>
                        </a:rPr>
                        <a:t>3.6±0.7</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100" b="0" i="0" u="none" strike="noStrike" dirty="0">
                          <a:solidFill>
                            <a:srgbClr val="000000"/>
                          </a:solidFill>
                          <a:effectLst/>
                          <a:latin typeface="Calibri"/>
                        </a:rPr>
                        <a:t>3</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fr-FR" sz="1100" b="0" i="0" u="none" strike="noStrike">
                          <a:solidFill>
                            <a:srgbClr val="000000"/>
                          </a:solidFill>
                          <a:effectLst/>
                          <a:latin typeface="Calibri"/>
                        </a:rPr>
                        <a:t>F(H5)-C15(H1')</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fr-FR" sz="1100" b="0" i="0" u="none" strike="noStrike">
                          <a:solidFill>
                            <a:srgbClr val="000000"/>
                          </a:solidFill>
                          <a:effectLst/>
                          <a:latin typeface="Calibri"/>
                        </a:rPr>
                        <a:t>G6(H18)-C17(H1')</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100" b="0" i="0" u="none" strike="noStrike">
                          <a:solidFill>
                            <a:srgbClr val="000000"/>
                          </a:solidFill>
                          <a:effectLst/>
                          <a:latin typeface="Calibri"/>
                        </a:rPr>
                        <a:t>3.9±0.8</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r>
              <a:tr h="550538">
                <a:tc>
                  <a:txBody>
                    <a:bodyPr/>
                    <a:lstStyle/>
                    <a:p>
                      <a:pPr algn="ctr" fontAlgn="ctr"/>
                      <a:r>
                        <a:rPr lang="en-US" sz="1100" b="0" i="0" u="none" strike="noStrike">
                          <a:solidFill>
                            <a:srgbClr val="000000"/>
                          </a:solidFill>
                          <a:effectLst/>
                          <a:latin typeface="Calibri"/>
                        </a:rPr>
                        <a:t>4</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F(H7)-C15(H1')</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G6(F22)-C17(H1')</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3.0±0.6</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5</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F(H8)-C15(H1')</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G6(H19)-C17(H1')</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3.4±0.7</a:t>
                      </a:r>
                    </a:p>
                  </a:txBody>
                  <a:tcPr marL="6301" marR="6301" marT="6301" marB="0" anchor="ctr">
                    <a:lnL>
                      <a:noFill/>
                    </a:lnL>
                    <a:lnR>
                      <a:noFill/>
                    </a:lnR>
                    <a:lnT>
                      <a:noFill/>
                    </a:lnT>
                    <a:lnB>
                      <a:noFill/>
                    </a:lnB>
                  </a:tcPr>
                </a:tc>
              </a:tr>
              <a:tr h="550538">
                <a:tc>
                  <a:txBody>
                    <a:bodyPr/>
                    <a:lstStyle/>
                    <a:p>
                      <a:pPr algn="ctr" fontAlgn="ctr"/>
                      <a:r>
                        <a:rPr lang="en-US" sz="1100" b="0" i="0" u="none" strike="noStrike">
                          <a:solidFill>
                            <a:srgbClr val="000000"/>
                          </a:solidFill>
                          <a:effectLst/>
                          <a:latin typeface="Calibri"/>
                        </a:rPr>
                        <a:t>9</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F(H4)-T16(H1')</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G6(H11)-A18(H1')</a:t>
                      </a:r>
                    </a:p>
                  </a:txBody>
                  <a:tcPr marL="6301" marR="6301" marT="6301" marB="0" anchor="ctr">
                    <a:lnL>
                      <a:noFill/>
                    </a:lnL>
                    <a:lnR>
                      <a:noFill/>
                    </a:lnR>
                    <a:lnT>
                      <a:noFill/>
                    </a:lnT>
                    <a:lnB>
                      <a:noFill/>
                    </a:lnB>
                  </a:tcPr>
                </a:tc>
                <a:tc>
                  <a:txBody>
                    <a:bodyPr/>
                    <a:lstStyle/>
                    <a:p>
                      <a:pPr algn="ctr" fontAlgn="ctr"/>
                      <a:r>
                        <a:rPr lang="en-US" sz="1100" b="0" i="0" u="none" strike="noStrike" dirty="0">
                          <a:solidFill>
                            <a:srgbClr val="000000"/>
                          </a:solidFill>
                          <a:effectLst/>
                          <a:latin typeface="Calibri"/>
                        </a:rPr>
                        <a:t>3.1±0.6</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10</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F(H1)-A5(H1')</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G6(H12)-G16(H1')</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3.7±0.7</a:t>
                      </a:r>
                    </a:p>
                  </a:txBody>
                  <a:tcPr marL="6301" marR="6301" marT="6301" marB="0" anchor="ctr">
                    <a:lnL>
                      <a:noFill/>
                    </a:lnL>
                    <a:lnR>
                      <a:noFill/>
                    </a:lnR>
                    <a:lnT>
                      <a:noFill/>
                    </a:lnT>
                    <a:lnB>
                      <a:noFill/>
                    </a:lnB>
                  </a:tcPr>
                </a:tc>
              </a:tr>
              <a:tr h="550538">
                <a:tc>
                  <a:txBody>
                    <a:bodyPr/>
                    <a:lstStyle/>
                    <a:p>
                      <a:pPr algn="ctr" fontAlgn="ctr"/>
                      <a:r>
                        <a:rPr lang="en-US" sz="1100" b="0" i="0" u="none" strike="noStrike">
                          <a:solidFill>
                            <a:srgbClr val="000000"/>
                          </a:solidFill>
                          <a:effectLst/>
                          <a:latin typeface="Calibri"/>
                        </a:rPr>
                        <a:t>11</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a:rPr>
                        <a:t>F(H1)-A5(H2'')</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a:rPr>
                        <a:t>G6(H12)-G16(H2'')</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3.1±0.6</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12</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a:rPr>
                        <a:t>F(H1)-A5(H3')</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a:rPr>
                        <a:t>G6(H12)-G16(H3')</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3.1±0.6</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1564726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1633" y="1524000"/>
            <a:ext cx="8305800" cy="276999"/>
          </a:xfrm>
          <a:prstGeom prst="rect">
            <a:avLst/>
          </a:prstGeom>
          <a:noFill/>
        </p:spPr>
        <p:txBody>
          <a:bodyPr wrap="square" rtlCol="0">
            <a:spAutoFit/>
          </a:bodyPr>
          <a:lstStyle/>
          <a:p>
            <a:r>
              <a:rPr lang="en-US" sz="1200" b="1" dirty="0" smtClean="0">
                <a:latin typeface="Times New Roman"/>
                <a:cs typeface="Times New Roman"/>
              </a:rPr>
              <a:t>Table S6:</a:t>
            </a:r>
            <a:r>
              <a:rPr lang="en-US" sz="1200" b="1" dirty="0" smtClean="0">
                <a:latin typeface="Times New Roman"/>
                <a:ea typeface="ＭＳ 明朝"/>
                <a:cs typeface="Times New Roman"/>
              </a:rPr>
              <a:t> </a:t>
            </a:r>
            <a:r>
              <a:rPr lang="en-US" sz="1200" dirty="0">
                <a:latin typeface="Times New Roman"/>
                <a:cs typeface="Times New Roman"/>
              </a:rPr>
              <a:t>Atom pairs used in NOE experiment </a:t>
            </a:r>
            <a:r>
              <a:rPr lang="en-US" sz="1200" dirty="0" err="1">
                <a:latin typeface="Times New Roman"/>
                <a:cs typeface="Times New Roman"/>
              </a:rPr>
              <a:t>vs</a:t>
            </a:r>
            <a:r>
              <a:rPr lang="en-US" sz="1200" dirty="0">
                <a:latin typeface="Times New Roman"/>
                <a:cs typeface="Times New Roman"/>
              </a:rPr>
              <a:t> PMF calculations </a:t>
            </a:r>
            <a:r>
              <a:rPr lang="en-US" sz="1200" dirty="0" smtClean="0">
                <a:latin typeface="Times New Roman"/>
                <a:ea typeface="ＭＳ 明朝"/>
                <a:cs typeface="Times New Roman"/>
              </a:rPr>
              <a:t>for W-state </a:t>
            </a:r>
            <a:r>
              <a:rPr lang="en-US" sz="1200" dirty="0">
                <a:latin typeface="Times New Roman"/>
                <a:ea typeface="ＭＳ 明朝"/>
                <a:cs typeface="Times New Roman"/>
              </a:rPr>
              <a:t>NOE distance </a:t>
            </a:r>
            <a:r>
              <a:rPr lang="en-US" sz="1200" dirty="0" smtClean="0">
                <a:latin typeface="Times New Roman"/>
                <a:ea typeface="ＭＳ 明朝"/>
                <a:cs typeface="Times New Roman"/>
              </a:rPr>
              <a:t>plot (Figure S13).</a:t>
            </a:r>
            <a:r>
              <a:rPr lang="en-US" sz="1200" baseline="30000" dirty="0" smtClean="0">
                <a:latin typeface="Times New Roman"/>
                <a:cs typeface="Times New Roman"/>
              </a:rPr>
              <a:t>a</a:t>
            </a:r>
            <a:endParaRPr lang="en-US" sz="1200" baseline="30000" dirty="0">
              <a:latin typeface="Times New Roman"/>
              <a:cs typeface="Times New Roman"/>
            </a:endParaRPr>
          </a:p>
        </p:txBody>
      </p:sp>
      <p:sp>
        <p:nvSpPr>
          <p:cNvPr id="5" name="TextBox 4"/>
          <p:cNvSpPr txBox="1"/>
          <p:nvPr/>
        </p:nvSpPr>
        <p:spPr>
          <a:xfrm>
            <a:off x="381000" y="5029200"/>
            <a:ext cx="8305800" cy="369332"/>
          </a:xfrm>
          <a:prstGeom prst="rect">
            <a:avLst/>
          </a:prstGeom>
          <a:noFill/>
        </p:spPr>
        <p:txBody>
          <a:bodyPr wrap="square" rtlCol="0">
            <a:spAutoFit/>
          </a:bodyPr>
          <a:lstStyle/>
          <a:p>
            <a:r>
              <a:rPr lang="en-US" dirty="0" smtClean="0">
                <a:latin typeface="Times New Roman"/>
                <a:cs typeface="Times New Roman"/>
              </a:rPr>
              <a:t>a</a:t>
            </a:r>
            <a:r>
              <a:rPr lang="en-US" dirty="0">
                <a:latin typeface="Times New Roman"/>
                <a:cs typeface="Times New Roman"/>
                <a:sym typeface="Wingdings"/>
              </a:rPr>
              <a:t>)</a:t>
            </a:r>
            <a:r>
              <a:rPr lang="en-US" dirty="0" smtClean="0">
                <a:latin typeface="Times New Roman"/>
                <a:cs typeface="Times New Roman"/>
              </a:rPr>
              <a:t> Experimental </a:t>
            </a:r>
            <a:r>
              <a:rPr lang="en-US" dirty="0">
                <a:latin typeface="Times New Roman"/>
                <a:cs typeface="Times New Roman"/>
              </a:rPr>
              <a:t>results from Table IV of </a:t>
            </a:r>
            <a:r>
              <a:rPr lang="en-US" dirty="0" err="1">
                <a:latin typeface="Times New Roman"/>
                <a:cs typeface="Times New Roman"/>
              </a:rPr>
              <a:t>Abuaf</a:t>
            </a:r>
            <a:r>
              <a:rPr lang="en-US" dirty="0">
                <a:latin typeface="Times New Roman"/>
                <a:cs typeface="Times New Roman"/>
              </a:rPr>
              <a:t> et al, Chem. Res. </a:t>
            </a:r>
            <a:r>
              <a:rPr lang="en-US" dirty="0" err="1">
                <a:latin typeface="Times New Roman"/>
                <a:cs typeface="Times New Roman"/>
              </a:rPr>
              <a:t>Toxicol</a:t>
            </a:r>
            <a:r>
              <a:rPr lang="en-US" dirty="0">
                <a:latin typeface="Times New Roman"/>
                <a:cs typeface="Times New Roman"/>
              </a:rPr>
              <a:t>. 1995</a:t>
            </a:r>
            <a:r>
              <a:rPr lang="en-US" dirty="0" smtClean="0">
                <a:latin typeface="Times New Roman"/>
                <a:cs typeface="Times New Roman"/>
              </a:rPr>
              <a:t>, 8</a:t>
            </a:r>
            <a:r>
              <a:rPr lang="en-US" dirty="0">
                <a:latin typeface="Times New Roman"/>
                <a:cs typeface="Times New Roman"/>
              </a:rPr>
              <a:t>, </a:t>
            </a:r>
            <a:r>
              <a:rPr lang="en-US" dirty="0" smtClean="0">
                <a:latin typeface="Times New Roman"/>
                <a:cs typeface="Times New Roman"/>
              </a:rPr>
              <a:t>369.</a:t>
            </a:r>
            <a:endParaRPr lang="en-US" dirty="0">
              <a:latin typeface="Times New Roman"/>
              <a:cs typeface="Times New Roman"/>
            </a:endParaRPr>
          </a:p>
        </p:txBody>
      </p:sp>
      <p:graphicFrame>
        <p:nvGraphicFramePr>
          <p:cNvPr id="2" name="Table 1"/>
          <p:cNvGraphicFramePr>
            <a:graphicFrameLocks noGrp="1"/>
          </p:cNvGraphicFramePr>
          <p:nvPr>
            <p:extLst>
              <p:ext uri="{D42A27DB-BD31-4B8C-83A1-F6EECF244321}">
                <p14:modId xmlns:p14="http://schemas.microsoft.com/office/powerpoint/2010/main" val="1937499368"/>
              </p:ext>
            </p:extLst>
          </p:nvPr>
        </p:nvGraphicFramePr>
        <p:xfrm>
          <a:off x="381000" y="1828801"/>
          <a:ext cx="8458200" cy="2819399"/>
        </p:xfrm>
        <a:graphic>
          <a:graphicData uri="http://schemas.openxmlformats.org/drawingml/2006/table">
            <a:tbl>
              <a:tblPr/>
              <a:tblGrid>
                <a:gridCol w="718883"/>
                <a:gridCol w="1457194"/>
                <a:gridCol w="1366524"/>
                <a:gridCol w="692976"/>
                <a:gridCol w="809552"/>
                <a:gridCol w="1379477"/>
                <a:gridCol w="1340618"/>
                <a:gridCol w="692976"/>
              </a:tblGrid>
              <a:tr h="556075">
                <a:tc>
                  <a:txBody>
                    <a:bodyPr/>
                    <a:lstStyle/>
                    <a:p>
                      <a:pPr algn="ctr" fontAlgn="ctr"/>
                      <a:r>
                        <a:rPr lang="en-US" sz="1100" b="0" i="0" u="none" strike="noStrike">
                          <a:solidFill>
                            <a:srgbClr val="000000"/>
                          </a:solidFill>
                          <a:effectLst/>
                          <a:latin typeface="Calibri"/>
                        </a:rPr>
                        <a:t>atom pair #</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NMR atom pair names</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PMF atom pair names</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NMR distance</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atom pair #</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NMR atom pair names</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PMF atom pair names</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NMR distance</a:t>
                      </a:r>
                    </a:p>
                  </a:txBody>
                  <a:tcPr marL="6301" marR="6301" marT="6301"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5831">
                <a:tc>
                  <a:txBody>
                    <a:bodyPr/>
                    <a:lstStyle/>
                    <a:p>
                      <a:pPr algn="ctr" fontAlgn="ctr"/>
                      <a:r>
                        <a:rPr lang="en-US" sz="1100" b="0" i="0" u="none" strike="noStrike">
                          <a:solidFill>
                            <a:srgbClr val="000000"/>
                          </a:solidFill>
                          <a:effectLst/>
                          <a:latin typeface="Calibri"/>
                        </a:rPr>
                        <a:t>6</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fr-FR" sz="1100" b="0" i="0" u="none" strike="noStrike">
                          <a:solidFill>
                            <a:srgbClr val="000000"/>
                          </a:solidFill>
                          <a:effectLst/>
                          <a:latin typeface="Calibri"/>
                        </a:rPr>
                        <a:t>C7(H1’)-AF(H1)</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fr-FR" sz="1100" b="0" i="0" u="none" strike="noStrike">
                          <a:solidFill>
                            <a:srgbClr val="000000"/>
                          </a:solidFill>
                          <a:effectLst/>
                          <a:latin typeface="Calibri"/>
                        </a:rPr>
                        <a:t>C7(H1’)-FAF(H1)</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100" b="0" i="0" u="none" strike="noStrike">
                          <a:solidFill>
                            <a:srgbClr val="000000"/>
                          </a:solidFill>
                          <a:effectLst/>
                          <a:latin typeface="Calibri"/>
                        </a:rPr>
                        <a:t>3.0-5.0</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100" b="0" i="0" u="none" strike="noStrike">
                          <a:solidFill>
                            <a:srgbClr val="000000"/>
                          </a:solidFill>
                          <a:effectLst/>
                          <a:latin typeface="Calibri"/>
                        </a:rPr>
                        <a:t>7</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fr-FR" sz="1100" b="0" i="0" u="none" strike="noStrike">
                          <a:solidFill>
                            <a:srgbClr val="000000"/>
                          </a:solidFill>
                          <a:effectLst/>
                          <a:latin typeface="Calibri"/>
                        </a:rPr>
                        <a:t>G18(H1')-AF(H1)</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fr-FR" sz="1100" b="0" i="0" u="none" strike="noStrike">
                          <a:solidFill>
                            <a:srgbClr val="000000"/>
                          </a:solidFill>
                          <a:effectLst/>
                          <a:latin typeface="Calibri"/>
                        </a:rPr>
                        <a:t>G18(H1')-FAF(H12)</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100" b="0" i="0" u="none" strike="noStrike">
                          <a:solidFill>
                            <a:srgbClr val="000000"/>
                          </a:solidFill>
                          <a:effectLst/>
                          <a:latin typeface="Calibri"/>
                        </a:rPr>
                        <a:t>4.0-6.0</a:t>
                      </a:r>
                    </a:p>
                  </a:txBody>
                  <a:tcPr marL="6301" marR="6301" marT="6301" marB="0" anchor="ctr">
                    <a:lnL>
                      <a:noFill/>
                    </a:lnL>
                    <a:lnR>
                      <a:noFill/>
                    </a:lnR>
                    <a:lnT w="12700" cap="flat" cmpd="sng" algn="ctr">
                      <a:solidFill>
                        <a:srgbClr val="000000"/>
                      </a:solidFill>
                      <a:prstDash val="solid"/>
                      <a:round/>
                      <a:headEnd type="none" w="med" len="med"/>
                      <a:tailEnd type="none" w="med" len="med"/>
                    </a:lnT>
                    <a:lnB>
                      <a:noFill/>
                    </a:lnB>
                  </a:tcPr>
                </a:tc>
              </a:tr>
              <a:tr h="565831">
                <a:tc>
                  <a:txBody>
                    <a:bodyPr/>
                    <a:lstStyle/>
                    <a:p>
                      <a:pPr algn="ctr" fontAlgn="ctr"/>
                      <a:r>
                        <a:rPr lang="en-US" sz="1100" b="0" i="0" u="none" strike="noStrike">
                          <a:solidFill>
                            <a:srgbClr val="000000"/>
                          </a:solidFill>
                          <a:effectLst/>
                          <a:latin typeface="Calibri"/>
                        </a:rPr>
                        <a:t>8</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C7(H1’)-AF(H3)</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C7(H1’)-FAF(H10)</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3.5-5.5</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9</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G6(H1’)-AF(H3)</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G6(H1’)-FAF(H10)</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3.5-5.5</a:t>
                      </a:r>
                    </a:p>
                  </a:txBody>
                  <a:tcPr marL="6301" marR="6301" marT="6301" marB="0" anchor="ctr">
                    <a:lnL>
                      <a:noFill/>
                    </a:lnL>
                    <a:lnR>
                      <a:noFill/>
                    </a:lnR>
                    <a:lnT>
                      <a:noFill/>
                    </a:lnT>
                    <a:lnB>
                      <a:noFill/>
                    </a:lnB>
                  </a:tcPr>
                </a:tc>
              </a:tr>
              <a:tr h="565831">
                <a:tc>
                  <a:txBody>
                    <a:bodyPr/>
                    <a:lstStyle/>
                    <a:p>
                      <a:pPr algn="ctr" fontAlgn="ctr"/>
                      <a:r>
                        <a:rPr lang="en-US" sz="1100" b="0" i="0" u="none" strike="noStrike">
                          <a:solidFill>
                            <a:srgbClr val="000000"/>
                          </a:solidFill>
                          <a:effectLst/>
                          <a:latin typeface="Calibri"/>
                        </a:rPr>
                        <a:t>10</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I17(H1’)-AF(H4)</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C17(H1')-FAF(H11)</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4.0-6.0</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11</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G18(H1’)-AF(H4)</a:t>
                      </a:r>
                    </a:p>
                  </a:txBody>
                  <a:tcPr marL="6301" marR="6301" marT="6301" marB="0" anchor="ctr">
                    <a:lnL>
                      <a:noFill/>
                    </a:lnL>
                    <a:lnR>
                      <a:noFill/>
                    </a:lnR>
                    <a:lnT>
                      <a:noFill/>
                    </a:lnT>
                    <a:lnB>
                      <a:noFill/>
                    </a:lnB>
                  </a:tcPr>
                </a:tc>
                <a:tc>
                  <a:txBody>
                    <a:bodyPr/>
                    <a:lstStyle/>
                    <a:p>
                      <a:pPr algn="ctr" fontAlgn="ctr"/>
                      <a:r>
                        <a:rPr lang="fr-FR" sz="1100" b="0" i="0" u="none" strike="noStrike">
                          <a:solidFill>
                            <a:srgbClr val="000000"/>
                          </a:solidFill>
                          <a:effectLst/>
                          <a:latin typeface="Calibri"/>
                        </a:rPr>
                        <a:t>G18(H1’)-FAF(H11)</a:t>
                      </a:r>
                    </a:p>
                  </a:txBody>
                  <a:tcPr marL="6301" marR="6301" marT="6301"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a:rPr>
                        <a:t>4.0-6.0</a:t>
                      </a:r>
                    </a:p>
                  </a:txBody>
                  <a:tcPr marL="6301" marR="6301" marT="6301" marB="0" anchor="ctr">
                    <a:lnL>
                      <a:noFill/>
                    </a:lnL>
                    <a:lnR>
                      <a:noFill/>
                    </a:lnR>
                    <a:lnT>
                      <a:noFill/>
                    </a:lnT>
                    <a:lnB>
                      <a:noFill/>
                    </a:lnB>
                  </a:tcPr>
                </a:tc>
              </a:tr>
              <a:tr h="565831">
                <a:tc>
                  <a:txBody>
                    <a:bodyPr/>
                    <a:lstStyle/>
                    <a:p>
                      <a:pPr algn="ctr" fontAlgn="ctr"/>
                      <a:r>
                        <a:rPr lang="en-US" sz="1100" b="0" i="0" u="none" strike="noStrike">
                          <a:solidFill>
                            <a:srgbClr val="000000"/>
                          </a:solidFill>
                          <a:effectLst/>
                          <a:latin typeface="Calibri"/>
                        </a:rPr>
                        <a:t>12</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a:rPr>
                        <a:t>I17(H1')-AF(H5)</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a:rPr>
                        <a:t>C17(H1')-FAF(18)</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4.0-6.0</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13</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a:rPr>
                        <a:t>G18(H1’)-AF(H5)</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a:rPr>
                        <a:t>G18(H1’)-FAF(H18)</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4.0-6.0</a:t>
                      </a:r>
                    </a:p>
                  </a:txBody>
                  <a:tcPr marL="6301" marR="6301" marT="6301"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459664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41969" y="914400"/>
            <a:ext cx="6182831" cy="954107"/>
          </a:xfrm>
          <a:prstGeom prst="rect">
            <a:avLst/>
          </a:prstGeom>
          <a:noFill/>
        </p:spPr>
        <p:txBody>
          <a:bodyPr wrap="square" rtlCol="0">
            <a:spAutoFit/>
          </a:bodyPr>
          <a:lstStyle/>
          <a:p>
            <a:r>
              <a:rPr lang="en-US" sz="1400" b="1" dirty="0">
                <a:latin typeface="Times New Roman" pitchFamily="18" charset="0"/>
                <a:cs typeface="Times New Roman" pitchFamily="18" charset="0"/>
              </a:rPr>
              <a:t>Table </a:t>
            </a:r>
            <a:r>
              <a:rPr lang="en-US" sz="1400" b="1" dirty="0" smtClean="0">
                <a:latin typeface="Times New Roman" pitchFamily="18" charset="0"/>
                <a:cs typeface="Times New Roman" pitchFamily="18" charset="0"/>
              </a:rPr>
              <a:t>S7</a:t>
            </a:r>
            <a:r>
              <a:rPr lang="en-US" sz="1400" dirty="0" smtClean="0">
                <a:latin typeface="Times New Roman" pitchFamily="18" charset="0"/>
                <a:cs typeface="Times New Roman" pitchFamily="18" charset="0"/>
              </a:rPr>
              <a:t>:  Average </a:t>
            </a:r>
            <a:r>
              <a:rPr lang="en-US" sz="1400" dirty="0">
                <a:latin typeface="Times New Roman" pitchFamily="18" charset="0"/>
                <a:cs typeface="Times New Roman" pitchFamily="18" charset="0"/>
              </a:rPr>
              <a:t>Twist, Roll and Tilt Values for base pair 8 in the studied systems for the B- and S-states.  Averages over the average results from the individual windows of the PMFs defining the B- and S-states as described in the text.  Errors represent standard deviations.	</a:t>
            </a:r>
          </a:p>
        </p:txBody>
      </p:sp>
      <p:graphicFrame>
        <p:nvGraphicFramePr>
          <p:cNvPr id="4" name="Table 3"/>
          <p:cNvGraphicFramePr>
            <a:graphicFrameLocks noGrp="1"/>
          </p:cNvGraphicFramePr>
          <p:nvPr>
            <p:extLst>
              <p:ext uri="{D42A27DB-BD31-4B8C-83A1-F6EECF244321}">
                <p14:modId xmlns:p14="http://schemas.microsoft.com/office/powerpoint/2010/main" val="1260305191"/>
              </p:ext>
            </p:extLst>
          </p:nvPr>
        </p:nvGraphicFramePr>
        <p:xfrm>
          <a:off x="1828801" y="2013744"/>
          <a:ext cx="6095999" cy="4082256"/>
        </p:xfrm>
        <a:graphic>
          <a:graphicData uri="http://schemas.openxmlformats.org/drawingml/2006/table">
            <a:tbl>
              <a:tblPr firstRow="1" bandRow="1">
                <a:tableStyleId>{2D5ABB26-0587-4C30-8999-92F81FD0307C}</a:tableStyleId>
              </a:tblPr>
              <a:tblGrid>
                <a:gridCol w="870857"/>
                <a:gridCol w="870857"/>
                <a:gridCol w="870857"/>
                <a:gridCol w="870857"/>
                <a:gridCol w="870857"/>
                <a:gridCol w="870857"/>
                <a:gridCol w="870857"/>
              </a:tblGrid>
              <a:tr h="370840">
                <a:tc>
                  <a:txBody>
                    <a:bodyPr/>
                    <a:lstStyle/>
                    <a:p>
                      <a:pPr algn="ctr"/>
                      <a:endParaRPr lang="en-US" dirty="0">
                        <a:latin typeface="Times New Roman" pitchFamily="18" charset="0"/>
                        <a:cs typeface="Times New Roman" pitchFamily="18" charset="0"/>
                      </a:endParaRPr>
                    </a:p>
                  </a:txBody>
                  <a:tcP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gridSpan="2">
                  <a:txBody>
                    <a:bodyPr/>
                    <a:lstStyle/>
                    <a:p>
                      <a:pPr algn="ctr"/>
                      <a:r>
                        <a:rPr lang="en-US" sz="1600" b="1" dirty="0" smtClean="0">
                          <a:latin typeface="Times New Roman" pitchFamily="18" charset="0"/>
                          <a:cs typeface="Times New Roman" pitchFamily="18" charset="0"/>
                        </a:rPr>
                        <a:t>FABP</a:t>
                      </a:r>
                      <a:endParaRPr lang="en-US" sz="1600" b="1" dirty="0">
                        <a:latin typeface="Times New Roman" pitchFamily="18" charset="0"/>
                        <a:cs typeface="Times New Roman" pitchFamily="18" charset="0"/>
                      </a:endParaRPr>
                    </a:p>
                  </a:txBody>
                  <a:tcP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hMerge="1">
                  <a:txBody>
                    <a:bodyPr/>
                    <a:lstStyle/>
                    <a:p>
                      <a:endParaRPr lang="en-US" dirty="0"/>
                    </a:p>
                  </a:txBody>
                  <a:tcPr/>
                </a:tc>
                <a:tc gridSpan="2">
                  <a:txBody>
                    <a:bodyPr/>
                    <a:lstStyle/>
                    <a:p>
                      <a:pPr algn="ctr"/>
                      <a:r>
                        <a:rPr lang="en-US" sz="1600" b="1" dirty="0" smtClean="0">
                          <a:latin typeface="Times New Roman" pitchFamily="18" charset="0"/>
                          <a:cs typeface="Times New Roman" pitchFamily="18" charset="0"/>
                        </a:rPr>
                        <a:t>FAF</a:t>
                      </a:r>
                      <a:endParaRPr lang="en-US" sz="1600" b="1" dirty="0">
                        <a:latin typeface="Times New Roman" pitchFamily="18" charset="0"/>
                        <a:cs typeface="Times New Roman" pitchFamily="18" charset="0"/>
                      </a:endParaRPr>
                    </a:p>
                  </a:txBody>
                  <a:tcP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hMerge="1">
                  <a:txBody>
                    <a:bodyPr/>
                    <a:lstStyle/>
                    <a:p>
                      <a:endParaRPr lang="en-US" dirty="0"/>
                    </a:p>
                  </a:txBody>
                  <a:tcPr/>
                </a:tc>
                <a:tc gridSpan="2">
                  <a:txBody>
                    <a:bodyPr/>
                    <a:lstStyle/>
                    <a:p>
                      <a:pPr algn="ctr"/>
                      <a:r>
                        <a:rPr lang="en-US" sz="1600" b="1" dirty="0" smtClean="0">
                          <a:latin typeface="Times New Roman" pitchFamily="18" charset="0"/>
                          <a:cs typeface="Times New Roman" pitchFamily="18" charset="0"/>
                        </a:rPr>
                        <a:t>FAAF</a:t>
                      </a:r>
                      <a:endParaRPr lang="en-US" sz="1600" b="1" dirty="0">
                        <a:latin typeface="Times New Roman" pitchFamily="18" charset="0"/>
                        <a:cs typeface="Times New Roman" pitchFamily="18" charset="0"/>
                      </a:endParaRPr>
                    </a:p>
                  </a:txBody>
                  <a:tcP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hMerge="1">
                  <a:txBody>
                    <a:bodyPr/>
                    <a:lstStyle/>
                    <a:p>
                      <a:endParaRPr lang="en-US" dirty="0"/>
                    </a:p>
                  </a:txBody>
                  <a:tcPr/>
                </a:tc>
              </a:tr>
              <a:tr h="370840">
                <a:tc>
                  <a:txBody>
                    <a:bodyPr/>
                    <a:lstStyle/>
                    <a:p>
                      <a:pPr algn="ctr"/>
                      <a:endParaRPr lang="en-US" dirty="0">
                        <a:latin typeface="Times New Roman" pitchFamily="18" charset="0"/>
                        <a:cs typeface="Times New Roman" pitchFamily="18" charset="0"/>
                      </a:endParaRPr>
                    </a:p>
                  </a:txBody>
                  <a:tcP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1600" b="1" dirty="0" smtClean="0">
                          <a:latin typeface="Times New Roman" pitchFamily="18" charset="0"/>
                          <a:cs typeface="Times New Roman" pitchFamily="18" charset="0"/>
                        </a:rPr>
                        <a:t>G*CT</a:t>
                      </a:r>
                      <a:endParaRPr lang="en-US" sz="1600" b="1" dirty="0">
                        <a:latin typeface="Times New Roman" pitchFamily="18" charset="0"/>
                        <a:cs typeface="Times New Roman" pitchFamily="18" charset="0"/>
                      </a:endParaRPr>
                    </a:p>
                  </a:txBody>
                  <a:tcPr>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1600" b="1" dirty="0" smtClean="0">
                          <a:latin typeface="Times New Roman" pitchFamily="18" charset="0"/>
                          <a:cs typeface="Times New Roman" pitchFamily="18" charset="0"/>
                        </a:rPr>
                        <a:t>G*CA</a:t>
                      </a:r>
                      <a:endParaRPr lang="en-US" sz="1600" b="1" dirty="0">
                        <a:latin typeface="Times New Roman" pitchFamily="18" charset="0"/>
                        <a:cs typeface="Times New Roman" pitchFamily="18" charset="0"/>
                      </a:endParaRPr>
                    </a:p>
                  </a:txBody>
                  <a:tcPr>
                    <a:lnL>
                      <a:noFill/>
                    </a:lnL>
                    <a:lnR w="1905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b="1" dirty="0" smtClean="0">
                          <a:latin typeface="Times New Roman" pitchFamily="18" charset="0"/>
                          <a:cs typeface="Times New Roman" pitchFamily="18" charset="0"/>
                        </a:rPr>
                        <a:t>G*CT</a:t>
                      </a:r>
                      <a:endParaRPr lang="en-US" sz="1600" b="1" dirty="0">
                        <a:latin typeface="Times New Roman" pitchFamily="18" charset="0"/>
                        <a:cs typeface="Times New Roman" pitchFamily="18" charset="0"/>
                      </a:endParaRPr>
                    </a:p>
                  </a:txBody>
                  <a:tcPr>
                    <a:lnL w="19050" cap="flat" cmpd="sng" algn="ctr">
                      <a:noFill/>
                      <a:prstDash val="solid"/>
                      <a:round/>
                      <a:headEnd type="none" w="med" len="med"/>
                      <a:tailEnd type="none" w="med" len="med"/>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b="1" dirty="0" smtClean="0">
                          <a:latin typeface="Times New Roman" pitchFamily="18" charset="0"/>
                          <a:cs typeface="Times New Roman" pitchFamily="18" charset="0"/>
                        </a:rPr>
                        <a:t>G*CA</a:t>
                      </a:r>
                      <a:endParaRPr lang="en-US" sz="1600" b="1" dirty="0">
                        <a:latin typeface="Times New Roman" pitchFamily="18" charset="0"/>
                        <a:cs typeface="Times New Roman" pitchFamily="18" charset="0"/>
                      </a:endParaRPr>
                    </a:p>
                  </a:txBody>
                  <a:tcPr>
                    <a:lnL>
                      <a:noFill/>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1600" b="1" dirty="0" smtClean="0">
                          <a:latin typeface="Times New Roman" pitchFamily="18" charset="0"/>
                          <a:cs typeface="Times New Roman" pitchFamily="18" charset="0"/>
                        </a:rPr>
                        <a:t>G*CT</a:t>
                      </a:r>
                      <a:endParaRPr lang="en-US" sz="1600" b="1" dirty="0">
                        <a:latin typeface="Times New Roman" pitchFamily="18" charset="0"/>
                        <a:cs typeface="Times New Roman" pitchFamily="18" charset="0"/>
                      </a:endParaRPr>
                    </a:p>
                  </a:txBody>
                  <a:tcP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1600" b="1" dirty="0" smtClean="0">
                          <a:latin typeface="Times New Roman" pitchFamily="18" charset="0"/>
                          <a:cs typeface="Times New Roman" pitchFamily="18" charset="0"/>
                        </a:rPr>
                        <a:t>G*CA</a:t>
                      </a:r>
                      <a:endParaRPr lang="en-US" sz="1600" b="1" dirty="0">
                        <a:latin typeface="Times New Roman" pitchFamily="18" charset="0"/>
                        <a:cs typeface="Times New Roman" pitchFamily="18" charset="0"/>
                      </a:endParaRPr>
                    </a:p>
                  </a:txBody>
                  <a:tcP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370840">
                <a:tc gridSpan="7">
                  <a:txBody>
                    <a:bodyPr/>
                    <a:lstStyle/>
                    <a:p>
                      <a:r>
                        <a:rPr lang="en-US" sz="1600" b="1" dirty="0" smtClean="0">
                          <a:latin typeface="Times New Roman" pitchFamily="18" charset="0"/>
                          <a:cs typeface="Times New Roman" pitchFamily="18" charset="0"/>
                        </a:rPr>
                        <a:t>Twist</a:t>
                      </a:r>
                      <a:endParaRPr lang="en-US" sz="1600" b="1" dirty="0">
                        <a:latin typeface="Times New Roman" pitchFamily="18" charset="0"/>
                        <a:cs typeface="Times New Roman" pitchFamily="18" charset="0"/>
                      </a:endParaRPr>
                    </a:p>
                  </a:txBody>
                  <a:tcP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70840">
                <a:tc>
                  <a:txBody>
                    <a:bodyPr/>
                    <a:lstStyle/>
                    <a:p>
                      <a:r>
                        <a:rPr lang="en-US" sz="1600" dirty="0" smtClean="0">
                          <a:latin typeface="Times New Roman" pitchFamily="18" charset="0"/>
                          <a:cs typeface="Times New Roman" pitchFamily="18" charset="0"/>
                        </a:rPr>
                        <a:t>B-state</a:t>
                      </a:r>
                      <a:endParaRPr lang="en-US" sz="1600" dirty="0">
                        <a:latin typeface="Times New Roman" pitchFamily="18" charset="0"/>
                        <a:cs typeface="Times New Roman" pitchFamily="18" charset="0"/>
                      </a:endParaRPr>
                    </a:p>
                  </a:txBody>
                  <a:tcPr anchor="ctr">
                    <a:lnT w="19050" cap="flat" cmpd="sng" algn="ctr">
                      <a:solidFill>
                        <a:schemeClr val="tx1"/>
                      </a:solidFill>
                      <a:prstDash val="solid"/>
                      <a:round/>
                      <a:headEnd type="none" w="med" len="med"/>
                      <a:tailEnd type="none" w="med" len="med"/>
                    </a:lnT>
                  </a:tcPr>
                </a:tc>
                <a:tc>
                  <a:txBody>
                    <a:bodyPr/>
                    <a:lstStyle/>
                    <a:p>
                      <a:r>
                        <a:rPr lang="en-US" sz="1400" b="0" dirty="0" smtClean="0">
                          <a:latin typeface="Times New Roman" pitchFamily="18" charset="0"/>
                          <a:cs typeface="Times New Roman" pitchFamily="18" charset="0"/>
                        </a:rPr>
                        <a:t>37.8±4.7</a:t>
                      </a:r>
                      <a:endParaRPr lang="en-US" sz="1400" b="0" dirty="0">
                        <a:latin typeface="Times New Roman" pitchFamily="18" charset="0"/>
                        <a:cs typeface="Times New Roman" pitchFamily="18" charset="0"/>
                      </a:endParaRPr>
                    </a:p>
                  </a:txBody>
                  <a:tcPr anchor="ctr">
                    <a:lnT w="19050" cap="flat" cmpd="sng" algn="ctr">
                      <a:solidFill>
                        <a:schemeClr val="tx1"/>
                      </a:solidFill>
                      <a:prstDash val="solid"/>
                      <a:round/>
                      <a:headEnd type="none" w="med" len="med"/>
                      <a:tailEnd type="none" w="med" len="med"/>
                    </a:lnT>
                  </a:tcPr>
                </a:tc>
                <a:tc>
                  <a:txBody>
                    <a:bodyPr/>
                    <a:lstStyle/>
                    <a:p>
                      <a:r>
                        <a:rPr lang="en-US" sz="1400" b="0" dirty="0" smtClean="0">
                          <a:latin typeface="Times New Roman" pitchFamily="18" charset="0"/>
                          <a:cs typeface="Times New Roman" pitchFamily="18" charset="0"/>
                        </a:rPr>
                        <a:t>35.9±4.1</a:t>
                      </a:r>
                      <a:endParaRPr lang="en-US" sz="1400" b="0" dirty="0">
                        <a:latin typeface="Times New Roman" pitchFamily="18" charset="0"/>
                        <a:cs typeface="Times New Roman" pitchFamily="18" charset="0"/>
                      </a:endParaRPr>
                    </a:p>
                  </a:txBody>
                  <a:tcPr anchor="ctr">
                    <a:lnT w="19050" cap="flat" cmpd="sng" algn="ctr">
                      <a:solidFill>
                        <a:schemeClr val="tx1"/>
                      </a:solidFill>
                      <a:prstDash val="solid"/>
                      <a:round/>
                      <a:headEnd type="none" w="med" len="med"/>
                      <a:tailEnd type="none" w="med" len="med"/>
                    </a:lnT>
                  </a:tcPr>
                </a:tc>
                <a:tc>
                  <a:txBody>
                    <a:bodyPr/>
                    <a:lstStyle/>
                    <a:p>
                      <a:r>
                        <a:rPr lang="en-US" sz="1400" b="0" dirty="0" smtClean="0">
                          <a:latin typeface="Times New Roman" pitchFamily="18" charset="0"/>
                          <a:cs typeface="Times New Roman" pitchFamily="18" charset="0"/>
                        </a:rPr>
                        <a:t>37.0±5.1</a:t>
                      </a:r>
                      <a:endParaRPr lang="en-US" sz="1400" b="0" dirty="0">
                        <a:latin typeface="Times New Roman" pitchFamily="18" charset="0"/>
                        <a:cs typeface="Times New Roman" pitchFamily="18" charset="0"/>
                      </a:endParaRPr>
                    </a:p>
                  </a:txBody>
                  <a:tcPr anchor="ctr">
                    <a:lnT w="19050" cap="flat" cmpd="sng" algn="ctr">
                      <a:solidFill>
                        <a:schemeClr val="tx1"/>
                      </a:solidFill>
                      <a:prstDash val="solid"/>
                      <a:round/>
                      <a:headEnd type="none" w="med" len="med"/>
                      <a:tailEnd type="none" w="med" len="med"/>
                    </a:lnT>
                  </a:tcPr>
                </a:tc>
                <a:tc>
                  <a:txBody>
                    <a:bodyPr/>
                    <a:lstStyle/>
                    <a:p>
                      <a:r>
                        <a:rPr lang="en-US" sz="1400" b="0" dirty="0" smtClean="0">
                          <a:latin typeface="Times New Roman" pitchFamily="18" charset="0"/>
                          <a:cs typeface="Times New Roman" pitchFamily="18" charset="0"/>
                        </a:rPr>
                        <a:t>36.0±4.1</a:t>
                      </a:r>
                      <a:endParaRPr lang="en-US" sz="1400" b="0" dirty="0">
                        <a:latin typeface="Times New Roman" pitchFamily="18" charset="0"/>
                        <a:cs typeface="Times New Roman" pitchFamily="18" charset="0"/>
                      </a:endParaRPr>
                    </a:p>
                  </a:txBody>
                  <a:tcPr anchor="ctr">
                    <a:lnT w="19050" cap="flat" cmpd="sng" algn="ctr">
                      <a:solidFill>
                        <a:schemeClr val="tx1"/>
                      </a:solidFill>
                      <a:prstDash val="solid"/>
                      <a:round/>
                      <a:headEnd type="none" w="med" len="med"/>
                      <a:tailEnd type="none" w="med" len="med"/>
                    </a:lnT>
                  </a:tcPr>
                </a:tc>
                <a:tc>
                  <a:txBody>
                    <a:bodyPr/>
                    <a:lstStyle/>
                    <a:p>
                      <a:r>
                        <a:rPr lang="en-US" sz="1400" b="0" dirty="0" smtClean="0">
                          <a:latin typeface="Times New Roman" pitchFamily="18" charset="0"/>
                          <a:cs typeface="Times New Roman" pitchFamily="18" charset="0"/>
                        </a:rPr>
                        <a:t>38.8±5.2</a:t>
                      </a:r>
                      <a:endParaRPr lang="en-US" sz="1400" b="0" dirty="0">
                        <a:latin typeface="Times New Roman" pitchFamily="18" charset="0"/>
                        <a:cs typeface="Times New Roman" pitchFamily="18" charset="0"/>
                      </a:endParaRPr>
                    </a:p>
                  </a:txBody>
                  <a:tcPr anchor="ctr">
                    <a:lnT w="19050" cap="flat" cmpd="sng" algn="ctr">
                      <a:solidFill>
                        <a:schemeClr val="tx1"/>
                      </a:solidFill>
                      <a:prstDash val="solid"/>
                      <a:round/>
                      <a:headEnd type="none" w="med" len="med"/>
                      <a:tailEnd type="none" w="med" len="med"/>
                    </a:lnT>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dirty="0" smtClean="0">
                          <a:latin typeface="Times New Roman" pitchFamily="18" charset="0"/>
                          <a:cs typeface="Times New Roman" pitchFamily="18" charset="0"/>
                        </a:rPr>
                        <a:t>34.6±5.0</a:t>
                      </a:r>
                    </a:p>
                  </a:txBody>
                  <a:tcPr anchor="ctr">
                    <a:lnT w="19050" cap="flat" cmpd="sng" algn="ctr">
                      <a:solidFill>
                        <a:schemeClr val="tx1"/>
                      </a:solidFill>
                      <a:prstDash val="solid"/>
                      <a:round/>
                      <a:headEnd type="none" w="med" len="med"/>
                      <a:tailEnd type="none" w="med" len="med"/>
                    </a:lnT>
                  </a:tcPr>
                </a:tc>
              </a:tr>
              <a:tr h="37385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latin typeface="Times New Roman" pitchFamily="18" charset="0"/>
                          <a:cs typeface="Times New Roman" pitchFamily="18" charset="0"/>
                        </a:rPr>
                        <a:t>S-state</a:t>
                      </a:r>
                    </a:p>
                  </a:txBody>
                  <a:tcPr anchor="ctr">
                    <a:lnB w="19050" cap="flat" cmpd="sng" algn="ctr">
                      <a:solidFill>
                        <a:schemeClr val="tx1"/>
                      </a:solidFill>
                      <a:prstDash val="solid"/>
                      <a:round/>
                      <a:headEnd type="none" w="med" len="med"/>
                      <a:tailEnd type="none" w="med" len="med"/>
                    </a:lnB>
                  </a:tcPr>
                </a:tc>
                <a:tc>
                  <a:txBody>
                    <a:bodyPr/>
                    <a:lstStyle/>
                    <a:p>
                      <a:r>
                        <a:rPr lang="en-US" sz="1400" b="0" dirty="0" smtClean="0">
                          <a:latin typeface="Times New Roman" pitchFamily="18" charset="0"/>
                          <a:cs typeface="Times New Roman" pitchFamily="18" charset="0"/>
                        </a:rPr>
                        <a:t>37.8±5.0</a:t>
                      </a:r>
                      <a:endParaRPr lang="en-US" sz="1400" b="0" dirty="0">
                        <a:latin typeface="Times New Roman" pitchFamily="18" charset="0"/>
                        <a:cs typeface="Times New Roman" pitchFamily="18" charset="0"/>
                      </a:endParaRPr>
                    </a:p>
                  </a:txBody>
                  <a:tcPr anchor="ctr">
                    <a:lnB w="19050" cap="flat" cmpd="sng" algn="ctr">
                      <a:solidFill>
                        <a:schemeClr val="tx1"/>
                      </a:solidFill>
                      <a:prstDash val="solid"/>
                      <a:round/>
                      <a:headEnd type="none" w="med" len="med"/>
                      <a:tailEnd type="none" w="med" len="med"/>
                    </a:lnB>
                  </a:tcPr>
                </a:tc>
                <a:tc>
                  <a:txBody>
                    <a:bodyPr/>
                    <a:lstStyle/>
                    <a:p>
                      <a:r>
                        <a:rPr lang="en-US" sz="1400" b="0" dirty="0" smtClean="0">
                          <a:latin typeface="Times New Roman" pitchFamily="18" charset="0"/>
                          <a:cs typeface="Times New Roman" pitchFamily="18" charset="0"/>
                        </a:rPr>
                        <a:t>35.7±4.5</a:t>
                      </a:r>
                      <a:endParaRPr lang="en-US" sz="1400" b="0" dirty="0">
                        <a:latin typeface="Times New Roman" pitchFamily="18" charset="0"/>
                        <a:cs typeface="Times New Roman" pitchFamily="18" charset="0"/>
                      </a:endParaRPr>
                    </a:p>
                  </a:txBody>
                  <a:tcPr anchor="ctr">
                    <a:lnB w="19050" cap="flat" cmpd="sng" algn="ctr">
                      <a:solidFill>
                        <a:schemeClr val="tx1"/>
                      </a:solidFill>
                      <a:prstDash val="solid"/>
                      <a:round/>
                      <a:headEnd type="none" w="med" len="med"/>
                      <a:tailEnd type="none" w="med" len="med"/>
                    </a:lnB>
                  </a:tcPr>
                </a:tc>
                <a:tc>
                  <a:txBody>
                    <a:bodyPr/>
                    <a:lstStyle/>
                    <a:p>
                      <a:r>
                        <a:rPr lang="en-US" sz="1400" b="0" dirty="0" smtClean="0">
                          <a:latin typeface="Times New Roman" pitchFamily="18" charset="0"/>
                          <a:cs typeface="Times New Roman" pitchFamily="18" charset="0"/>
                        </a:rPr>
                        <a:t>38.8±4.9</a:t>
                      </a:r>
                      <a:endParaRPr lang="en-US" sz="1400" b="0" dirty="0">
                        <a:latin typeface="Times New Roman" pitchFamily="18" charset="0"/>
                        <a:cs typeface="Times New Roman" pitchFamily="18" charset="0"/>
                      </a:endParaRPr>
                    </a:p>
                  </a:txBody>
                  <a:tcPr anchor="ctr">
                    <a:lnB w="19050" cap="flat" cmpd="sng" algn="ctr">
                      <a:solidFill>
                        <a:schemeClr val="tx1"/>
                      </a:solidFill>
                      <a:prstDash val="solid"/>
                      <a:round/>
                      <a:headEnd type="none" w="med" len="med"/>
                      <a:tailEnd type="none" w="med" len="med"/>
                    </a:lnB>
                  </a:tcPr>
                </a:tc>
                <a:tc>
                  <a:txBody>
                    <a:bodyPr/>
                    <a:lstStyle/>
                    <a:p>
                      <a:r>
                        <a:rPr lang="en-US" sz="1400" b="0" dirty="0" smtClean="0">
                          <a:latin typeface="Times New Roman" pitchFamily="18" charset="0"/>
                          <a:cs typeface="Times New Roman" pitchFamily="18" charset="0"/>
                        </a:rPr>
                        <a:t>36.2±4.3</a:t>
                      </a:r>
                      <a:endParaRPr lang="en-US" sz="1400" b="0" dirty="0">
                        <a:latin typeface="Times New Roman" pitchFamily="18" charset="0"/>
                        <a:cs typeface="Times New Roman" pitchFamily="18" charset="0"/>
                      </a:endParaRPr>
                    </a:p>
                  </a:txBody>
                  <a:tcPr anchor="ctr">
                    <a:lnB w="19050" cap="flat" cmpd="sng" algn="ctr">
                      <a:solidFill>
                        <a:schemeClr val="tx1"/>
                      </a:solidFill>
                      <a:prstDash val="solid"/>
                      <a:round/>
                      <a:headEnd type="none" w="med" len="med"/>
                      <a:tailEnd type="none" w="med" len="med"/>
                    </a:lnB>
                  </a:tcPr>
                </a:tc>
                <a:tc>
                  <a:txBody>
                    <a:bodyPr/>
                    <a:lstStyle/>
                    <a:p>
                      <a:r>
                        <a:rPr lang="en-US" sz="1400" b="0" dirty="0" smtClean="0">
                          <a:latin typeface="Times New Roman" pitchFamily="18" charset="0"/>
                          <a:cs typeface="Times New Roman" pitchFamily="18" charset="0"/>
                        </a:rPr>
                        <a:t>37.5±4.5</a:t>
                      </a:r>
                      <a:endParaRPr lang="en-US" sz="1400" b="0" dirty="0">
                        <a:latin typeface="Times New Roman" pitchFamily="18" charset="0"/>
                        <a:cs typeface="Times New Roman" pitchFamily="18" charset="0"/>
                      </a:endParaRPr>
                    </a:p>
                  </a:txBody>
                  <a:tcPr anchor="ctr">
                    <a:lnB w="1905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dirty="0" smtClean="0">
                          <a:latin typeface="Times New Roman" pitchFamily="18" charset="0"/>
                          <a:cs typeface="Times New Roman" pitchFamily="18" charset="0"/>
                        </a:rPr>
                        <a:t>34.8±4.8</a:t>
                      </a:r>
                    </a:p>
                  </a:txBody>
                  <a:tcPr anchor="ctr">
                    <a:lnB w="19050" cap="flat" cmpd="sng" algn="ctr">
                      <a:solidFill>
                        <a:schemeClr val="tx1"/>
                      </a:solidFill>
                      <a:prstDash val="solid"/>
                      <a:round/>
                      <a:headEnd type="none" w="med" len="med"/>
                      <a:tailEnd type="none" w="med" len="med"/>
                    </a:lnB>
                  </a:tcPr>
                </a:tc>
              </a:tr>
              <a:tr h="370840">
                <a:tc gridSpan="7">
                  <a:txBody>
                    <a:bodyPr/>
                    <a:lstStyle/>
                    <a:p>
                      <a:r>
                        <a:rPr lang="en-US" sz="1600" b="1" dirty="0" smtClean="0">
                          <a:latin typeface="Times New Roman" pitchFamily="18" charset="0"/>
                          <a:cs typeface="Times New Roman" pitchFamily="18" charset="0"/>
                        </a:rPr>
                        <a:t>Roll</a:t>
                      </a:r>
                      <a:endParaRPr lang="en-US" sz="1600" b="1" dirty="0">
                        <a:latin typeface="Times New Roman" pitchFamily="18" charset="0"/>
                        <a:cs typeface="Times New Roman" pitchFamily="18" charset="0"/>
                      </a:endParaRPr>
                    </a:p>
                  </a:txBody>
                  <a:tcP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latin typeface="Times New Roman" pitchFamily="18" charset="0"/>
                          <a:cs typeface="Times New Roman" pitchFamily="18" charset="0"/>
                        </a:rPr>
                        <a:t>B-state</a:t>
                      </a:r>
                    </a:p>
                  </a:txBody>
                  <a:tcPr>
                    <a:lnT w="19050" cap="flat" cmpd="sng" algn="ctr">
                      <a:solidFill>
                        <a:schemeClr val="tx1"/>
                      </a:solidFill>
                      <a:prstDash val="solid"/>
                      <a:round/>
                      <a:headEnd type="none" w="med" len="med"/>
                      <a:tailEnd type="none" w="med" len="med"/>
                    </a:lnT>
                  </a:tcPr>
                </a:tc>
                <a:tc>
                  <a:txBody>
                    <a:bodyPr/>
                    <a:lstStyle/>
                    <a:p>
                      <a:r>
                        <a:rPr lang="en-US" sz="1400" dirty="0" smtClean="0">
                          <a:latin typeface="Times New Roman" pitchFamily="18" charset="0"/>
                          <a:cs typeface="Times New Roman" pitchFamily="18" charset="0"/>
                        </a:rPr>
                        <a:t>3.4±7.6</a:t>
                      </a:r>
                      <a:endParaRPr lang="en-US" sz="1400" dirty="0">
                        <a:latin typeface="Times New Roman" pitchFamily="18" charset="0"/>
                        <a:cs typeface="Times New Roman" pitchFamily="18" charset="0"/>
                      </a:endParaRPr>
                    </a:p>
                  </a:txBody>
                  <a:tcPr anchor="ctr">
                    <a:lnT w="19050" cap="flat" cmpd="sng" algn="ctr">
                      <a:solidFill>
                        <a:schemeClr val="tx1"/>
                      </a:solidFill>
                      <a:prstDash val="solid"/>
                      <a:round/>
                      <a:headEnd type="none" w="med" len="med"/>
                      <a:tailEnd type="none" w="med" len="med"/>
                    </a:lnT>
                  </a:tcPr>
                </a:tc>
                <a:tc>
                  <a:txBody>
                    <a:bodyPr/>
                    <a:lstStyle/>
                    <a:p>
                      <a:r>
                        <a:rPr lang="en-US" sz="1400" dirty="0" smtClean="0">
                          <a:latin typeface="Times New Roman" pitchFamily="18" charset="0"/>
                          <a:cs typeface="Times New Roman" pitchFamily="18" charset="0"/>
                        </a:rPr>
                        <a:t>4.2±5.5</a:t>
                      </a:r>
                      <a:endParaRPr lang="en-US" sz="1400" dirty="0">
                        <a:latin typeface="Times New Roman" pitchFamily="18" charset="0"/>
                        <a:cs typeface="Times New Roman" pitchFamily="18" charset="0"/>
                      </a:endParaRPr>
                    </a:p>
                  </a:txBody>
                  <a:tcPr anchor="ctr">
                    <a:lnT w="19050" cap="flat" cmpd="sng" algn="ctr">
                      <a:solidFill>
                        <a:schemeClr val="tx1"/>
                      </a:solidFill>
                      <a:prstDash val="solid"/>
                      <a:round/>
                      <a:headEnd type="none" w="med" len="med"/>
                      <a:tailEnd type="none" w="med" len="med"/>
                    </a:lnT>
                  </a:tcPr>
                </a:tc>
                <a:tc>
                  <a:txBody>
                    <a:bodyPr/>
                    <a:lstStyle/>
                    <a:p>
                      <a:r>
                        <a:rPr lang="en-US" sz="1400" dirty="0" smtClean="0">
                          <a:latin typeface="Times New Roman" pitchFamily="18" charset="0"/>
                          <a:cs typeface="Times New Roman" pitchFamily="18" charset="0"/>
                        </a:rPr>
                        <a:t>5.6±7.8</a:t>
                      </a:r>
                      <a:endParaRPr lang="en-US" sz="1400" dirty="0">
                        <a:latin typeface="Times New Roman" pitchFamily="18" charset="0"/>
                        <a:cs typeface="Times New Roman" pitchFamily="18" charset="0"/>
                      </a:endParaRPr>
                    </a:p>
                  </a:txBody>
                  <a:tcPr anchor="ctr">
                    <a:lnT w="19050" cap="flat" cmpd="sng" algn="ctr">
                      <a:solidFill>
                        <a:schemeClr val="tx1"/>
                      </a:solidFill>
                      <a:prstDash val="solid"/>
                      <a:round/>
                      <a:headEnd type="none" w="med" len="med"/>
                      <a:tailEnd type="none" w="med" len="med"/>
                    </a:lnT>
                  </a:tcPr>
                </a:tc>
                <a:tc>
                  <a:txBody>
                    <a:bodyPr/>
                    <a:lstStyle/>
                    <a:p>
                      <a:r>
                        <a:rPr lang="en-US" sz="1400" dirty="0" smtClean="0">
                          <a:latin typeface="Times New Roman" pitchFamily="18" charset="0"/>
                          <a:cs typeface="Times New Roman" pitchFamily="18" charset="0"/>
                        </a:rPr>
                        <a:t> 4.7±5.8</a:t>
                      </a:r>
                      <a:endParaRPr lang="en-US" sz="1400" dirty="0">
                        <a:latin typeface="Times New Roman" pitchFamily="18" charset="0"/>
                        <a:cs typeface="Times New Roman" pitchFamily="18" charset="0"/>
                      </a:endParaRPr>
                    </a:p>
                  </a:txBody>
                  <a:tcPr anchor="ctr">
                    <a:lnT w="19050" cap="flat" cmpd="sng" algn="ctr">
                      <a:solidFill>
                        <a:schemeClr val="tx1"/>
                      </a:solidFill>
                      <a:prstDash val="solid"/>
                      <a:round/>
                      <a:headEnd type="none" w="med" len="med"/>
                      <a:tailEnd type="none" w="med" len="med"/>
                    </a:lnT>
                  </a:tcPr>
                </a:tc>
                <a:tc>
                  <a:txBody>
                    <a:bodyPr/>
                    <a:lstStyle/>
                    <a:p>
                      <a:r>
                        <a:rPr lang="en-US" sz="1400" dirty="0" smtClean="0">
                          <a:latin typeface="Times New Roman" pitchFamily="18" charset="0"/>
                          <a:cs typeface="Times New Roman" pitchFamily="18" charset="0"/>
                        </a:rPr>
                        <a:t>1.4±7.8</a:t>
                      </a:r>
                      <a:endParaRPr lang="en-US" sz="1400" dirty="0">
                        <a:latin typeface="Times New Roman" pitchFamily="18" charset="0"/>
                        <a:cs typeface="Times New Roman" pitchFamily="18" charset="0"/>
                      </a:endParaRPr>
                    </a:p>
                  </a:txBody>
                  <a:tcPr anchor="ctr">
                    <a:lnT w="19050" cap="flat" cmpd="sng" algn="ctr">
                      <a:solidFill>
                        <a:schemeClr val="tx1"/>
                      </a:solidFill>
                      <a:prstDash val="solid"/>
                      <a:round/>
                      <a:headEnd type="none" w="med" len="med"/>
                      <a:tailEnd type="none" w="med" len="med"/>
                    </a:lnT>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latin typeface="Times New Roman" pitchFamily="18" charset="0"/>
                          <a:cs typeface="Times New Roman" pitchFamily="18" charset="0"/>
                        </a:rPr>
                        <a:t>6.5±6.7</a:t>
                      </a:r>
                    </a:p>
                  </a:txBody>
                  <a:tcPr anchor="ctr">
                    <a:lnT w="19050" cap="flat" cmpd="sng" algn="ctr">
                      <a:solidFill>
                        <a:schemeClr val="tx1"/>
                      </a:solidFill>
                      <a:prstDash val="solid"/>
                      <a:round/>
                      <a:headEnd type="none" w="med" len="med"/>
                      <a:tailEnd type="none" w="med" len="med"/>
                    </a:lnT>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latin typeface="Times New Roman" pitchFamily="18" charset="0"/>
                          <a:cs typeface="Times New Roman" pitchFamily="18" charset="0"/>
                        </a:rPr>
                        <a:t>S-state</a:t>
                      </a:r>
                    </a:p>
                  </a:txBody>
                  <a:tcPr>
                    <a:lnB w="19050" cap="flat" cmpd="sng" algn="ctr">
                      <a:solidFill>
                        <a:schemeClr val="tx1"/>
                      </a:solidFill>
                      <a:prstDash val="solid"/>
                      <a:round/>
                      <a:headEnd type="none" w="med" len="med"/>
                      <a:tailEnd type="none" w="med" len="med"/>
                    </a:lnB>
                  </a:tcPr>
                </a:tc>
                <a:tc>
                  <a:txBody>
                    <a:bodyPr/>
                    <a:lstStyle/>
                    <a:p>
                      <a:r>
                        <a:rPr lang="en-US" sz="1400" dirty="0" smtClean="0">
                          <a:latin typeface="Times New Roman" pitchFamily="18" charset="0"/>
                          <a:cs typeface="Times New Roman" pitchFamily="18" charset="0"/>
                        </a:rPr>
                        <a:t>2.7±7.7</a:t>
                      </a:r>
                      <a:endParaRPr lang="en-US" sz="1400" dirty="0">
                        <a:latin typeface="Times New Roman" pitchFamily="18" charset="0"/>
                        <a:cs typeface="Times New Roman" pitchFamily="18" charset="0"/>
                      </a:endParaRPr>
                    </a:p>
                  </a:txBody>
                  <a:tcPr anchor="ctr">
                    <a:lnB w="19050" cap="flat" cmpd="sng" algn="ctr">
                      <a:solidFill>
                        <a:schemeClr val="tx1"/>
                      </a:solidFill>
                      <a:prstDash val="solid"/>
                      <a:round/>
                      <a:headEnd type="none" w="med" len="med"/>
                      <a:tailEnd type="none" w="med" len="med"/>
                    </a:lnB>
                  </a:tcPr>
                </a:tc>
                <a:tc>
                  <a:txBody>
                    <a:bodyPr/>
                    <a:lstStyle/>
                    <a:p>
                      <a:r>
                        <a:rPr lang="en-US" sz="1400" dirty="0" smtClean="0">
                          <a:latin typeface="Times New Roman" pitchFamily="18" charset="0"/>
                          <a:cs typeface="Times New Roman" pitchFamily="18" charset="0"/>
                        </a:rPr>
                        <a:t>5.1±6.1</a:t>
                      </a:r>
                      <a:endParaRPr lang="en-US" sz="1400" dirty="0">
                        <a:latin typeface="Times New Roman" pitchFamily="18" charset="0"/>
                        <a:cs typeface="Times New Roman" pitchFamily="18" charset="0"/>
                      </a:endParaRPr>
                    </a:p>
                  </a:txBody>
                  <a:tcPr anchor="ctr">
                    <a:lnB w="19050" cap="flat" cmpd="sng" algn="ctr">
                      <a:solidFill>
                        <a:schemeClr val="tx1"/>
                      </a:solidFill>
                      <a:prstDash val="solid"/>
                      <a:round/>
                      <a:headEnd type="none" w="med" len="med"/>
                      <a:tailEnd type="none" w="med" len="med"/>
                    </a:lnB>
                  </a:tcPr>
                </a:tc>
                <a:tc>
                  <a:txBody>
                    <a:bodyPr/>
                    <a:lstStyle/>
                    <a:p>
                      <a:r>
                        <a:rPr lang="en-US" sz="1400" dirty="0" smtClean="0">
                          <a:latin typeface="Times New Roman" pitchFamily="18" charset="0"/>
                          <a:cs typeface="Times New Roman" pitchFamily="18" charset="0"/>
                        </a:rPr>
                        <a:t>2.4±7.7</a:t>
                      </a:r>
                      <a:endParaRPr lang="en-US" sz="1400" dirty="0">
                        <a:latin typeface="Times New Roman" pitchFamily="18" charset="0"/>
                        <a:cs typeface="Times New Roman" pitchFamily="18" charset="0"/>
                      </a:endParaRPr>
                    </a:p>
                  </a:txBody>
                  <a:tcPr anchor="ctr">
                    <a:lnB w="19050" cap="flat" cmpd="sng" algn="ctr">
                      <a:solidFill>
                        <a:schemeClr val="tx1"/>
                      </a:solidFill>
                      <a:prstDash val="solid"/>
                      <a:round/>
                      <a:headEnd type="none" w="med" len="med"/>
                      <a:tailEnd type="none" w="med" len="med"/>
                    </a:lnB>
                  </a:tcPr>
                </a:tc>
                <a:tc>
                  <a:txBody>
                    <a:bodyPr/>
                    <a:lstStyle/>
                    <a:p>
                      <a:r>
                        <a:rPr lang="en-US" sz="1400" dirty="0" smtClean="0">
                          <a:latin typeface="Times New Roman" pitchFamily="18" charset="0"/>
                          <a:cs typeface="Times New Roman" pitchFamily="18" charset="0"/>
                        </a:rPr>
                        <a:t> 4.2±5.7</a:t>
                      </a:r>
                      <a:endParaRPr lang="en-US" sz="1400" dirty="0">
                        <a:latin typeface="Times New Roman" pitchFamily="18" charset="0"/>
                        <a:cs typeface="Times New Roman" pitchFamily="18" charset="0"/>
                      </a:endParaRPr>
                    </a:p>
                  </a:txBody>
                  <a:tcPr anchor="ctr">
                    <a:lnB w="19050" cap="flat" cmpd="sng" algn="ctr">
                      <a:solidFill>
                        <a:schemeClr val="tx1"/>
                      </a:solidFill>
                      <a:prstDash val="solid"/>
                      <a:round/>
                      <a:headEnd type="none" w="med" len="med"/>
                      <a:tailEnd type="none" w="med" len="med"/>
                    </a:lnB>
                  </a:tcPr>
                </a:tc>
                <a:tc>
                  <a:txBody>
                    <a:bodyPr/>
                    <a:lstStyle/>
                    <a:p>
                      <a:r>
                        <a:rPr lang="en-US" sz="1400" dirty="0" smtClean="0">
                          <a:latin typeface="Times New Roman" pitchFamily="18" charset="0"/>
                          <a:cs typeface="Times New Roman" pitchFamily="18" charset="0"/>
                        </a:rPr>
                        <a:t>1.6±7.1</a:t>
                      </a:r>
                      <a:endParaRPr lang="en-US" sz="1400" dirty="0">
                        <a:latin typeface="Times New Roman" pitchFamily="18" charset="0"/>
                        <a:cs typeface="Times New Roman" pitchFamily="18" charset="0"/>
                      </a:endParaRPr>
                    </a:p>
                  </a:txBody>
                  <a:tcPr anchor="ctr">
                    <a:lnB w="1905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latin typeface="Times New Roman" pitchFamily="18" charset="0"/>
                          <a:cs typeface="Times New Roman" pitchFamily="18" charset="0"/>
                        </a:rPr>
                        <a:t>4.8±6.2</a:t>
                      </a:r>
                    </a:p>
                  </a:txBody>
                  <a:tcPr anchor="ctr">
                    <a:lnB w="19050" cap="flat" cmpd="sng" algn="ctr">
                      <a:solidFill>
                        <a:schemeClr val="tx1"/>
                      </a:solidFill>
                      <a:prstDash val="solid"/>
                      <a:round/>
                      <a:headEnd type="none" w="med" len="med"/>
                      <a:tailEnd type="none" w="med" len="med"/>
                    </a:lnB>
                  </a:tcPr>
                </a:tc>
              </a:tr>
              <a:tr h="370840">
                <a:tc gridSpan="7">
                  <a:txBody>
                    <a:bodyPr/>
                    <a:lstStyle/>
                    <a:p>
                      <a:r>
                        <a:rPr lang="en-US" sz="1600" b="1" dirty="0" smtClean="0">
                          <a:latin typeface="Times New Roman" pitchFamily="18" charset="0"/>
                          <a:cs typeface="Times New Roman" pitchFamily="18" charset="0"/>
                        </a:rPr>
                        <a:t>Tilt</a:t>
                      </a:r>
                      <a:endParaRPr lang="en-US" sz="1600" b="1" dirty="0">
                        <a:latin typeface="Times New Roman" pitchFamily="18" charset="0"/>
                        <a:cs typeface="Times New Roman" pitchFamily="18" charset="0"/>
                      </a:endParaRPr>
                    </a:p>
                  </a:txBody>
                  <a:tcP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latin typeface="Times New Roman" pitchFamily="18" charset="0"/>
                          <a:cs typeface="Times New Roman" pitchFamily="18" charset="0"/>
                        </a:rPr>
                        <a:t>B-state</a:t>
                      </a:r>
                    </a:p>
                  </a:txBody>
                  <a:tcPr>
                    <a:lnT w="19050" cap="flat" cmpd="sng" algn="ctr">
                      <a:solidFill>
                        <a:schemeClr val="tx1"/>
                      </a:solidFill>
                      <a:prstDash val="solid"/>
                      <a:round/>
                      <a:headEnd type="none" w="med" len="med"/>
                      <a:tailEnd type="none" w="med" len="med"/>
                    </a:lnT>
                  </a:tcPr>
                </a:tc>
                <a:tc>
                  <a:txBody>
                    <a:bodyPr/>
                    <a:lstStyle/>
                    <a:p>
                      <a:r>
                        <a:rPr lang="en-US" sz="1400" dirty="0" smtClean="0">
                          <a:latin typeface="Times New Roman" pitchFamily="18" charset="0"/>
                          <a:cs typeface="Times New Roman" pitchFamily="18" charset="0"/>
                        </a:rPr>
                        <a:t>-1.0±4.8</a:t>
                      </a:r>
                      <a:endParaRPr lang="en-US" sz="1400" dirty="0">
                        <a:latin typeface="Times New Roman" pitchFamily="18" charset="0"/>
                        <a:cs typeface="Times New Roman" pitchFamily="18" charset="0"/>
                      </a:endParaRPr>
                    </a:p>
                  </a:txBody>
                  <a:tcPr anchor="ctr">
                    <a:lnT w="19050" cap="flat" cmpd="sng" algn="ctr">
                      <a:solidFill>
                        <a:schemeClr val="tx1"/>
                      </a:solidFill>
                      <a:prstDash val="solid"/>
                      <a:round/>
                      <a:headEnd type="none" w="med" len="med"/>
                      <a:tailEnd type="none" w="med" len="med"/>
                    </a:lnT>
                  </a:tcPr>
                </a:tc>
                <a:tc>
                  <a:txBody>
                    <a:bodyPr/>
                    <a:lstStyle/>
                    <a:p>
                      <a:r>
                        <a:rPr lang="en-US" sz="1400" dirty="0" smtClean="0">
                          <a:latin typeface="Times New Roman" pitchFamily="18" charset="0"/>
                          <a:cs typeface="Times New Roman" pitchFamily="18" charset="0"/>
                        </a:rPr>
                        <a:t>-3.9±4.2</a:t>
                      </a:r>
                      <a:endParaRPr lang="en-US" sz="1400" dirty="0">
                        <a:latin typeface="Times New Roman" pitchFamily="18" charset="0"/>
                        <a:cs typeface="Times New Roman" pitchFamily="18" charset="0"/>
                      </a:endParaRPr>
                    </a:p>
                  </a:txBody>
                  <a:tcPr anchor="ctr">
                    <a:lnT w="19050" cap="flat" cmpd="sng" algn="ctr">
                      <a:solidFill>
                        <a:schemeClr val="tx1"/>
                      </a:solidFill>
                      <a:prstDash val="solid"/>
                      <a:round/>
                      <a:headEnd type="none" w="med" len="med"/>
                      <a:tailEnd type="none" w="med" len="med"/>
                    </a:lnT>
                  </a:tcPr>
                </a:tc>
                <a:tc>
                  <a:txBody>
                    <a:bodyPr/>
                    <a:lstStyle/>
                    <a:p>
                      <a:r>
                        <a:rPr lang="en-US" sz="1400" dirty="0" smtClean="0">
                          <a:latin typeface="Times New Roman" pitchFamily="18" charset="0"/>
                          <a:cs typeface="Times New Roman" pitchFamily="18" charset="0"/>
                        </a:rPr>
                        <a:t>-0.8±5.3</a:t>
                      </a:r>
                      <a:endParaRPr lang="en-US" sz="1400" dirty="0">
                        <a:latin typeface="Times New Roman" pitchFamily="18" charset="0"/>
                        <a:cs typeface="Times New Roman" pitchFamily="18" charset="0"/>
                      </a:endParaRPr>
                    </a:p>
                  </a:txBody>
                  <a:tcPr anchor="ctr">
                    <a:lnT w="19050" cap="flat" cmpd="sng" algn="ctr">
                      <a:solidFill>
                        <a:schemeClr val="tx1"/>
                      </a:solidFill>
                      <a:prstDash val="solid"/>
                      <a:round/>
                      <a:headEnd type="none" w="med" len="med"/>
                      <a:tailEnd type="none" w="med" len="med"/>
                    </a:lnT>
                  </a:tcPr>
                </a:tc>
                <a:tc>
                  <a:txBody>
                    <a:bodyPr/>
                    <a:lstStyle/>
                    <a:p>
                      <a:r>
                        <a:rPr lang="en-US" sz="1400" dirty="0" smtClean="0">
                          <a:latin typeface="Times New Roman" pitchFamily="18" charset="0"/>
                          <a:cs typeface="Times New Roman" pitchFamily="18" charset="0"/>
                        </a:rPr>
                        <a:t>-4.2±4.0</a:t>
                      </a:r>
                      <a:endParaRPr lang="en-US" sz="1400" dirty="0">
                        <a:latin typeface="Times New Roman" pitchFamily="18" charset="0"/>
                        <a:cs typeface="Times New Roman" pitchFamily="18" charset="0"/>
                      </a:endParaRPr>
                    </a:p>
                  </a:txBody>
                  <a:tcPr anchor="ctr">
                    <a:lnT w="19050" cap="flat" cmpd="sng" algn="ctr">
                      <a:solidFill>
                        <a:schemeClr val="tx1"/>
                      </a:solidFill>
                      <a:prstDash val="solid"/>
                      <a:round/>
                      <a:headEnd type="none" w="med" len="med"/>
                      <a:tailEnd type="none" w="med" len="med"/>
                    </a:lnT>
                  </a:tcPr>
                </a:tc>
                <a:tc>
                  <a:txBody>
                    <a:bodyPr/>
                    <a:lstStyle/>
                    <a:p>
                      <a:r>
                        <a:rPr lang="en-US" sz="1400" dirty="0" smtClean="0">
                          <a:latin typeface="Times New Roman" pitchFamily="18" charset="0"/>
                          <a:cs typeface="Times New Roman" pitchFamily="18" charset="0"/>
                        </a:rPr>
                        <a:t>-1.9±4.9</a:t>
                      </a:r>
                      <a:endParaRPr lang="en-US" sz="1400" dirty="0">
                        <a:latin typeface="Times New Roman" pitchFamily="18" charset="0"/>
                        <a:cs typeface="Times New Roman" pitchFamily="18" charset="0"/>
                      </a:endParaRPr>
                    </a:p>
                  </a:txBody>
                  <a:tcPr anchor="ctr">
                    <a:lnT w="19050" cap="flat" cmpd="sng" algn="ctr">
                      <a:solidFill>
                        <a:schemeClr val="tx1"/>
                      </a:solidFill>
                      <a:prstDash val="solid"/>
                      <a:round/>
                      <a:headEnd type="none" w="med" len="med"/>
                      <a:tailEnd type="none" w="med" len="med"/>
                    </a:lnT>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latin typeface="Times New Roman" pitchFamily="18" charset="0"/>
                          <a:cs typeface="Times New Roman" pitchFamily="18" charset="0"/>
                        </a:rPr>
                        <a:t>-4.6±4.1</a:t>
                      </a:r>
                    </a:p>
                  </a:txBody>
                  <a:tcPr anchor="ctr">
                    <a:lnT w="19050" cap="flat" cmpd="sng" algn="ctr">
                      <a:solidFill>
                        <a:schemeClr val="tx1"/>
                      </a:solidFill>
                      <a:prstDash val="solid"/>
                      <a:round/>
                      <a:headEnd type="none" w="med" len="med"/>
                      <a:tailEnd type="none" w="med" len="med"/>
                    </a:lnT>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latin typeface="Times New Roman" pitchFamily="18" charset="0"/>
                          <a:cs typeface="Times New Roman" pitchFamily="18" charset="0"/>
                        </a:rPr>
                        <a:t>S-state</a:t>
                      </a:r>
                      <a:endParaRPr lang="en-US" sz="1600" dirty="0">
                        <a:latin typeface="Times New Roman" pitchFamily="18" charset="0"/>
                        <a:cs typeface="Times New Roman" pitchFamily="18" charset="0"/>
                      </a:endParaRPr>
                    </a:p>
                  </a:txBody>
                  <a:tcPr>
                    <a:lnB w="19050" cap="flat" cmpd="sng" algn="ctr">
                      <a:solidFill>
                        <a:schemeClr val="tx1"/>
                      </a:solidFill>
                      <a:prstDash val="solid"/>
                      <a:round/>
                      <a:headEnd type="none" w="med" len="med"/>
                      <a:tailEnd type="none" w="med" len="med"/>
                    </a:lnB>
                  </a:tcPr>
                </a:tc>
                <a:tc>
                  <a:txBody>
                    <a:bodyPr/>
                    <a:lstStyle/>
                    <a:p>
                      <a:r>
                        <a:rPr lang="en-US" sz="1400" dirty="0" smtClean="0">
                          <a:latin typeface="Times New Roman" pitchFamily="18" charset="0"/>
                          <a:cs typeface="Times New Roman" pitchFamily="18" charset="0"/>
                        </a:rPr>
                        <a:t>-0.6±5.0</a:t>
                      </a:r>
                      <a:endParaRPr lang="en-US" sz="1400" dirty="0">
                        <a:latin typeface="Times New Roman" pitchFamily="18" charset="0"/>
                        <a:cs typeface="Times New Roman" pitchFamily="18" charset="0"/>
                      </a:endParaRPr>
                    </a:p>
                  </a:txBody>
                  <a:tcPr anchor="ctr">
                    <a:lnB w="19050" cap="flat" cmpd="sng" algn="ctr">
                      <a:solidFill>
                        <a:schemeClr val="tx1"/>
                      </a:solidFill>
                      <a:prstDash val="solid"/>
                      <a:round/>
                      <a:headEnd type="none" w="med" len="med"/>
                      <a:tailEnd type="none" w="med" len="med"/>
                    </a:lnB>
                  </a:tcPr>
                </a:tc>
                <a:tc>
                  <a:txBody>
                    <a:bodyPr/>
                    <a:lstStyle/>
                    <a:p>
                      <a:r>
                        <a:rPr lang="en-US" sz="1400" dirty="0" smtClean="0">
                          <a:latin typeface="Times New Roman" pitchFamily="18" charset="0"/>
                          <a:cs typeface="Times New Roman" pitchFamily="18" charset="0"/>
                        </a:rPr>
                        <a:t>-4.6±4.0</a:t>
                      </a:r>
                      <a:endParaRPr lang="en-US" sz="1400" dirty="0">
                        <a:latin typeface="Times New Roman" pitchFamily="18" charset="0"/>
                        <a:cs typeface="Times New Roman" pitchFamily="18" charset="0"/>
                      </a:endParaRPr>
                    </a:p>
                  </a:txBody>
                  <a:tcPr anchor="ctr">
                    <a:lnB w="19050" cap="flat" cmpd="sng" algn="ctr">
                      <a:solidFill>
                        <a:schemeClr val="tx1"/>
                      </a:solidFill>
                      <a:prstDash val="solid"/>
                      <a:round/>
                      <a:headEnd type="none" w="med" len="med"/>
                      <a:tailEnd type="none" w="med" len="med"/>
                    </a:lnB>
                  </a:tcPr>
                </a:tc>
                <a:tc>
                  <a:txBody>
                    <a:bodyPr/>
                    <a:lstStyle/>
                    <a:p>
                      <a:r>
                        <a:rPr lang="en-US" sz="1400" dirty="0" smtClean="0">
                          <a:latin typeface="Times New Roman" pitchFamily="18" charset="0"/>
                          <a:cs typeface="Times New Roman" pitchFamily="18" charset="0"/>
                        </a:rPr>
                        <a:t>-1.3±4.9</a:t>
                      </a:r>
                      <a:endParaRPr lang="en-US" sz="1400" dirty="0">
                        <a:latin typeface="Times New Roman" pitchFamily="18" charset="0"/>
                        <a:cs typeface="Times New Roman" pitchFamily="18" charset="0"/>
                      </a:endParaRPr>
                    </a:p>
                  </a:txBody>
                  <a:tcPr anchor="ctr">
                    <a:lnB w="19050" cap="flat" cmpd="sng" algn="ctr">
                      <a:solidFill>
                        <a:schemeClr val="tx1"/>
                      </a:solidFill>
                      <a:prstDash val="solid"/>
                      <a:round/>
                      <a:headEnd type="none" w="med" len="med"/>
                      <a:tailEnd type="none" w="med" len="med"/>
                    </a:lnB>
                  </a:tcPr>
                </a:tc>
                <a:tc>
                  <a:txBody>
                    <a:bodyPr/>
                    <a:lstStyle/>
                    <a:p>
                      <a:r>
                        <a:rPr lang="en-US" sz="1400" dirty="0" smtClean="0">
                          <a:latin typeface="Times New Roman" pitchFamily="18" charset="0"/>
                          <a:cs typeface="Times New Roman" pitchFamily="18" charset="0"/>
                        </a:rPr>
                        <a:t>-4.3±4.0</a:t>
                      </a:r>
                      <a:endParaRPr lang="en-US" sz="1400" dirty="0">
                        <a:latin typeface="Times New Roman" pitchFamily="18" charset="0"/>
                        <a:cs typeface="Times New Roman" pitchFamily="18" charset="0"/>
                      </a:endParaRPr>
                    </a:p>
                  </a:txBody>
                  <a:tcPr anchor="ctr">
                    <a:lnB w="19050" cap="flat" cmpd="sng" algn="ctr">
                      <a:solidFill>
                        <a:schemeClr val="tx1"/>
                      </a:solidFill>
                      <a:prstDash val="solid"/>
                      <a:round/>
                      <a:headEnd type="none" w="med" len="med"/>
                      <a:tailEnd type="none" w="med" len="med"/>
                    </a:lnB>
                  </a:tcPr>
                </a:tc>
                <a:tc>
                  <a:txBody>
                    <a:bodyPr/>
                    <a:lstStyle/>
                    <a:p>
                      <a:r>
                        <a:rPr lang="en-US" sz="1400" dirty="0" smtClean="0">
                          <a:latin typeface="Times New Roman" pitchFamily="18" charset="0"/>
                          <a:cs typeface="Times New Roman" pitchFamily="18" charset="0"/>
                        </a:rPr>
                        <a:t>-0.3±4.7</a:t>
                      </a:r>
                      <a:endParaRPr lang="en-US" sz="1400" dirty="0">
                        <a:latin typeface="Times New Roman" pitchFamily="18" charset="0"/>
                        <a:cs typeface="Times New Roman" pitchFamily="18" charset="0"/>
                      </a:endParaRPr>
                    </a:p>
                  </a:txBody>
                  <a:tcPr anchor="ctr">
                    <a:lnB w="1905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latin typeface="Times New Roman" pitchFamily="18" charset="0"/>
                          <a:cs typeface="Times New Roman" pitchFamily="18" charset="0"/>
                        </a:rPr>
                        <a:t>-4.5±4.2</a:t>
                      </a:r>
                    </a:p>
                  </a:txBody>
                  <a:tcPr anchor="ctr">
                    <a:lnB w="1905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35844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7675" y="533400"/>
            <a:ext cx="8153400" cy="6370975"/>
          </a:xfrm>
          <a:prstGeom prst="rect">
            <a:avLst/>
          </a:prstGeom>
          <a:noFill/>
        </p:spPr>
        <p:txBody>
          <a:bodyPr wrap="square" rtlCol="0">
            <a:spAutoFit/>
          </a:bodyPr>
          <a:lstStyle/>
          <a:p>
            <a:pPr lvl="0" eaLnBrk="0" fontAlgn="base" hangingPunct="0">
              <a:spcBef>
                <a:spcPct val="0"/>
              </a:spcBef>
              <a:spcAft>
                <a:spcPct val="0"/>
              </a:spcAft>
            </a:pPr>
            <a:r>
              <a:rPr lang="en-US" sz="1200" dirty="0">
                <a:latin typeface="Times New Roman" pitchFamily="18" charset="0"/>
                <a:ea typeface="Helvetica" charset="0"/>
                <a:cs typeface="Times New Roman" pitchFamily="18" charset="0"/>
              </a:rPr>
              <a:t>pressure of </a:t>
            </a:r>
            <a:r>
              <a:rPr lang="en-US" sz="1200" dirty="0" smtClean="0">
                <a:latin typeface="Times New Roman" pitchFamily="18" charset="0"/>
                <a:ea typeface="Helvetica" charset="0"/>
                <a:cs typeface="Times New Roman" pitchFamily="18" charset="0"/>
              </a:rPr>
              <a:t>1 </a:t>
            </a:r>
            <a:r>
              <a:rPr lang="en-US" sz="1200" dirty="0" err="1">
                <a:latin typeface="Times New Roman" pitchFamily="18" charset="0"/>
                <a:ea typeface="Helvetica" charset="0"/>
                <a:cs typeface="Times New Roman" pitchFamily="18" charset="0"/>
              </a:rPr>
              <a:t>atm</a:t>
            </a:r>
            <a:r>
              <a:rPr lang="en-US" sz="1200" dirty="0">
                <a:latin typeface="Times New Roman" pitchFamily="18" charset="0"/>
                <a:ea typeface="Helvetica" charset="0"/>
                <a:cs typeface="Times New Roman" pitchFamily="18" charset="0"/>
              </a:rPr>
              <a:t> was controlled using the </a:t>
            </a:r>
            <a:r>
              <a:rPr lang="en-US" sz="1200" dirty="0" err="1">
                <a:latin typeface="Times New Roman" pitchFamily="18" charset="0"/>
                <a:ea typeface="Helvetica" charset="0"/>
                <a:cs typeface="Times New Roman" pitchFamily="18" charset="0"/>
              </a:rPr>
              <a:t>Langevin</a:t>
            </a:r>
            <a:r>
              <a:rPr lang="en-US" sz="1200" dirty="0">
                <a:latin typeface="Times New Roman" pitchFamily="18" charset="0"/>
                <a:ea typeface="Helvetica" charset="0"/>
                <a:cs typeface="Times New Roman" pitchFamily="18" charset="0"/>
              </a:rPr>
              <a:t> </a:t>
            </a:r>
            <a:r>
              <a:rPr lang="en-US" sz="1200" dirty="0" smtClean="0">
                <a:latin typeface="Times New Roman" pitchFamily="18" charset="0"/>
                <a:ea typeface="Helvetica" charset="0"/>
                <a:cs typeface="Times New Roman" pitchFamily="18" charset="0"/>
              </a:rPr>
              <a:t>piston </a:t>
            </a:r>
            <a:r>
              <a:rPr lang="en-US" sz="1200" dirty="0" smtClean="0">
                <a:latin typeface="Times New Roman" pitchFamily="18" charset="0"/>
                <a:ea typeface="Helvetica" charset="0"/>
                <a:cs typeface="Times New Roman" pitchFamily="18" charset="0"/>
              </a:rPr>
              <a:t>(73) </a:t>
            </a:r>
            <a:r>
              <a:rPr lang="en-US" sz="1200" dirty="0">
                <a:latin typeface="Times New Roman" pitchFamily="18" charset="0"/>
                <a:ea typeface="Helvetica" charset="0"/>
                <a:cs typeface="Times New Roman" pitchFamily="18" charset="0"/>
              </a:rPr>
              <a:t>with a piston mass of 1,000 </a:t>
            </a:r>
            <a:r>
              <a:rPr lang="en-US" sz="1200" dirty="0" err="1">
                <a:latin typeface="Times New Roman" pitchFamily="18" charset="0"/>
                <a:ea typeface="Helvetica" charset="0"/>
                <a:cs typeface="Times New Roman" pitchFamily="18" charset="0"/>
              </a:rPr>
              <a:t>amu</a:t>
            </a:r>
            <a:r>
              <a:rPr lang="en-US" sz="1200" dirty="0">
                <a:latin typeface="Times New Roman" pitchFamily="18" charset="0"/>
                <a:ea typeface="Helvetica" charset="0"/>
                <a:cs typeface="Times New Roman" pitchFamily="18" charset="0"/>
              </a:rPr>
              <a:t>.  An initial 20 </a:t>
            </a:r>
            <a:r>
              <a:rPr lang="en-US" sz="1200" dirty="0" err="1">
                <a:latin typeface="Times New Roman" pitchFamily="18" charset="0"/>
                <a:ea typeface="Helvetica" charset="0"/>
                <a:cs typeface="Times New Roman" pitchFamily="18" charset="0"/>
              </a:rPr>
              <a:t>ps</a:t>
            </a:r>
            <a:r>
              <a:rPr lang="en-US" sz="1200" dirty="0">
                <a:latin typeface="Times New Roman" pitchFamily="18" charset="0"/>
                <a:ea typeface="Helvetica" charset="0"/>
                <a:cs typeface="Times New Roman" pitchFamily="18" charset="0"/>
              </a:rPr>
              <a:t> of water-ion equilibration was performed by imposing 1 kcal</a:t>
            </a:r>
            <a:r>
              <a:rPr lang="en-US" sz="1200" baseline="30000" dirty="0">
                <a:latin typeface="Times New Roman" pitchFamily="18" charset="0"/>
                <a:ea typeface="Helvetica" charset="0"/>
                <a:cs typeface="Times New Roman" pitchFamily="18" charset="0"/>
              </a:rPr>
              <a:t>-1</a:t>
            </a:r>
            <a:r>
              <a:rPr lang="en-US" sz="1200" dirty="0">
                <a:latin typeface="Times New Roman" pitchFamily="18" charset="0"/>
                <a:ea typeface="Helvetica" charset="0"/>
                <a:cs typeface="Times New Roman" pitchFamily="18" charset="0"/>
              </a:rPr>
              <a:t>*</a:t>
            </a:r>
            <a:r>
              <a:rPr lang="en-US" sz="1200" dirty="0" err="1">
                <a:latin typeface="Times New Roman" pitchFamily="18" charset="0"/>
                <a:ea typeface="Helvetica" charset="0"/>
                <a:cs typeface="Times New Roman" pitchFamily="18" charset="0"/>
              </a:rPr>
              <a:t>mol</a:t>
            </a:r>
            <a:r>
              <a:rPr lang="en-US" sz="1200" dirty="0">
                <a:latin typeface="Times New Roman" pitchFamily="18" charset="0"/>
                <a:ea typeface="Helvetica" charset="0"/>
                <a:cs typeface="Times New Roman" pitchFamily="18" charset="0"/>
              </a:rPr>
              <a:t>*Å</a:t>
            </a:r>
            <a:r>
              <a:rPr lang="en-US" sz="1200" baseline="30000" dirty="0">
                <a:latin typeface="Times New Roman" pitchFamily="18" charset="0"/>
                <a:ea typeface="Helvetica" charset="0"/>
                <a:cs typeface="Times New Roman" pitchFamily="18" charset="0"/>
              </a:rPr>
              <a:t>-2</a:t>
            </a:r>
            <a:r>
              <a:rPr lang="en-US" sz="1200" dirty="0">
                <a:latin typeface="Times New Roman" pitchFamily="18" charset="0"/>
                <a:ea typeface="Helvetica" charset="0"/>
                <a:cs typeface="Times New Roman" pitchFamily="18" charset="0"/>
              </a:rPr>
              <a:t> harmonic constraints on the DNA in the constant volume, isothermal (NVT) ensemble, followed by 80 </a:t>
            </a:r>
            <a:r>
              <a:rPr lang="en-US" sz="1200" dirty="0" err="1">
                <a:latin typeface="Times New Roman" pitchFamily="18" charset="0"/>
                <a:ea typeface="Helvetica" charset="0"/>
                <a:cs typeface="Times New Roman" pitchFamily="18" charset="0"/>
              </a:rPr>
              <a:t>ps</a:t>
            </a:r>
            <a:r>
              <a:rPr lang="en-US" sz="1200" dirty="0">
                <a:latin typeface="Times New Roman" pitchFamily="18" charset="0"/>
                <a:ea typeface="Helvetica" charset="0"/>
                <a:cs typeface="Times New Roman" pitchFamily="18" charset="0"/>
              </a:rPr>
              <a:t> unrestrained dynamics of the entire system in the NPT ensemble followed by 20 ns NPT production simulations. </a:t>
            </a:r>
            <a:endParaRPr lang="en-US" sz="1200" dirty="0">
              <a:latin typeface="Times New Roman" pitchFamily="18" charset="0"/>
              <a:cs typeface="Times New Roman" pitchFamily="18" charset="0"/>
            </a:endParaRPr>
          </a:p>
          <a:p>
            <a:pPr lvl="0" indent="457200" eaLnBrk="0" fontAlgn="base" hangingPunct="0">
              <a:spcBef>
                <a:spcPct val="0"/>
              </a:spcBef>
              <a:spcAft>
                <a:spcPct val="0"/>
              </a:spcAft>
            </a:pPr>
            <a:r>
              <a:rPr lang="en-US" sz="1200" dirty="0" smtClean="0">
                <a:latin typeface="Times New Roman" pitchFamily="18" charset="0"/>
                <a:ea typeface="Helvetica" charset="0"/>
                <a:cs typeface="Times New Roman" pitchFamily="18" charset="0"/>
              </a:rPr>
              <a:t>PMF </a:t>
            </a:r>
            <a:r>
              <a:rPr lang="en-US" sz="1200" dirty="0">
                <a:latin typeface="Times New Roman" pitchFamily="18" charset="0"/>
                <a:ea typeface="Helvetica" charset="0"/>
                <a:cs typeface="Times New Roman" pitchFamily="18" charset="0"/>
              </a:rPr>
              <a:t>calculations were initiated using the OSRW sampling </a:t>
            </a:r>
            <a:r>
              <a:rPr lang="en-US" sz="1200" dirty="0" smtClean="0">
                <a:latin typeface="Times New Roman" pitchFamily="18" charset="0"/>
                <a:ea typeface="Helvetica" charset="0"/>
                <a:cs typeface="Times New Roman" pitchFamily="18" charset="0"/>
              </a:rPr>
              <a:t>algorithm </a:t>
            </a:r>
            <a:r>
              <a:rPr lang="en-US" sz="1200" dirty="0" smtClean="0">
                <a:latin typeface="Times New Roman" pitchFamily="18" charset="0"/>
                <a:ea typeface="Helvetica" charset="0"/>
                <a:cs typeface="Times New Roman" pitchFamily="18" charset="0"/>
              </a:rPr>
              <a:t>(74) </a:t>
            </a:r>
            <a:r>
              <a:rPr lang="en-US" sz="1200" dirty="0">
                <a:latin typeface="Times New Roman" pitchFamily="18" charset="0"/>
                <a:ea typeface="Helvetica" charset="0"/>
                <a:cs typeface="Times New Roman" pitchFamily="18" charset="0"/>
              </a:rPr>
              <a:t>as implemented in CHARMM and continued with restraints in the MMFP module of CHARMM. The reaction coordinate was defined as a </a:t>
            </a:r>
            <a:r>
              <a:rPr lang="en-US" sz="1200" dirty="0" err="1">
                <a:latin typeface="Times New Roman" pitchFamily="18" charset="0"/>
                <a:ea typeface="Helvetica" charset="0"/>
                <a:cs typeface="Times New Roman" pitchFamily="18" charset="0"/>
              </a:rPr>
              <a:t>pseudodihedral</a:t>
            </a:r>
            <a:r>
              <a:rPr lang="en-US" sz="1200" dirty="0">
                <a:latin typeface="Times New Roman" pitchFamily="18" charset="0"/>
                <a:ea typeface="Helvetica" charset="0"/>
                <a:cs typeface="Times New Roman" pitchFamily="18" charset="0"/>
              </a:rPr>
              <a:t> angle between the centers of masses of four groups of atoms (Figure </a:t>
            </a:r>
            <a:r>
              <a:rPr lang="en-US" sz="1200" dirty="0" smtClean="0">
                <a:latin typeface="Times New Roman" pitchFamily="18" charset="0"/>
                <a:ea typeface="Helvetica" charset="0"/>
                <a:cs typeface="Times New Roman" pitchFamily="18" charset="0"/>
              </a:rPr>
              <a:t>S7, </a:t>
            </a:r>
            <a:r>
              <a:rPr lang="en-US" sz="1200" dirty="0">
                <a:latin typeface="Times New Roman" pitchFamily="18" charset="0"/>
                <a:ea typeface="Helvetica" charset="0"/>
                <a:cs typeface="Times New Roman" pitchFamily="18" charset="0"/>
              </a:rPr>
              <a:t>supporting information).  For both G as well as the adducts these groups were p1) the 3’ and 5’ base paired guanine, p2) the 3’ phosphate group, p3) the 5’ phosphate group and p4) the 5-membered ring of the flipping guanine </a:t>
            </a:r>
            <a:r>
              <a:rPr lang="en-US" sz="1200" dirty="0" smtClean="0">
                <a:latin typeface="Times New Roman" pitchFamily="18" charset="0"/>
                <a:ea typeface="Helvetica" charset="0"/>
                <a:cs typeface="Times New Roman" pitchFamily="18" charset="0"/>
              </a:rPr>
              <a:t>base </a:t>
            </a:r>
            <a:r>
              <a:rPr lang="en-US" sz="1200" dirty="0" smtClean="0">
                <a:latin typeface="Times New Roman" pitchFamily="18" charset="0"/>
                <a:ea typeface="Helvetica" charset="0"/>
                <a:cs typeface="Times New Roman" pitchFamily="18" charset="0"/>
              </a:rPr>
              <a:t>(75)  </a:t>
            </a:r>
            <a:r>
              <a:rPr lang="en-US" sz="1200" dirty="0">
                <a:latin typeface="Times New Roman" pitchFamily="18" charset="0"/>
                <a:ea typeface="Helvetica" charset="0"/>
                <a:cs typeface="Times New Roman" pitchFamily="18" charset="0"/>
              </a:rPr>
              <a:t>Individual 500 </a:t>
            </a:r>
            <a:r>
              <a:rPr lang="en-US" sz="1200" dirty="0" err="1">
                <a:latin typeface="Times New Roman" pitchFamily="18" charset="0"/>
                <a:ea typeface="Helvetica" charset="0"/>
                <a:cs typeface="Times New Roman" pitchFamily="18" charset="0"/>
              </a:rPr>
              <a:t>ps</a:t>
            </a:r>
            <a:r>
              <a:rPr lang="en-US" sz="1200" dirty="0">
                <a:latin typeface="Times New Roman" pitchFamily="18" charset="0"/>
                <a:ea typeface="Helvetica" charset="0"/>
                <a:cs typeface="Times New Roman" pitchFamily="18" charset="0"/>
              </a:rPr>
              <a:t> OSRW simulations were performed to flip the guanine base through both the major and minor grooves of the DNA.  From these simulations 72 structures were selected with </a:t>
            </a:r>
            <a:r>
              <a:rPr lang="en-US" sz="1200" dirty="0" err="1">
                <a:latin typeface="Times New Roman" pitchFamily="18" charset="0"/>
                <a:ea typeface="Helvetica" charset="0"/>
                <a:cs typeface="Times New Roman" pitchFamily="18" charset="0"/>
              </a:rPr>
              <a:t>pseudodihedral</a:t>
            </a:r>
            <a:r>
              <a:rPr lang="en-US" sz="1200" dirty="0">
                <a:latin typeface="Times New Roman" pitchFamily="18" charset="0"/>
                <a:ea typeface="Helvetica" charset="0"/>
                <a:cs typeface="Times New Roman" pitchFamily="18" charset="0"/>
              </a:rPr>
              <a:t> angles ranging from 0° to 360° with an increment of 5°; these structures were used to initiate the PMF calculation.  The umbrella potential for the PMF calculation was of the form </a:t>
            </a:r>
            <a:r>
              <a:rPr lang="en-US" sz="1200" i="1" dirty="0" err="1">
                <a:latin typeface="Times New Roman" pitchFamily="18" charset="0"/>
                <a:ea typeface="Helvetica" charset="0"/>
                <a:cs typeface="Times New Roman" pitchFamily="18" charset="0"/>
              </a:rPr>
              <a:t>w</a:t>
            </a:r>
            <a:r>
              <a:rPr lang="en-US" sz="1200" i="1" baseline="-30000" dirty="0" err="1">
                <a:latin typeface="Times New Roman" pitchFamily="18" charset="0"/>
                <a:ea typeface="Helvetica" charset="0"/>
                <a:cs typeface="Times New Roman" pitchFamily="18" charset="0"/>
              </a:rPr>
              <a:t>i</a:t>
            </a:r>
            <a:r>
              <a:rPr lang="en-US" sz="1200" dirty="0">
                <a:latin typeface="Times New Roman" pitchFamily="18" charset="0"/>
                <a:ea typeface="Helvetica" charset="0"/>
                <a:cs typeface="Times New Roman" pitchFamily="18" charset="0"/>
              </a:rPr>
              <a:t>(x) = </a:t>
            </a:r>
            <a:r>
              <a:rPr lang="en-US" sz="1200" i="1" dirty="0" err="1">
                <a:latin typeface="Times New Roman" pitchFamily="18" charset="0"/>
                <a:ea typeface="Helvetica" charset="0"/>
                <a:cs typeface="Times New Roman" pitchFamily="18" charset="0"/>
              </a:rPr>
              <a:t>k</a:t>
            </a:r>
            <a:r>
              <a:rPr lang="en-US" sz="1200" i="1" baseline="-30000" dirty="0" err="1">
                <a:latin typeface="Times New Roman" pitchFamily="18" charset="0"/>
                <a:ea typeface="Helvetica" charset="0"/>
                <a:cs typeface="Times New Roman" pitchFamily="18" charset="0"/>
              </a:rPr>
              <a:t>i</a:t>
            </a:r>
            <a:r>
              <a:rPr lang="en-US" sz="1200" dirty="0">
                <a:latin typeface="Times New Roman" pitchFamily="18" charset="0"/>
                <a:ea typeface="Helvetica" charset="0"/>
                <a:cs typeface="Times New Roman" pitchFamily="18" charset="0"/>
              </a:rPr>
              <a:t>(x-</a:t>
            </a:r>
            <a:r>
              <a:rPr lang="en-US" sz="1200" i="1" dirty="0">
                <a:latin typeface="Times New Roman" pitchFamily="18" charset="0"/>
                <a:ea typeface="Helvetica" charset="0"/>
                <a:cs typeface="Times New Roman" pitchFamily="18" charset="0"/>
              </a:rPr>
              <a:t> x</a:t>
            </a:r>
            <a:r>
              <a:rPr lang="en-US" sz="1200" i="1" baseline="-30000" dirty="0">
                <a:latin typeface="Times New Roman" pitchFamily="18" charset="0"/>
                <a:ea typeface="Helvetica" charset="0"/>
                <a:cs typeface="Times New Roman" pitchFamily="18" charset="0"/>
              </a:rPr>
              <a:t>i</a:t>
            </a:r>
            <a:r>
              <a:rPr lang="en-US" sz="1200" dirty="0">
                <a:latin typeface="Times New Roman" pitchFamily="18" charset="0"/>
                <a:ea typeface="Helvetica" charset="0"/>
                <a:cs typeface="Times New Roman" pitchFamily="18" charset="0"/>
              </a:rPr>
              <a:t>)</a:t>
            </a:r>
            <a:r>
              <a:rPr lang="en-US" sz="1200" baseline="30000" dirty="0">
                <a:latin typeface="Times New Roman" pitchFamily="18" charset="0"/>
                <a:ea typeface="Helvetica" charset="0"/>
                <a:cs typeface="Times New Roman" pitchFamily="18" charset="0"/>
              </a:rPr>
              <a:t>2</a:t>
            </a:r>
            <a:r>
              <a:rPr lang="en-US" sz="1200" dirty="0">
                <a:latin typeface="Times New Roman" pitchFamily="18" charset="0"/>
                <a:ea typeface="Helvetica" charset="0"/>
                <a:cs typeface="Times New Roman" pitchFamily="18" charset="0"/>
              </a:rPr>
              <a:t> where </a:t>
            </a:r>
            <a:r>
              <a:rPr lang="en-US" sz="1200" i="1" dirty="0" err="1">
                <a:latin typeface="Times New Roman" pitchFamily="18" charset="0"/>
                <a:ea typeface="Helvetica" charset="0"/>
                <a:cs typeface="Times New Roman" pitchFamily="18" charset="0"/>
              </a:rPr>
              <a:t>k</a:t>
            </a:r>
            <a:r>
              <a:rPr lang="en-US" sz="1200" i="1" baseline="-30000" dirty="0" err="1">
                <a:latin typeface="Times New Roman" pitchFamily="18" charset="0"/>
                <a:ea typeface="Helvetica" charset="0"/>
                <a:cs typeface="Times New Roman" pitchFamily="18" charset="0"/>
              </a:rPr>
              <a:t>i</a:t>
            </a:r>
            <a:r>
              <a:rPr lang="en-US" sz="1200" dirty="0">
                <a:latin typeface="Times New Roman" pitchFamily="18" charset="0"/>
                <a:ea typeface="Helvetica" charset="0"/>
                <a:cs typeface="Times New Roman" pitchFamily="18" charset="0"/>
              </a:rPr>
              <a:t> is the harmonic force constant, </a:t>
            </a:r>
            <a:r>
              <a:rPr lang="en-US" sz="1200" i="1" dirty="0">
                <a:latin typeface="Times New Roman" pitchFamily="18" charset="0"/>
                <a:ea typeface="Helvetica" charset="0"/>
                <a:cs typeface="Times New Roman" pitchFamily="18" charset="0"/>
              </a:rPr>
              <a:t>x</a:t>
            </a:r>
            <a:r>
              <a:rPr lang="en-US" sz="1200" dirty="0">
                <a:latin typeface="Times New Roman" pitchFamily="18" charset="0"/>
                <a:ea typeface="Helvetica" charset="0"/>
                <a:cs typeface="Times New Roman" pitchFamily="18" charset="0"/>
              </a:rPr>
              <a:t> is the value of the reaction coordinate, (i.e. the </a:t>
            </a:r>
            <a:r>
              <a:rPr lang="en-US" sz="1200" dirty="0" err="1">
                <a:latin typeface="Times New Roman" pitchFamily="18" charset="0"/>
                <a:ea typeface="Helvetica" charset="0"/>
                <a:cs typeface="Times New Roman" pitchFamily="18" charset="0"/>
              </a:rPr>
              <a:t>pseudodihedral</a:t>
            </a:r>
            <a:r>
              <a:rPr lang="en-US" sz="1200" dirty="0">
                <a:latin typeface="Times New Roman" pitchFamily="18" charset="0"/>
                <a:ea typeface="Helvetica" charset="0"/>
                <a:cs typeface="Times New Roman" pitchFamily="18" charset="0"/>
              </a:rPr>
              <a:t> angle) and the </a:t>
            </a:r>
            <a:r>
              <a:rPr lang="en-US" sz="1200" i="1" dirty="0">
                <a:latin typeface="Times New Roman" pitchFamily="18" charset="0"/>
                <a:ea typeface="Helvetica" charset="0"/>
                <a:cs typeface="Times New Roman" pitchFamily="18" charset="0"/>
              </a:rPr>
              <a:t>x</a:t>
            </a:r>
            <a:r>
              <a:rPr lang="en-US" sz="1200" i="1" baseline="-30000" dirty="0">
                <a:latin typeface="Times New Roman" pitchFamily="18" charset="0"/>
                <a:ea typeface="Helvetica" charset="0"/>
                <a:cs typeface="Times New Roman" pitchFamily="18" charset="0"/>
              </a:rPr>
              <a:t>i</a:t>
            </a:r>
            <a:r>
              <a:rPr lang="en-US" sz="1200" dirty="0">
                <a:latin typeface="Times New Roman" pitchFamily="18" charset="0"/>
                <a:ea typeface="Helvetica" charset="0"/>
                <a:cs typeface="Times New Roman" pitchFamily="18" charset="0"/>
              </a:rPr>
              <a:t> is the restrained value of the COM dihedral.  A force constant of 1,000 kcal/mol•rad</a:t>
            </a:r>
            <a:r>
              <a:rPr lang="en-US" sz="1200" baseline="30000" dirty="0">
                <a:latin typeface="Times New Roman" pitchFamily="18" charset="0"/>
                <a:ea typeface="Helvetica" charset="0"/>
                <a:cs typeface="Times New Roman" pitchFamily="18" charset="0"/>
              </a:rPr>
              <a:t>2</a:t>
            </a:r>
            <a:r>
              <a:rPr lang="en-US" sz="1200" dirty="0">
                <a:latin typeface="Times New Roman" pitchFamily="18" charset="0"/>
                <a:ea typeface="Helvetica" charset="0"/>
                <a:cs typeface="Times New Roman" pitchFamily="18" charset="0"/>
              </a:rPr>
              <a:t> and </a:t>
            </a:r>
            <a:r>
              <a:rPr lang="en-US" sz="1200" i="1" dirty="0">
                <a:latin typeface="Times New Roman" pitchFamily="18" charset="0"/>
                <a:ea typeface="Helvetica" charset="0"/>
                <a:cs typeface="Times New Roman" pitchFamily="18" charset="0"/>
              </a:rPr>
              <a:t>x</a:t>
            </a:r>
            <a:r>
              <a:rPr lang="en-US" sz="1200" i="1" baseline="-30000" dirty="0">
                <a:latin typeface="Times New Roman" pitchFamily="18" charset="0"/>
                <a:ea typeface="Helvetica" charset="0"/>
                <a:cs typeface="Times New Roman" pitchFamily="18" charset="0"/>
              </a:rPr>
              <a:t>i</a:t>
            </a:r>
            <a:r>
              <a:rPr lang="en-US" sz="1200" dirty="0">
                <a:latin typeface="Times New Roman" pitchFamily="18" charset="0"/>
                <a:ea typeface="Helvetica" charset="0"/>
                <a:cs typeface="Times New Roman" pitchFamily="18" charset="0"/>
              </a:rPr>
              <a:t> set to the appropriate value was used for each window in the PMF.  In each window the first 0.5 ns of simulation was considered equilibration and the last 3ns were used to calculate the free energy profiles using weighted-histogram procedure </a:t>
            </a:r>
            <a:r>
              <a:rPr lang="en-US" sz="1200" dirty="0" smtClean="0">
                <a:latin typeface="Times New Roman" pitchFamily="18" charset="0"/>
                <a:ea typeface="Helvetica" charset="0"/>
                <a:cs typeface="Times New Roman" pitchFamily="18" charset="0"/>
              </a:rPr>
              <a:t>(76,77) </a:t>
            </a:r>
            <a:r>
              <a:rPr lang="en-US" sz="1200" dirty="0">
                <a:latin typeface="Times New Roman" pitchFamily="18" charset="0"/>
                <a:ea typeface="Helvetica" charset="0"/>
                <a:cs typeface="Times New Roman" pitchFamily="18" charset="0"/>
              </a:rPr>
              <a:t>as well as to perform additional analyses.</a:t>
            </a:r>
            <a:endParaRPr lang="en-US" sz="1200" dirty="0">
              <a:latin typeface="Arial" pitchFamily="34" charset="0"/>
              <a:cs typeface="Arial" pitchFamily="34" charset="0"/>
            </a:endParaRPr>
          </a:p>
          <a:p>
            <a:pPr lvl="0" indent="457200" eaLnBrk="0" fontAlgn="base" hangingPunct="0">
              <a:spcBef>
                <a:spcPct val="0"/>
              </a:spcBef>
              <a:spcAft>
                <a:spcPct val="0"/>
              </a:spcAft>
            </a:pPr>
            <a:r>
              <a:rPr lang="en-US" sz="1200" dirty="0">
                <a:latin typeface="Times New Roman" pitchFamily="18" charset="0"/>
                <a:ea typeface="Helvetica" charset="0"/>
                <a:cs typeface="Times New Roman" pitchFamily="18" charset="0"/>
              </a:rPr>
              <a:t>The </a:t>
            </a:r>
            <a:r>
              <a:rPr lang="en-US" sz="1200" dirty="0" err="1">
                <a:latin typeface="Times New Roman" pitchFamily="18" charset="0"/>
                <a:ea typeface="Helvetica" charset="0"/>
                <a:cs typeface="Times New Roman" pitchFamily="18" charset="0"/>
              </a:rPr>
              <a:t>glycosidic</a:t>
            </a:r>
            <a:r>
              <a:rPr lang="en-US" sz="1200" dirty="0">
                <a:latin typeface="Times New Roman" pitchFamily="18" charset="0"/>
                <a:ea typeface="Helvetica" charset="0"/>
                <a:cs typeface="Times New Roman" pitchFamily="18" charset="0"/>
              </a:rPr>
              <a:t> torsion angle of canonical B DNA is anti and the simulations above will be referred as “anti” simulations or PMFs. In NMR experiments it was found that a </a:t>
            </a:r>
            <a:r>
              <a:rPr lang="en-US" sz="1200" dirty="0" err="1">
                <a:latin typeface="Times New Roman" pitchFamily="18" charset="0"/>
                <a:ea typeface="Helvetica" charset="0"/>
                <a:cs typeface="Times New Roman" pitchFamily="18" charset="0"/>
              </a:rPr>
              <a:t>syn-glycosidic</a:t>
            </a:r>
            <a:r>
              <a:rPr lang="en-US" sz="1200" dirty="0">
                <a:latin typeface="Times New Roman" pitchFamily="18" charset="0"/>
                <a:ea typeface="Helvetica" charset="0"/>
                <a:cs typeface="Times New Roman" pitchFamily="18" charset="0"/>
              </a:rPr>
              <a:t> torsion angle is also accessible to the DNA adducts, typically associated with the S-state of the lesions. An experimentally determined structure (PDB: 1C0Y) was used as a template to construct DNA adducts of </a:t>
            </a:r>
            <a:r>
              <a:rPr lang="en-US" sz="1200" dirty="0" err="1">
                <a:latin typeface="Times New Roman" pitchFamily="18" charset="0"/>
                <a:ea typeface="Helvetica" charset="0"/>
                <a:cs typeface="Times New Roman" pitchFamily="18" charset="0"/>
              </a:rPr>
              <a:t>syn-glycosidic</a:t>
            </a:r>
            <a:r>
              <a:rPr lang="en-US" sz="1200" dirty="0">
                <a:latin typeface="Times New Roman" pitchFamily="18" charset="0"/>
                <a:ea typeface="Helvetica" charset="0"/>
                <a:cs typeface="Times New Roman" pitchFamily="18" charset="0"/>
              </a:rPr>
              <a:t> torsion angle for the modified guanine. 11-mer ds DNA in the B conformation (preceding paragraph) was superimposed based on root-mean-square distances with 1C0Y with respect to the non-hydrogen atoms in the nucleotides common to 1C0Y and the studied duplexes. Next, coordinates of the common atoms are copied from the 1C0Y template to the new duplex with the atoms missing in the 1C0Y template maintained from the original canonical B DNA structure. An energy minimization of the DNA alone was then performed for 500 SD steps to relax some unphysical bond lengths obtained during the model building.  These structures were then used to perform “</a:t>
            </a:r>
            <a:r>
              <a:rPr lang="en-US" sz="1200" dirty="0" err="1">
                <a:latin typeface="Times New Roman" pitchFamily="18" charset="0"/>
                <a:ea typeface="Helvetica" charset="0"/>
                <a:cs typeface="Times New Roman" pitchFamily="18" charset="0"/>
              </a:rPr>
              <a:t>syn</a:t>
            </a:r>
            <a:r>
              <a:rPr lang="en-US" sz="1200" dirty="0">
                <a:latin typeface="Times New Roman" pitchFamily="18" charset="0"/>
                <a:ea typeface="Helvetica" charset="0"/>
                <a:cs typeface="Times New Roman" pitchFamily="18" charset="0"/>
              </a:rPr>
              <a:t>” simulation or PMFs following the same protocol described about for the anti simulations.</a:t>
            </a:r>
            <a:endParaRPr lang="en-US" sz="1200" dirty="0">
              <a:latin typeface="Arial" pitchFamily="34" charset="0"/>
              <a:cs typeface="Arial" pitchFamily="34" charset="0"/>
            </a:endParaRPr>
          </a:p>
          <a:p>
            <a:pPr lvl="0" indent="457200" eaLnBrk="0" fontAlgn="base" hangingPunct="0">
              <a:spcBef>
                <a:spcPct val="0"/>
              </a:spcBef>
              <a:spcAft>
                <a:spcPct val="0"/>
              </a:spcAft>
            </a:pPr>
            <a:r>
              <a:rPr lang="en-US" sz="1200" dirty="0">
                <a:latin typeface="Times New Roman" pitchFamily="18" charset="0"/>
                <a:ea typeface="Helvetica" charset="0"/>
                <a:cs typeface="Times New Roman" pitchFamily="18" charset="0"/>
              </a:rPr>
              <a:t>Base stacking energies represent the total interaction energies between the selected groups of atoms and were performed with infinite cutoff.  Solvent accessible surface </a:t>
            </a:r>
            <a:r>
              <a:rPr lang="en-US" sz="1200" dirty="0" smtClean="0">
                <a:latin typeface="Times New Roman" pitchFamily="18" charset="0"/>
                <a:ea typeface="Helvetica" charset="0"/>
                <a:cs typeface="Times New Roman" pitchFamily="18" charset="0"/>
              </a:rPr>
              <a:t>areas </a:t>
            </a:r>
            <a:r>
              <a:rPr lang="en-US" sz="1200" dirty="0" smtClean="0">
                <a:latin typeface="Times New Roman" pitchFamily="18" charset="0"/>
                <a:ea typeface="Helvetica" charset="0"/>
                <a:cs typeface="Times New Roman" pitchFamily="18" charset="0"/>
              </a:rPr>
              <a:t>(78) </a:t>
            </a:r>
            <a:r>
              <a:rPr lang="en-US" sz="1200" dirty="0">
                <a:latin typeface="Times New Roman" pitchFamily="18" charset="0"/>
                <a:ea typeface="Helvetica" charset="0"/>
                <a:cs typeface="Times New Roman" pitchFamily="18" charset="0"/>
              </a:rPr>
              <a:t>(SASA) were calculated with a 1.4 Å probe sphere radius. </a:t>
            </a:r>
            <a:r>
              <a:rPr lang="en-US" sz="1200" dirty="0" err="1">
                <a:latin typeface="Times New Roman" pitchFamily="18" charset="0"/>
                <a:ea typeface="Helvetica" charset="0"/>
                <a:cs typeface="Times New Roman" pitchFamily="18" charset="0"/>
              </a:rPr>
              <a:t>Helicoidal</a:t>
            </a:r>
            <a:r>
              <a:rPr lang="en-US" sz="1200" dirty="0">
                <a:latin typeface="Times New Roman" pitchFamily="18" charset="0"/>
                <a:ea typeface="Helvetica" charset="0"/>
                <a:cs typeface="Times New Roman" pitchFamily="18" charset="0"/>
              </a:rPr>
              <a:t> analysis was performed using the program </a:t>
            </a:r>
            <a:r>
              <a:rPr lang="en-US" sz="1200" dirty="0" smtClean="0">
                <a:latin typeface="Times New Roman" pitchFamily="18" charset="0"/>
                <a:ea typeface="Helvetica" charset="0"/>
                <a:cs typeface="Times New Roman" pitchFamily="18" charset="0"/>
              </a:rPr>
              <a:t>Curves+ </a:t>
            </a:r>
            <a:r>
              <a:rPr lang="en-US" sz="1200" dirty="0" smtClean="0">
                <a:latin typeface="Times New Roman" pitchFamily="18" charset="0"/>
                <a:ea typeface="Helvetica" charset="0"/>
                <a:cs typeface="Times New Roman" pitchFamily="18" charset="0"/>
              </a:rPr>
              <a:t>(79). </a:t>
            </a:r>
            <a:r>
              <a:rPr lang="en-US" sz="1200" dirty="0">
                <a:solidFill>
                  <a:srgbClr val="000000"/>
                </a:solidFill>
                <a:latin typeface="Times New Roman" pitchFamily="18" charset="0"/>
                <a:ea typeface="Malgun Gothic" pitchFamily="34" charset="-127"/>
                <a:cs typeface="Times New Roman" pitchFamily="18" charset="0"/>
              </a:rPr>
              <a:t>Based on the PMF (Fig. 5) and SASA (Fig. </a:t>
            </a:r>
            <a:r>
              <a:rPr lang="en-US" sz="1200" dirty="0" smtClean="0">
                <a:solidFill>
                  <a:srgbClr val="000000"/>
                </a:solidFill>
                <a:latin typeface="Times New Roman" pitchFamily="18" charset="0"/>
                <a:ea typeface="Malgun Gothic" pitchFamily="34" charset="-127"/>
                <a:cs typeface="Times New Roman" pitchFamily="18" charset="0"/>
              </a:rPr>
              <a:t>S2)  </a:t>
            </a:r>
            <a:r>
              <a:rPr lang="en-US" sz="1200" dirty="0">
                <a:solidFill>
                  <a:srgbClr val="000000"/>
                </a:solidFill>
                <a:latin typeface="Times New Roman" pitchFamily="18" charset="0"/>
                <a:ea typeface="Malgun Gothic" pitchFamily="34" charset="-127"/>
                <a:cs typeface="Times New Roman" pitchFamily="18" charset="0"/>
              </a:rPr>
              <a:t>plots the S state was assigned the region of 330-360˚ of the </a:t>
            </a:r>
            <a:r>
              <a:rPr lang="en-US" sz="1200" dirty="0" err="1">
                <a:solidFill>
                  <a:srgbClr val="000000"/>
                </a:solidFill>
                <a:latin typeface="Times New Roman" pitchFamily="18" charset="0"/>
                <a:ea typeface="Malgun Gothic" pitchFamily="34" charset="-127"/>
                <a:cs typeface="Times New Roman" pitchFamily="18" charset="0"/>
              </a:rPr>
              <a:t>syn</a:t>
            </a:r>
            <a:r>
              <a:rPr lang="en-US" sz="1200" dirty="0">
                <a:solidFill>
                  <a:srgbClr val="000000"/>
                </a:solidFill>
                <a:latin typeface="Times New Roman" pitchFamily="18" charset="0"/>
                <a:ea typeface="Malgun Gothic" pitchFamily="34" charset="-127"/>
                <a:cs typeface="Times New Roman" pitchFamily="18" charset="0"/>
              </a:rPr>
              <a:t> PMFs, W state is the 60-90˚ of the </a:t>
            </a:r>
            <a:r>
              <a:rPr lang="en-US" sz="1200" dirty="0" err="1">
                <a:solidFill>
                  <a:srgbClr val="000000"/>
                </a:solidFill>
                <a:latin typeface="Times New Roman" pitchFamily="18" charset="0"/>
                <a:ea typeface="Malgun Gothic" pitchFamily="34" charset="-127"/>
                <a:cs typeface="Times New Roman" pitchFamily="18" charset="0"/>
              </a:rPr>
              <a:t>syn</a:t>
            </a:r>
            <a:r>
              <a:rPr lang="en-US" sz="1200" dirty="0">
                <a:solidFill>
                  <a:srgbClr val="000000"/>
                </a:solidFill>
                <a:latin typeface="Times New Roman" pitchFamily="18" charset="0"/>
                <a:ea typeface="Malgun Gothic" pitchFamily="34" charset="-127"/>
                <a:cs typeface="Times New Roman" pitchFamily="18" charset="0"/>
              </a:rPr>
              <a:t> PMFs, and the B state is defined as 340-360 for FABP and FAF, 320-340 for FAAF of the anti PMFs.</a:t>
            </a:r>
            <a:endParaRPr lang="en-US" sz="1200" dirty="0">
              <a:latin typeface="Times New Roman" pitchFamily="18" charset="0"/>
              <a:cs typeface="Times New Roman" pitchFamily="18" charset="0"/>
            </a:endParaRPr>
          </a:p>
          <a:p>
            <a:pPr lvl="0" indent="457200" eaLnBrk="0" fontAlgn="base" hangingPunct="0">
              <a:spcBef>
                <a:spcPct val="0"/>
              </a:spcBef>
              <a:spcAft>
                <a:spcPct val="0"/>
              </a:spcAft>
            </a:pPr>
            <a:endParaRPr lang="en-US" sz="1200" dirty="0">
              <a:latin typeface="Arial" pitchFamily="34" charset="0"/>
              <a:cs typeface="Arial" pitchFamily="34" charset="0"/>
            </a:endParaRPr>
          </a:p>
          <a:p>
            <a:endParaRPr lang="en-US" sz="1200" dirty="0"/>
          </a:p>
        </p:txBody>
      </p:sp>
    </p:spTree>
    <p:extLst>
      <p:ext uri="{BB962C8B-B14F-4D97-AF65-F5344CB8AC3E}">
        <p14:creationId xmlns:p14="http://schemas.microsoft.com/office/powerpoint/2010/main" val="24169796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22493"/>
            <a:ext cx="8153400" cy="5816977"/>
          </a:xfrm>
          <a:prstGeom prst="rect">
            <a:avLst/>
          </a:prstGeom>
          <a:noFill/>
        </p:spPr>
        <p:txBody>
          <a:bodyPr wrap="square" rtlCol="0">
            <a:spAutoFit/>
          </a:bodyPr>
          <a:lstStyle/>
          <a:p>
            <a:r>
              <a:rPr lang="en-US" sz="1200" b="1" dirty="0">
                <a:latin typeface="Times New Roman" pitchFamily="18" charset="0"/>
                <a:cs typeface="Times New Roman" pitchFamily="18" charset="0"/>
              </a:rPr>
              <a:t>References:</a:t>
            </a:r>
            <a:endParaRPr lang="en-US" sz="1200" dirty="0">
              <a:latin typeface="Times New Roman" pitchFamily="18" charset="0"/>
              <a:cs typeface="Times New Roman" pitchFamily="18" charset="0"/>
            </a:endParaRPr>
          </a:p>
          <a:p>
            <a:r>
              <a:rPr lang="en-US" sz="1200" dirty="0">
                <a:latin typeface="Times New Roman" pitchFamily="18" charset="0"/>
                <a:cs typeface="Times New Roman" pitchFamily="18" charset="0"/>
              </a:rPr>
              <a:t> </a:t>
            </a:r>
          </a:p>
          <a:p>
            <a:pPr marL="288925" indent="-288925"/>
            <a:r>
              <a:rPr lang="en-US" sz="1200" dirty="0" smtClean="0">
                <a:latin typeface="Times New Roman" pitchFamily="18" charset="0"/>
                <a:cs typeface="Times New Roman" pitchFamily="18" charset="0"/>
              </a:rPr>
              <a:t>59.     </a:t>
            </a:r>
            <a:r>
              <a:rPr lang="en-US" sz="1200" dirty="0" smtClean="0">
                <a:latin typeface="Times New Roman" pitchFamily="18" charset="0"/>
                <a:cs typeface="Times New Roman" pitchFamily="18" charset="0"/>
              </a:rPr>
              <a:t>Brooks</a:t>
            </a:r>
            <a:r>
              <a:rPr lang="en-US" sz="1200" dirty="0">
                <a:latin typeface="Times New Roman" pitchFamily="18" charset="0"/>
                <a:cs typeface="Times New Roman" pitchFamily="18" charset="0"/>
              </a:rPr>
              <a:t>, B. R., Brooks III, C. L., </a:t>
            </a:r>
            <a:r>
              <a:rPr lang="en-US" sz="1200" dirty="0" err="1">
                <a:latin typeface="Times New Roman" pitchFamily="18" charset="0"/>
                <a:cs typeface="Times New Roman" pitchFamily="18" charset="0"/>
              </a:rPr>
              <a:t>MacKerell</a:t>
            </a:r>
            <a:r>
              <a:rPr lang="en-US" sz="1200" dirty="0">
                <a:latin typeface="Times New Roman" pitchFamily="18" charset="0"/>
                <a:cs typeface="Times New Roman" pitchFamily="18" charset="0"/>
              </a:rPr>
              <a:t> Jr., A. D., Nilsson, L., </a:t>
            </a:r>
            <a:r>
              <a:rPr lang="en-US" sz="1200" dirty="0" err="1">
                <a:latin typeface="Times New Roman" pitchFamily="18" charset="0"/>
                <a:cs typeface="Times New Roman" pitchFamily="18" charset="0"/>
              </a:rPr>
              <a:t>Petrella</a:t>
            </a:r>
            <a:r>
              <a:rPr lang="en-US" sz="1200" dirty="0">
                <a:latin typeface="Times New Roman" pitchFamily="18" charset="0"/>
                <a:cs typeface="Times New Roman" pitchFamily="18" charset="0"/>
              </a:rPr>
              <a:t>, R. J., Roux, B., Won, Y., </a:t>
            </a:r>
            <a:r>
              <a:rPr lang="en-US" sz="1200" dirty="0" err="1">
                <a:latin typeface="Times New Roman" pitchFamily="18" charset="0"/>
                <a:cs typeface="Times New Roman" pitchFamily="18" charset="0"/>
              </a:rPr>
              <a:t>Archontis</a:t>
            </a:r>
            <a:r>
              <a:rPr lang="en-US" sz="1200" dirty="0">
                <a:latin typeface="Times New Roman" pitchFamily="18" charset="0"/>
                <a:cs typeface="Times New Roman" pitchFamily="18" charset="0"/>
              </a:rPr>
              <a:t>, G., Bartels, C., </a:t>
            </a:r>
            <a:r>
              <a:rPr lang="en-US" sz="1200" dirty="0" err="1">
                <a:latin typeface="Times New Roman" pitchFamily="18" charset="0"/>
                <a:cs typeface="Times New Roman" pitchFamily="18" charset="0"/>
              </a:rPr>
              <a:t>Boresch</a:t>
            </a:r>
            <a:r>
              <a:rPr lang="en-US" sz="1200" dirty="0">
                <a:latin typeface="Times New Roman" pitchFamily="18" charset="0"/>
                <a:cs typeface="Times New Roman" pitchFamily="18" charset="0"/>
              </a:rPr>
              <a:t>, S., </a:t>
            </a:r>
            <a:r>
              <a:rPr lang="en-US" sz="1200" dirty="0" err="1">
                <a:latin typeface="Times New Roman" pitchFamily="18" charset="0"/>
                <a:cs typeface="Times New Roman" pitchFamily="18" charset="0"/>
              </a:rPr>
              <a:t>Caflisch</a:t>
            </a:r>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A. et al (</a:t>
            </a:r>
            <a:r>
              <a:rPr lang="en-US" sz="1200" dirty="0">
                <a:latin typeface="Times New Roman" pitchFamily="18" charset="0"/>
                <a:cs typeface="Times New Roman" pitchFamily="18" charset="0"/>
              </a:rPr>
              <a:t>2009). CHARMM: The </a:t>
            </a:r>
            <a:r>
              <a:rPr lang="en-US" sz="1200" dirty="0" err="1">
                <a:latin typeface="Times New Roman" pitchFamily="18" charset="0"/>
                <a:cs typeface="Times New Roman" pitchFamily="18" charset="0"/>
              </a:rPr>
              <a:t>biomolecular</a:t>
            </a:r>
            <a:r>
              <a:rPr lang="en-US" sz="1200" dirty="0">
                <a:latin typeface="Times New Roman" pitchFamily="18" charset="0"/>
                <a:cs typeface="Times New Roman" pitchFamily="18" charset="0"/>
              </a:rPr>
              <a:t> simulation program. </a:t>
            </a:r>
            <a:r>
              <a:rPr lang="en-US" sz="1200" i="1" dirty="0">
                <a:latin typeface="Times New Roman" pitchFamily="18" charset="0"/>
                <a:cs typeface="Times New Roman" pitchFamily="18" charset="0"/>
              </a:rPr>
              <a:t>J. Comp. Chem.</a:t>
            </a:r>
            <a:r>
              <a:rPr lang="en-US" sz="1200" dirty="0">
                <a:latin typeface="Times New Roman" pitchFamily="18" charset="0"/>
                <a:cs typeface="Times New Roman" pitchFamily="18" charset="0"/>
              </a:rPr>
              <a:t> </a:t>
            </a:r>
            <a:r>
              <a:rPr lang="en-US" sz="1200" b="1" dirty="0">
                <a:latin typeface="Times New Roman" pitchFamily="18" charset="0"/>
                <a:cs typeface="Times New Roman" pitchFamily="18" charset="0"/>
              </a:rPr>
              <a:t>30</a:t>
            </a:r>
            <a:r>
              <a:rPr lang="en-US" sz="1200" dirty="0">
                <a:latin typeface="Times New Roman" pitchFamily="18" charset="0"/>
                <a:cs typeface="Times New Roman" pitchFamily="18" charset="0"/>
              </a:rPr>
              <a:t>, 1545-1614.</a:t>
            </a:r>
          </a:p>
          <a:p>
            <a:pPr marL="288925" indent="-288925"/>
            <a:r>
              <a:rPr lang="en-US" sz="1200" dirty="0" smtClean="0">
                <a:latin typeface="Times New Roman" pitchFamily="18" charset="0"/>
                <a:cs typeface="Times New Roman" pitchFamily="18" charset="0"/>
              </a:rPr>
              <a:t>60.     </a:t>
            </a:r>
            <a:r>
              <a:rPr lang="en-US" sz="1200" dirty="0" err="1" smtClean="0">
                <a:latin typeface="Times New Roman" pitchFamily="18" charset="0"/>
                <a:cs typeface="Times New Roman" pitchFamily="18" charset="0"/>
              </a:rPr>
              <a:t>MacKerell</a:t>
            </a:r>
            <a:r>
              <a:rPr lang="en-US" sz="1200" dirty="0">
                <a:latin typeface="Times New Roman" pitchFamily="18" charset="0"/>
                <a:cs typeface="Times New Roman" pitchFamily="18" charset="0"/>
              </a:rPr>
              <a:t>, A. D., Jr. &amp; </a:t>
            </a:r>
            <a:r>
              <a:rPr lang="en-US" sz="1200" dirty="0" err="1">
                <a:latin typeface="Times New Roman" pitchFamily="18" charset="0"/>
                <a:cs typeface="Times New Roman" pitchFamily="18" charset="0"/>
              </a:rPr>
              <a:t>Banavali</a:t>
            </a:r>
            <a:r>
              <a:rPr lang="en-US" sz="1200" dirty="0">
                <a:latin typeface="Times New Roman" pitchFamily="18" charset="0"/>
                <a:cs typeface="Times New Roman" pitchFamily="18" charset="0"/>
              </a:rPr>
              <a:t>, N. K. (2000). All-atom empirical force field for nucleic acids: 2) Application to solution MD simulations of DNA. </a:t>
            </a:r>
            <a:r>
              <a:rPr lang="en-US" sz="1200" i="1" dirty="0">
                <a:latin typeface="Times New Roman" pitchFamily="18" charset="0"/>
                <a:cs typeface="Times New Roman" pitchFamily="18" charset="0"/>
              </a:rPr>
              <a:t>J. Comp. Chem.</a:t>
            </a:r>
            <a:r>
              <a:rPr lang="en-US" sz="1200" dirty="0">
                <a:latin typeface="Times New Roman" pitchFamily="18" charset="0"/>
                <a:cs typeface="Times New Roman" pitchFamily="18" charset="0"/>
              </a:rPr>
              <a:t> </a:t>
            </a:r>
            <a:r>
              <a:rPr lang="en-US" sz="1200" b="1" dirty="0">
                <a:latin typeface="Times New Roman" pitchFamily="18" charset="0"/>
                <a:cs typeface="Times New Roman" pitchFamily="18" charset="0"/>
              </a:rPr>
              <a:t>21</a:t>
            </a:r>
            <a:r>
              <a:rPr lang="en-US" sz="1200" dirty="0">
                <a:latin typeface="Times New Roman" pitchFamily="18" charset="0"/>
                <a:cs typeface="Times New Roman" pitchFamily="18" charset="0"/>
              </a:rPr>
              <a:t>, 105-120.</a:t>
            </a:r>
          </a:p>
          <a:p>
            <a:pPr marL="288925" indent="-288925"/>
            <a:r>
              <a:rPr lang="en-US" sz="1200" dirty="0" smtClean="0">
                <a:latin typeface="Times New Roman" pitchFamily="18" charset="0"/>
                <a:cs typeface="Times New Roman" pitchFamily="18" charset="0"/>
              </a:rPr>
              <a:t>61.     </a:t>
            </a:r>
            <a:r>
              <a:rPr lang="en-US" sz="1200" dirty="0" err="1" smtClean="0">
                <a:latin typeface="Times New Roman" pitchFamily="18" charset="0"/>
                <a:cs typeface="Times New Roman" pitchFamily="18" charset="0"/>
              </a:rPr>
              <a:t>Foloppe</a:t>
            </a:r>
            <a:r>
              <a:rPr lang="en-US" sz="1200" dirty="0">
                <a:latin typeface="Times New Roman" pitchFamily="18" charset="0"/>
                <a:cs typeface="Times New Roman" pitchFamily="18" charset="0"/>
              </a:rPr>
              <a:t>, N. &amp; </a:t>
            </a:r>
            <a:r>
              <a:rPr lang="en-US" sz="1200" dirty="0" err="1">
                <a:latin typeface="Times New Roman" pitchFamily="18" charset="0"/>
                <a:cs typeface="Times New Roman" pitchFamily="18" charset="0"/>
              </a:rPr>
              <a:t>MacKerell</a:t>
            </a:r>
            <a:r>
              <a:rPr lang="en-US" sz="1200" dirty="0">
                <a:latin typeface="Times New Roman" pitchFamily="18" charset="0"/>
                <a:cs typeface="Times New Roman" pitchFamily="18" charset="0"/>
              </a:rPr>
              <a:t>, A. D., Jr. (2000). All-atom empirical force field for nucleic acids: 1) Parameter optimization based on small molecule and condensed phase macromolecular target data. </a:t>
            </a:r>
            <a:r>
              <a:rPr lang="en-US" sz="1200" i="1" dirty="0">
                <a:latin typeface="Times New Roman" pitchFamily="18" charset="0"/>
                <a:cs typeface="Times New Roman" pitchFamily="18" charset="0"/>
              </a:rPr>
              <a:t>J. Comp. Chem.</a:t>
            </a:r>
            <a:r>
              <a:rPr lang="en-US" sz="1200" dirty="0">
                <a:latin typeface="Times New Roman" pitchFamily="18" charset="0"/>
                <a:cs typeface="Times New Roman" pitchFamily="18" charset="0"/>
              </a:rPr>
              <a:t> </a:t>
            </a:r>
            <a:r>
              <a:rPr lang="en-US" sz="1200" b="1" dirty="0">
                <a:latin typeface="Times New Roman" pitchFamily="18" charset="0"/>
                <a:cs typeface="Times New Roman" pitchFamily="18" charset="0"/>
              </a:rPr>
              <a:t>21</a:t>
            </a:r>
            <a:r>
              <a:rPr lang="en-US" sz="1200" dirty="0">
                <a:latin typeface="Times New Roman" pitchFamily="18" charset="0"/>
                <a:cs typeface="Times New Roman" pitchFamily="18" charset="0"/>
              </a:rPr>
              <a:t>, 86-104.</a:t>
            </a:r>
          </a:p>
          <a:p>
            <a:pPr marL="288925" indent="-288925"/>
            <a:r>
              <a:rPr lang="en-US" sz="1200" dirty="0" smtClean="0">
                <a:latin typeface="Times New Roman" pitchFamily="18" charset="0"/>
                <a:cs typeface="Times New Roman" pitchFamily="18" charset="0"/>
              </a:rPr>
              <a:t>62.     </a:t>
            </a:r>
            <a:r>
              <a:rPr lang="en-US" sz="1200" dirty="0" smtClean="0">
                <a:latin typeface="Times New Roman" pitchFamily="18" charset="0"/>
                <a:cs typeface="Times New Roman" pitchFamily="18" charset="0"/>
              </a:rPr>
              <a:t>Phillips</a:t>
            </a:r>
            <a:r>
              <a:rPr lang="en-US" sz="1200" dirty="0">
                <a:latin typeface="Times New Roman" pitchFamily="18" charset="0"/>
                <a:cs typeface="Times New Roman" pitchFamily="18" charset="0"/>
              </a:rPr>
              <a:t>, J. C., Braun, R., Wang, W., </a:t>
            </a:r>
            <a:r>
              <a:rPr lang="en-US" sz="1200" dirty="0" err="1">
                <a:latin typeface="Times New Roman" pitchFamily="18" charset="0"/>
                <a:cs typeface="Times New Roman" pitchFamily="18" charset="0"/>
              </a:rPr>
              <a:t>Gumbart</a:t>
            </a:r>
            <a:r>
              <a:rPr lang="en-US" sz="1200" dirty="0">
                <a:latin typeface="Times New Roman" pitchFamily="18" charset="0"/>
                <a:cs typeface="Times New Roman" pitchFamily="18" charset="0"/>
              </a:rPr>
              <a:t>, J., </a:t>
            </a:r>
            <a:r>
              <a:rPr lang="en-US" sz="1200" dirty="0" err="1">
                <a:latin typeface="Times New Roman" pitchFamily="18" charset="0"/>
                <a:cs typeface="Times New Roman" pitchFamily="18" charset="0"/>
              </a:rPr>
              <a:t>Tajkhorshid</a:t>
            </a:r>
            <a:r>
              <a:rPr lang="en-US" sz="1200" dirty="0">
                <a:latin typeface="Times New Roman" pitchFamily="18" charset="0"/>
                <a:cs typeface="Times New Roman" pitchFamily="18" charset="0"/>
              </a:rPr>
              <a:t>, E., Villa, E., </a:t>
            </a:r>
            <a:r>
              <a:rPr lang="en-US" sz="1200" dirty="0" err="1">
                <a:latin typeface="Times New Roman" pitchFamily="18" charset="0"/>
                <a:cs typeface="Times New Roman" pitchFamily="18" charset="0"/>
              </a:rPr>
              <a:t>Chipot</a:t>
            </a:r>
            <a:r>
              <a:rPr lang="en-US" sz="1200" dirty="0">
                <a:latin typeface="Times New Roman" pitchFamily="18" charset="0"/>
                <a:cs typeface="Times New Roman" pitchFamily="18" charset="0"/>
              </a:rPr>
              <a:t>, C., </a:t>
            </a:r>
            <a:r>
              <a:rPr lang="en-US" sz="1200" dirty="0" err="1">
                <a:latin typeface="Times New Roman" pitchFamily="18" charset="0"/>
                <a:cs typeface="Times New Roman" pitchFamily="18" charset="0"/>
              </a:rPr>
              <a:t>Skeel</a:t>
            </a:r>
            <a:r>
              <a:rPr lang="en-US" sz="1200" dirty="0">
                <a:latin typeface="Times New Roman" pitchFamily="18" charset="0"/>
                <a:cs typeface="Times New Roman" pitchFamily="18" charset="0"/>
              </a:rPr>
              <a:t>, R. D., Kale, L. &amp; </a:t>
            </a:r>
            <a:r>
              <a:rPr lang="en-US" sz="1200" dirty="0" err="1">
                <a:latin typeface="Times New Roman" pitchFamily="18" charset="0"/>
                <a:cs typeface="Times New Roman" pitchFamily="18" charset="0"/>
              </a:rPr>
              <a:t>Schulten</a:t>
            </a:r>
            <a:r>
              <a:rPr lang="en-US" sz="1200" dirty="0">
                <a:latin typeface="Times New Roman" pitchFamily="18" charset="0"/>
                <a:cs typeface="Times New Roman" pitchFamily="18" charset="0"/>
              </a:rPr>
              <a:t>, K. (2005). Scalable molecular dynamics with NAMD. </a:t>
            </a:r>
            <a:r>
              <a:rPr lang="en-US" sz="1200" i="1" dirty="0" smtClean="0">
                <a:latin typeface="Times New Roman" pitchFamily="18" charset="0"/>
                <a:cs typeface="Times New Roman" pitchFamily="18" charset="0"/>
              </a:rPr>
              <a:t>J. Comp. Chem.</a:t>
            </a:r>
            <a:r>
              <a:rPr lang="en-US" sz="1200" dirty="0" smtClean="0">
                <a:latin typeface="Times New Roman" pitchFamily="18" charset="0"/>
                <a:cs typeface="Times New Roman" pitchFamily="18" charset="0"/>
              </a:rPr>
              <a:t> </a:t>
            </a:r>
            <a:r>
              <a:rPr lang="en-US" sz="1200" b="1" dirty="0">
                <a:latin typeface="Times New Roman" pitchFamily="18" charset="0"/>
                <a:cs typeface="Times New Roman" pitchFamily="18" charset="0"/>
              </a:rPr>
              <a:t>26</a:t>
            </a:r>
            <a:r>
              <a:rPr lang="en-US" sz="1200" dirty="0">
                <a:latin typeface="Times New Roman" pitchFamily="18" charset="0"/>
                <a:cs typeface="Times New Roman" pitchFamily="18" charset="0"/>
              </a:rPr>
              <a:t>, 1781-1802.</a:t>
            </a:r>
          </a:p>
          <a:p>
            <a:pPr marL="288925" indent="-288925"/>
            <a:r>
              <a:rPr lang="en-US" sz="1200" dirty="0" smtClean="0">
                <a:latin typeface="Times New Roman" pitchFamily="18" charset="0"/>
                <a:cs typeface="Times New Roman" pitchFamily="18" charset="0"/>
              </a:rPr>
              <a:t>63.     </a:t>
            </a:r>
            <a:r>
              <a:rPr lang="en-US" sz="1200" dirty="0" err="1" smtClean="0">
                <a:latin typeface="Times New Roman" pitchFamily="18" charset="0"/>
                <a:cs typeface="Times New Roman" pitchFamily="18" charset="0"/>
              </a:rPr>
              <a:t>Vanommeslaeghe</a:t>
            </a:r>
            <a:r>
              <a:rPr lang="en-US" sz="1200" dirty="0">
                <a:latin typeface="Times New Roman" pitchFamily="18" charset="0"/>
                <a:cs typeface="Times New Roman" pitchFamily="18" charset="0"/>
              </a:rPr>
              <a:t>, K., Hatcher, E., </a:t>
            </a:r>
            <a:r>
              <a:rPr lang="en-US" sz="1200" dirty="0" err="1">
                <a:latin typeface="Times New Roman" pitchFamily="18" charset="0"/>
                <a:cs typeface="Times New Roman" pitchFamily="18" charset="0"/>
              </a:rPr>
              <a:t>Acharya</a:t>
            </a:r>
            <a:r>
              <a:rPr lang="en-US" sz="1200" dirty="0">
                <a:latin typeface="Times New Roman" pitchFamily="18" charset="0"/>
                <a:cs typeface="Times New Roman" pitchFamily="18" charset="0"/>
              </a:rPr>
              <a:t>, C., </a:t>
            </a:r>
            <a:r>
              <a:rPr lang="en-US" sz="1200" dirty="0" err="1">
                <a:latin typeface="Times New Roman" pitchFamily="18" charset="0"/>
                <a:cs typeface="Times New Roman" pitchFamily="18" charset="0"/>
              </a:rPr>
              <a:t>Kundu</a:t>
            </a:r>
            <a:r>
              <a:rPr lang="en-US" sz="1200" dirty="0">
                <a:latin typeface="Times New Roman" pitchFamily="18" charset="0"/>
                <a:cs typeface="Times New Roman" pitchFamily="18" charset="0"/>
              </a:rPr>
              <a:t>, S., </a:t>
            </a:r>
            <a:r>
              <a:rPr lang="en-US" sz="1200" dirty="0" err="1">
                <a:latin typeface="Times New Roman" pitchFamily="18" charset="0"/>
                <a:cs typeface="Times New Roman" pitchFamily="18" charset="0"/>
              </a:rPr>
              <a:t>Zhong</a:t>
            </a:r>
            <a:r>
              <a:rPr lang="en-US" sz="1200" dirty="0">
                <a:latin typeface="Times New Roman" pitchFamily="18" charset="0"/>
                <a:cs typeface="Times New Roman" pitchFamily="18" charset="0"/>
              </a:rPr>
              <a:t>, S., Shim, J., Darian, E., </a:t>
            </a:r>
            <a:r>
              <a:rPr lang="en-US" sz="1200" dirty="0" err="1">
                <a:latin typeface="Times New Roman" pitchFamily="18" charset="0"/>
                <a:cs typeface="Times New Roman" pitchFamily="18" charset="0"/>
              </a:rPr>
              <a:t>Guvench</a:t>
            </a:r>
            <a:r>
              <a:rPr lang="en-US" sz="1200" dirty="0">
                <a:latin typeface="Times New Roman" pitchFamily="18" charset="0"/>
                <a:cs typeface="Times New Roman" pitchFamily="18" charset="0"/>
              </a:rPr>
              <a:t>, O., Lopes, P., </a:t>
            </a:r>
            <a:r>
              <a:rPr lang="en-US" sz="1200" dirty="0" err="1">
                <a:latin typeface="Times New Roman" pitchFamily="18" charset="0"/>
                <a:cs typeface="Times New Roman" pitchFamily="18" charset="0"/>
              </a:rPr>
              <a:t>Vorobyov</a:t>
            </a:r>
            <a:r>
              <a:rPr lang="en-US" sz="1200" dirty="0">
                <a:latin typeface="Times New Roman" pitchFamily="18" charset="0"/>
                <a:cs typeface="Times New Roman" pitchFamily="18" charset="0"/>
              </a:rPr>
              <a:t>, I. &amp; </a:t>
            </a:r>
            <a:r>
              <a:rPr lang="en-US" sz="1200" dirty="0" err="1">
                <a:latin typeface="Times New Roman" pitchFamily="18" charset="0"/>
                <a:cs typeface="Times New Roman" pitchFamily="18" charset="0"/>
              </a:rPr>
              <a:t>MacKerell</a:t>
            </a:r>
            <a:r>
              <a:rPr lang="en-US" sz="1200" dirty="0">
                <a:latin typeface="Times New Roman" pitchFamily="18" charset="0"/>
                <a:cs typeface="Times New Roman" pitchFamily="18" charset="0"/>
              </a:rPr>
              <a:t>, A. D., Jr. (2010). CHARMM general force field: A force field for drug-like molecules compatible with the CHARMM all-atom additive biological force fields. </a:t>
            </a:r>
            <a:r>
              <a:rPr lang="en-US" sz="1200" i="1" dirty="0" smtClean="0">
                <a:latin typeface="Times New Roman" pitchFamily="18" charset="0"/>
                <a:cs typeface="Times New Roman" pitchFamily="18" charset="0"/>
              </a:rPr>
              <a:t>J. Comp. Chem.</a:t>
            </a:r>
            <a:r>
              <a:rPr lang="en-US" sz="1200" dirty="0" smtClean="0">
                <a:latin typeface="Times New Roman" pitchFamily="18" charset="0"/>
                <a:cs typeface="Times New Roman" pitchFamily="18" charset="0"/>
              </a:rPr>
              <a:t> </a:t>
            </a:r>
            <a:r>
              <a:rPr lang="en-US" sz="1200" b="1" dirty="0">
                <a:latin typeface="Times New Roman" pitchFamily="18" charset="0"/>
                <a:cs typeface="Times New Roman" pitchFamily="18" charset="0"/>
              </a:rPr>
              <a:t>31</a:t>
            </a:r>
            <a:r>
              <a:rPr lang="en-US" sz="1200" dirty="0">
                <a:latin typeface="Times New Roman" pitchFamily="18" charset="0"/>
                <a:cs typeface="Times New Roman" pitchFamily="18" charset="0"/>
              </a:rPr>
              <a:t>, 671-690.</a:t>
            </a:r>
          </a:p>
          <a:p>
            <a:pPr marL="288925" indent="-288925"/>
            <a:r>
              <a:rPr lang="en-US" sz="1200" dirty="0" smtClean="0">
                <a:latin typeface="Times New Roman" pitchFamily="18" charset="0"/>
                <a:cs typeface="Times New Roman" pitchFamily="18" charset="0"/>
              </a:rPr>
              <a:t>64.     </a:t>
            </a:r>
            <a:r>
              <a:rPr lang="en-US" sz="1200" dirty="0" smtClean="0">
                <a:latin typeface="Times New Roman" pitchFamily="18" charset="0"/>
                <a:cs typeface="Times New Roman" pitchFamily="18" charset="0"/>
              </a:rPr>
              <a:t>Levitt</a:t>
            </a:r>
            <a:r>
              <a:rPr lang="en-US" sz="1200" dirty="0">
                <a:latin typeface="Times New Roman" pitchFamily="18" charset="0"/>
                <a:cs typeface="Times New Roman" pitchFamily="18" charset="0"/>
              </a:rPr>
              <a:t>, M. &amp; </a:t>
            </a:r>
            <a:r>
              <a:rPr lang="en-US" sz="1200" dirty="0" err="1">
                <a:latin typeface="Times New Roman" pitchFamily="18" charset="0"/>
                <a:cs typeface="Times New Roman" pitchFamily="18" charset="0"/>
              </a:rPr>
              <a:t>Lifson</a:t>
            </a:r>
            <a:r>
              <a:rPr lang="en-US" sz="1200" dirty="0">
                <a:latin typeface="Times New Roman" pitchFamily="18" charset="0"/>
                <a:cs typeface="Times New Roman" pitchFamily="18" charset="0"/>
              </a:rPr>
              <a:t>, S. (1969). Refinement of Protein Conformations Using a Macromolecular Energy Minimization Procedure. </a:t>
            </a:r>
            <a:r>
              <a:rPr lang="en-US" sz="1200" i="1" dirty="0" smtClean="0">
                <a:latin typeface="Times New Roman" pitchFamily="18" charset="0"/>
                <a:cs typeface="Times New Roman" pitchFamily="18" charset="0"/>
              </a:rPr>
              <a:t>J. Mol. Biol.</a:t>
            </a:r>
            <a:r>
              <a:rPr lang="en-US" sz="1200" dirty="0" smtClean="0">
                <a:latin typeface="Times New Roman" pitchFamily="18" charset="0"/>
                <a:cs typeface="Times New Roman" pitchFamily="18" charset="0"/>
              </a:rPr>
              <a:t> </a:t>
            </a:r>
            <a:r>
              <a:rPr lang="en-US" sz="1200" b="1" dirty="0">
                <a:latin typeface="Times New Roman" pitchFamily="18" charset="0"/>
                <a:cs typeface="Times New Roman" pitchFamily="18" charset="0"/>
              </a:rPr>
              <a:t>46</a:t>
            </a:r>
            <a:r>
              <a:rPr lang="en-US" sz="1200" dirty="0">
                <a:latin typeface="Times New Roman" pitchFamily="18" charset="0"/>
                <a:cs typeface="Times New Roman" pitchFamily="18" charset="0"/>
              </a:rPr>
              <a:t>, 269-279.</a:t>
            </a:r>
          </a:p>
          <a:p>
            <a:pPr marL="288925" indent="-288925"/>
            <a:r>
              <a:rPr lang="en-US" sz="1200" dirty="0" smtClean="0">
                <a:latin typeface="Times New Roman" pitchFamily="18" charset="0"/>
                <a:cs typeface="Times New Roman" pitchFamily="18" charset="0"/>
              </a:rPr>
              <a:t>65.     </a:t>
            </a:r>
            <a:r>
              <a:rPr lang="en-US" sz="1200" dirty="0" smtClean="0">
                <a:latin typeface="Times New Roman" pitchFamily="18" charset="0"/>
                <a:cs typeface="Times New Roman" pitchFamily="18" charset="0"/>
              </a:rPr>
              <a:t>Fletcher</a:t>
            </a:r>
            <a:r>
              <a:rPr lang="en-US" sz="1200" dirty="0">
                <a:latin typeface="Times New Roman" pitchFamily="18" charset="0"/>
                <a:cs typeface="Times New Roman" pitchFamily="18" charset="0"/>
              </a:rPr>
              <a:t>, R. &amp; Reeves, C. M. (1964). Function Minimization by Conjugate Gradients. </a:t>
            </a:r>
            <a:r>
              <a:rPr lang="en-US" sz="1200" i="1" dirty="0">
                <a:latin typeface="Times New Roman" pitchFamily="18" charset="0"/>
                <a:cs typeface="Times New Roman" pitchFamily="18" charset="0"/>
              </a:rPr>
              <a:t>Computer Journal</a:t>
            </a:r>
            <a:r>
              <a:rPr lang="en-US" sz="1200" dirty="0">
                <a:latin typeface="Times New Roman" pitchFamily="18" charset="0"/>
                <a:cs typeface="Times New Roman" pitchFamily="18" charset="0"/>
              </a:rPr>
              <a:t> </a:t>
            </a:r>
            <a:r>
              <a:rPr lang="en-US" sz="1200" b="1" dirty="0">
                <a:latin typeface="Times New Roman" pitchFamily="18" charset="0"/>
                <a:cs typeface="Times New Roman" pitchFamily="18" charset="0"/>
              </a:rPr>
              <a:t>7</a:t>
            </a:r>
            <a:r>
              <a:rPr lang="en-US" sz="1200" dirty="0">
                <a:latin typeface="Times New Roman" pitchFamily="18" charset="0"/>
                <a:cs typeface="Times New Roman" pitchFamily="18" charset="0"/>
              </a:rPr>
              <a:t>, 149-154.</a:t>
            </a:r>
          </a:p>
          <a:p>
            <a:pPr marL="288925" indent="-288925"/>
            <a:r>
              <a:rPr lang="en-US" sz="1200" dirty="0" smtClean="0">
                <a:latin typeface="Times New Roman" pitchFamily="18" charset="0"/>
                <a:cs typeface="Times New Roman" pitchFamily="18" charset="0"/>
              </a:rPr>
              <a:t>66.     </a:t>
            </a:r>
            <a:r>
              <a:rPr lang="en-US" sz="1200" dirty="0" smtClean="0">
                <a:latin typeface="Times New Roman" pitchFamily="18" charset="0"/>
                <a:cs typeface="Times New Roman" pitchFamily="18" charset="0"/>
              </a:rPr>
              <a:t>Jorgensen</a:t>
            </a:r>
            <a:r>
              <a:rPr lang="en-US" sz="1200" dirty="0">
                <a:latin typeface="Times New Roman" pitchFamily="18" charset="0"/>
                <a:cs typeface="Times New Roman" pitchFamily="18" charset="0"/>
              </a:rPr>
              <a:t>, W. L., Chandrasekhar, J., Madura, J. D., </a:t>
            </a:r>
            <a:r>
              <a:rPr lang="en-US" sz="1200" dirty="0" err="1">
                <a:latin typeface="Times New Roman" pitchFamily="18" charset="0"/>
                <a:cs typeface="Times New Roman" pitchFamily="18" charset="0"/>
              </a:rPr>
              <a:t>Impey</a:t>
            </a:r>
            <a:r>
              <a:rPr lang="en-US" sz="1200" dirty="0">
                <a:latin typeface="Times New Roman" pitchFamily="18" charset="0"/>
                <a:cs typeface="Times New Roman" pitchFamily="18" charset="0"/>
              </a:rPr>
              <a:t>, R. W. &amp; Klein, M. L. (1983). Comparison of Simple Potential Functions for Simulating Liquid Water. </a:t>
            </a:r>
            <a:r>
              <a:rPr lang="en-US" sz="1200" i="1" dirty="0" smtClean="0">
                <a:latin typeface="Times New Roman" pitchFamily="18" charset="0"/>
                <a:cs typeface="Times New Roman" pitchFamily="18" charset="0"/>
              </a:rPr>
              <a:t>J. Chem. Phys.</a:t>
            </a:r>
            <a:r>
              <a:rPr lang="en-US" sz="1200" dirty="0" smtClean="0">
                <a:latin typeface="Times New Roman" pitchFamily="18" charset="0"/>
                <a:cs typeface="Times New Roman" pitchFamily="18" charset="0"/>
              </a:rPr>
              <a:t> </a:t>
            </a:r>
            <a:r>
              <a:rPr lang="en-US" sz="1200" b="1" dirty="0">
                <a:latin typeface="Times New Roman" pitchFamily="18" charset="0"/>
                <a:cs typeface="Times New Roman" pitchFamily="18" charset="0"/>
              </a:rPr>
              <a:t>79</a:t>
            </a:r>
            <a:r>
              <a:rPr lang="en-US" sz="1200" dirty="0">
                <a:latin typeface="Times New Roman" pitchFamily="18" charset="0"/>
                <a:cs typeface="Times New Roman" pitchFamily="18" charset="0"/>
              </a:rPr>
              <a:t>, 926-935.</a:t>
            </a:r>
          </a:p>
          <a:p>
            <a:pPr marL="288925" indent="-288925"/>
            <a:r>
              <a:rPr lang="en-US" sz="1200" dirty="0" smtClean="0">
                <a:latin typeface="Times New Roman" pitchFamily="18" charset="0"/>
                <a:cs typeface="Times New Roman" pitchFamily="18" charset="0"/>
              </a:rPr>
              <a:t>67.     </a:t>
            </a:r>
            <a:r>
              <a:rPr lang="en-US" sz="1200" dirty="0" smtClean="0">
                <a:latin typeface="Times New Roman" pitchFamily="18" charset="0"/>
                <a:cs typeface="Times New Roman" pitchFamily="18" charset="0"/>
              </a:rPr>
              <a:t>Allen</a:t>
            </a:r>
            <a:r>
              <a:rPr lang="en-US" sz="1200" dirty="0">
                <a:latin typeface="Times New Roman" pitchFamily="18" charset="0"/>
                <a:cs typeface="Times New Roman" pitchFamily="18" charset="0"/>
              </a:rPr>
              <a:t>, M. P. &amp; </a:t>
            </a:r>
            <a:r>
              <a:rPr lang="en-US" sz="1200" dirty="0" err="1">
                <a:latin typeface="Times New Roman" pitchFamily="18" charset="0"/>
                <a:cs typeface="Times New Roman" pitchFamily="18" charset="0"/>
              </a:rPr>
              <a:t>Tildesley</a:t>
            </a:r>
            <a:r>
              <a:rPr lang="en-US" sz="1200" dirty="0">
                <a:latin typeface="Times New Roman" pitchFamily="18" charset="0"/>
                <a:cs typeface="Times New Roman" pitchFamily="18" charset="0"/>
              </a:rPr>
              <a:t>, D. J. (1989). </a:t>
            </a:r>
            <a:r>
              <a:rPr lang="en-US" sz="1200" i="1" dirty="0">
                <a:latin typeface="Times New Roman" pitchFamily="18" charset="0"/>
                <a:cs typeface="Times New Roman" pitchFamily="18" charset="0"/>
              </a:rPr>
              <a:t>Computer Simulation of Liquids</a:t>
            </a:r>
            <a:r>
              <a:rPr lang="en-US" sz="1200" dirty="0">
                <a:latin typeface="Times New Roman" pitchFamily="18" charset="0"/>
                <a:cs typeface="Times New Roman" pitchFamily="18" charset="0"/>
              </a:rPr>
              <a:t>, Oxford University Press, New York.</a:t>
            </a:r>
          </a:p>
          <a:p>
            <a:pPr marL="288925" indent="-288925"/>
            <a:r>
              <a:rPr lang="en-US" sz="1200" dirty="0" smtClean="0">
                <a:latin typeface="Times New Roman" pitchFamily="18" charset="0"/>
                <a:cs typeface="Times New Roman" pitchFamily="18" charset="0"/>
              </a:rPr>
              <a:t>68.   </a:t>
            </a:r>
            <a:r>
              <a:rPr lang="en-US" sz="1200" dirty="0" smtClean="0">
                <a:latin typeface="Times New Roman" pitchFamily="18" charset="0"/>
                <a:cs typeface="Times New Roman" pitchFamily="18" charset="0"/>
              </a:rPr>
              <a:t>Darden</a:t>
            </a:r>
            <a:r>
              <a:rPr lang="en-US" sz="1200" dirty="0">
                <a:latin typeface="Times New Roman" pitchFamily="18" charset="0"/>
                <a:cs typeface="Times New Roman" pitchFamily="18" charset="0"/>
              </a:rPr>
              <a:t>, T. A., York, D. &amp; Pedersen, L. G. (1993). Particle mesh </a:t>
            </a:r>
            <a:r>
              <a:rPr lang="en-US" sz="1200" dirty="0" err="1">
                <a:latin typeface="Times New Roman" pitchFamily="18" charset="0"/>
                <a:cs typeface="Times New Roman" pitchFamily="18" charset="0"/>
              </a:rPr>
              <a:t>Ewald</a:t>
            </a:r>
            <a:r>
              <a:rPr lang="en-US" sz="1200" dirty="0">
                <a:latin typeface="Times New Roman" pitchFamily="18" charset="0"/>
                <a:cs typeface="Times New Roman" pitchFamily="18" charset="0"/>
              </a:rPr>
              <a:t>: An </a:t>
            </a:r>
            <a:r>
              <a:rPr lang="en-US" sz="1200" dirty="0" err="1">
                <a:latin typeface="Times New Roman" pitchFamily="18" charset="0"/>
                <a:cs typeface="Times New Roman" pitchFamily="18" charset="0"/>
              </a:rPr>
              <a:t>Nlog</a:t>
            </a:r>
            <a:r>
              <a:rPr lang="en-US" sz="1200" dirty="0">
                <a:latin typeface="Times New Roman" pitchFamily="18" charset="0"/>
                <a:cs typeface="Times New Roman" pitchFamily="18" charset="0"/>
              </a:rPr>
              <a:t>(N) method for </a:t>
            </a:r>
            <a:r>
              <a:rPr lang="en-US" sz="1200" dirty="0" err="1">
                <a:latin typeface="Times New Roman" pitchFamily="18" charset="0"/>
                <a:cs typeface="Times New Roman" pitchFamily="18" charset="0"/>
              </a:rPr>
              <a:t>Ewald</a:t>
            </a:r>
            <a:r>
              <a:rPr lang="en-US" sz="1200" dirty="0">
                <a:latin typeface="Times New Roman" pitchFamily="18" charset="0"/>
                <a:cs typeface="Times New Roman" pitchFamily="18" charset="0"/>
              </a:rPr>
              <a:t> sums in large systems. </a:t>
            </a:r>
            <a:r>
              <a:rPr lang="en-US" sz="1200" i="1" dirty="0">
                <a:latin typeface="Times New Roman" pitchFamily="18" charset="0"/>
                <a:cs typeface="Times New Roman" pitchFamily="18" charset="0"/>
              </a:rPr>
              <a:t>J. Chem. Phys.</a:t>
            </a:r>
            <a:r>
              <a:rPr lang="en-US" sz="1200" dirty="0">
                <a:latin typeface="Times New Roman" pitchFamily="18" charset="0"/>
                <a:cs typeface="Times New Roman" pitchFamily="18" charset="0"/>
              </a:rPr>
              <a:t> </a:t>
            </a:r>
            <a:r>
              <a:rPr lang="en-US" sz="1200" b="1" dirty="0">
                <a:latin typeface="Times New Roman" pitchFamily="18" charset="0"/>
                <a:cs typeface="Times New Roman" pitchFamily="18" charset="0"/>
              </a:rPr>
              <a:t>98</a:t>
            </a:r>
            <a:r>
              <a:rPr lang="en-US" sz="1200" dirty="0">
                <a:latin typeface="Times New Roman" pitchFamily="18" charset="0"/>
                <a:cs typeface="Times New Roman" pitchFamily="18" charset="0"/>
              </a:rPr>
              <a:t>, 10089-10092.</a:t>
            </a:r>
          </a:p>
          <a:p>
            <a:pPr marL="288925" indent="-288925"/>
            <a:r>
              <a:rPr lang="en-US" sz="1200" dirty="0" smtClean="0">
                <a:latin typeface="Times New Roman" pitchFamily="18" charset="0"/>
                <a:cs typeface="Times New Roman" pitchFamily="18" charset="0"/>
              </a:rPr>
              <a:t>69.   </a:t>
            </a:r>
            <a:r>
              <a:rPr lang="en-US" sz="1200" dirty="0" smtClean="0">
                <a:latin typeface="Times New Roman" pitchFamily="18" charset="0"/>
                <a:cs typeface="Times New Roman" pitchFamily="18" charset="0"/>
              </a:rPr>
              <a:t>Steinbach</a:t>
            </a:r>
            <a:r>
              <a:rPr lang="en-US" sz="1200" dirty="0">
                <a:latin typeface="Times New Roman" pitchFamily="18" charset="0"/>
                <a:cs typeface="Times New Roman" pitchFamily="18" charset="0"/>
              </a:rPr>
              <a:t>, P. J. &amp; Brooks, B. R. (1994). New Spherical-Cutoff Methods of Long-Range Forces in Macromolecular Simulations. </a:t>
            </a:r>
            <a:r>
              <a:rPr lang="en-US" sz="1200" i="1" dirty="0">
                <a:latin typeface="Times New Roman" pitchFamily="18" charset="0"/>
                <a:cs typeface="Times New Roman" pitchFamily="18" charset="0"/>
              </a:rPr>
              <a:t>J. Comp. Chem.</a:t>
            </a:r>
            <a:r>
              <a:rPr lang="en-US" sz="1200" dirty="0">
                <a:latin typeface="Times New Roman" pitchFamily="18" charset="0"/>
                <a:cs typeface="Times New Roman" pitchFamily="18" charset="0"/>
              </a:rPr>
              <a:t> </a:t>
            </a:r>
            <a:r>
              <a:rPr lang="en-US" sz="1200" b="1" dirty="0">
                <a:latin typeface="Times New Roman" pitchFamily="18" charset="0"/>
                <a:cs typeface="Times New Roman" pitchFamily="18" charset="0"/>
              </a:rPr>
              <a:t>15</a:t>
            </a:r>
            <a:r>
              <a:rPr lang="en-US" sz="1200" dirty="0">
                <a:latin typeface="Times New Roman" pitchFamily="18" charset="0"/>
                <a:cs typeface="Times New Roman" pitchFamily="18" charset="0"/>
              </a:rPr>
              <a:t>, 667-683.</a:t>
            </a:r>
          </a:p>
          <a:p>
            <a:pPr marL="288925" indent="-288925"/>
            <a:r>
              <a:rPr lang="en-US" sz="1200" dirty="0" smtClean="0">
                <a:latin typeface="Times New Roman" pitchFamily="18" charset="0"/>
                <a:cs typeface="Times New Roman" pitchFamily="18" charset="0"/>
              </a:rPr>
              <a:t>70.   </a:t>
            </a:r>
            <a:r>
              <a:rPr lang="en-US" sz="1200" dirty="0" err="1" smtClean="0">
                <a:latin typeface="Times New Roman" pitchFamily="18" charset="0"/>
                <a:cs typeface="Times New Roman" pitchFamily="18" charset="0"/>
              </a:rPr>
              <a:t>Ryckaert</a:t>
            </a:r>
            <a:r>
              <a:rPr lang="en-US" sz="1200" dirty="0">
                <a:latin typeface="Times New Roman" pitchFamily="18" charset="0"/>
                <a:cs typeface="Times New Roman" pitchFamily="18" charset="0"/>
              </a:rPr>
              <a:t>, J. P., </a:t>
            </a:r>
            <a:r>
              <a:rPr lang="en-US" sz="1200" dirty="0" err="1">
                <a:latin typeface="Times New Roman" pitchFamily="18" charset="0"/>
                <a:cs typeface="Times New Roman" pitchFamily="18" charset="0"/>
              </a:rPr>
              <a:t>Ciccotti</a:t>
            </a:r>
            <a:r>
              <a:rPr lang="en-US" sz="1200" dirty="0">
                <a:latin typeface="Times New Roman" pitchFamily="18" charset="0"/>
                <a:cs typeface="Times New Roman" pitchFamily="18" charset="0"/>
              </a:rPr>
              <a:t>, G. &amp; </a:t>
            </a:r>
            <a:r>
              <a:rPr lang="en-US" sz="1200" dirty="0" err="1">
                <a:latin typeface="Times New Roman" pitchFamily="18" charset="0"/>
                <a:cs typeface="Times New Roman" pitchFamily="18" charset="0"/>
              </a:rPr>
              <a:t>Berendsen</a:t>
            </a:r>
            <a:r>
              <a:rPr lang="en-US" sz="1200" dirty="0">
                <a:latin typeface="Times New Roman" pitchFamily="18" charset="0"/>
                <a:cs typeface="Times New Roman" pitchFamily="18" charset="0"/>
              </a:rPr>
              <a:t>, H. J. C. (1977). Numerical Integration of the Cartesian Equations of Motion of a System with Constraints: Molecular Dynamics of n-alkanes. </a:t>
            </a:r>
            <a:r>
              <a:rPr lang="en-US" sz="1200" i="1" dirty="0">
                <a:latin typeface="Times New Roman" pitchFamily="18" charset="0"/>
                <a:cs typeface="Times New Roman" pitchFamily="18" charset="0"/>
              </a:rPr>
              <a:t>J. Comp. Phys.</a:t>
            </a:r>
            <a:r>
              <a:rPr lang="en-US" sz="1200" dirty="0">
                <a:latin typeface="Times New Roman" pitchFamily="18" charset="0"/>
                <a:cs typeface="Times New Roman" pitchFamily="18" charset="0"/>
              </a:rPr>
              <a:t> </a:t>
            </a:r>
            <a:r>
              <a:rPr lang="en-US" sz="1200" b="1" dirty="0">
                <a:latin typeface="Times New Roman" pitchFamily="18" charset="0"/>
                <a:cs typeface="Times New Roman" pitchFamily="18" charset="0"/>
              </a:rPr>
              <a:t>23</a:t>
            </a:r>
            <a:r>
              <a:rPr lang="en-US" sz="1200" dirty="0">
                <a:latin typeface="Times New Roman" pitchFamily="18" charset="0"/>
                <a:cs typeface="Times New Roman" pitchFamily="18" charset="0"/>
              </a:rPr>
              <a:t>, 327-341.</a:t>
            </a:r>
          </a:p>
          <a:p>
            <a:pPr marL="288925" indent="-288925"/>
            <a:r>
              <a:rPr lang="en-US" sz="1200" dirty="0" smtClean="0">
                <a:latin typeface="Times New Roman" pitchFamily="18" charset="0"/>
                <a:cs typeface="Times New Roman" pitchFamily="18" charset="0"/>
              </a:rPr>
              <a:t>71.   </a:t>
            </a:r>
            <a:r>
              <a:rPr lang="en-US" sz="1200" dirty="0" smtClean="0">
                <a:latin typeface="Times New Roman" pitchFamily="18" charset="0"/>
                <a:cs typeface="Times New Roman" pitchFamily="18" charset="0"/>
              </a:rPr>
              <a:t>Nose</a:t>
            </a:r>
            <a:r>
              <a:rPr lang="en-US" sz="1200" dirty="0">
                <a:latin typeface="Times New Roman" pitchFamily="18" charset="0"/>
                <a:cs typeface="Times New Roman" pitchFamily="18" charset="0"/>
              </a:rPr>
              <a:t>, S. &amp; Klein, M. L. (1983). Constant Pressure Molecular Dynamics for Molecular Systems. </a:t>
            </a:r>
            <a:r>
              <a:rPr lang="en-US" sz="1200" i="1" dirty="0">
                <a:latin typeface="Times New Roman" pitchFamily="18" charset="0"/>
                <a:cs typeface="Times New Roman" pitchFamily="18" charset="0"/>
              </a:rPr>
              <a:t>Molecular Physics</a:t>
            </a:r>
            <a:r>
              <a:rPr lang="en-US" sz="1200" dirty="0">
                <a:latin typeface="Times New Roman" pitchFamily="18" charset="0"/>
                <a:cs typeface="Times New Roman" pitchFamily="18" charset="0"/>
              </a:rPr>
              <a:t> </a:t>
            </a:r>
            <a:r>
              <a:rPr lang="en-US" sz="1200" b="1" dirty="0">
                <a:latin typeface="Times New Roman" pitchFamily="18" charset="0"/>
                <a:cs typeface="Times New Roman" pitchFamily="18" charset="0"/>
              </a:rPr>
              <a:t>50</a:t>
            </a:r>
            <a:r>
              <a:rPr lang="en-US" sz="1200" dirty="0">
                <a:latin typeface="Times New Roman" pitchFamily="18" charset="0"/>
                <a:cs typeface="Times New Roman" pitchFamily="18" charset="0"/>
              </a:rPr>
              <a:t>, 1055-1076.</a:t>
            </a:r>
          </a:p>
          <a:p>
            <a:pPr marL="288925" indent="-288925"/>
            <a:r>
              <a:rPr lang="en-US" sz="1200" dirty="0" smtClean="0">
                <a:latin typeface="Times New Roman" pitchFamily="18" charset="0"/>
                <a:cs typeface="Times New Roman" pitchFamily="18" charset="0"/>
              </a:rPr>
              <a:t>72.   </a:t>
            </a:r>
            <a:r>
              <a:rPr lang="en-US" sz="1200" dirty="0" smtClean="0">
                <a:latin typeface="Times New Roman" pitchFamily="18" charset="0"/>
                <a:cs typeface="Times New Roman" pitchFamily="18" charset="0"/>
              </a:rPr>
              <a:t>Hoover</a:t>
            </a:r>
            <a:r>
              <a:rPr lang="en-US" sz="1200" dirty="0">
                <a:latin typeface="Times New Roman" pitchFamily="18" charset="0"/>
                <a:cs typeface="Times New Roman" pitchFamily="18" charset="0"/>
              </a:rPr>
              <a:t>, W. G. (1985). Canonical Dynamics - Equilibrium Phase-Space Distributions. </a:t>
            </a:r>
            <a:r>
              <a:rPr lang="en-US" sz="1200" i="1" dirty="0">
                <a:latin typeface="Times New Roman" pitchFamily="18" charset="0"/>
                <a:cs typeface="Times New Roman" pitchFamily="18" charset="0"/>
              </a:rPr>
              <a:t>Physical Review A</a:t>
            </a:r>
            <a:r>
              <a:rPr lang="en-US" sz="1200" dirty="0">
                <a:latin typeface="Times New Roman" pitchFamily="18" charset="0"/>
                <a:cs typeface="Times New Roman" pitchFamily="18" charset="0"/>
              </a:rPr>
              <a:t> </a:t>
            </a:r>
            <a:r>
              <a:rPr lang="en-US" sz="1200" b="1" dirty="0">
                <a:latin typeface="Times New Roman" pitchFamily="18" charset="0"/>
                <a:cs typeface="Times New Roman" pitchFamily="18" charset="0"/>
              </a:rPr>
              <a:t>31</a:t>
            </a:r>
            <a:r>
              <a:rPr lang="en-US" sz="1200" dirty="0">
                <a:latin typeface="Times New Roman" pitchFamily="18" charset="0"/>
                <a:cs typeface="Times New Roman" pitchFamily="18" charset="0"/>
              </a:rPr>
              <a:t>, 1695-1697.</a:t>
            </a:r>
          </a:p>
          <a:p>
            <a:pPr marL="288925" indent="-288925"/>
            <a:r>
              <a:rPr lang="en-US" sz="1200" dirty="0" smtClean="0">
                <a:latin typeface="Times New Roman" pitchFamily="18" charset="0"/>
                <a:cs typeface="Times New Roman" pitchFamily="18" charset="0"/>
              </a:rPr>
              <a:t>73.   </a:t>
            </a:r>
            <a:r>
              <a:rPr lang="en-US" sz="1200" dirty="0" smtClean="0">
                <a:latin typeface="Times New Roman" pitchFamily="18" charset="0"/>
                <a:cs typeface="Times New Roman" pitchFamily="18" charset="0"/>
              </a:rPr>
              <a:t>Feller</a:t>
            </a:r>
            <a:r>
              <a:rPr lang="en-US" sz="1200" dirty="0">
                <a:latin typeface="Times New Roman" pitchFamily="18" charset="0"/>
                <a:cs typeface="Times New Roman" pitchFamily="18" charset="0"/>
              </a:rPr>
              <a:t>, S. E., Zhang, Y., Pastor, R. W. &amp; Brooks, R. W. (1995). Constant Pressure Molecular Dynamics Simulation: The </a:t>
            </a:r>
            <a:r>
              <a:rPr lang="en-US" sz="1200" dirty="0" err="1">
                <a:latin typeface="Times New Roman" pitchFamily="18" charset="0"/>
                <a:cs typeface="Times New Roman" pitchFamily="18" charset="0"/>
              </a:rPr>
              <a:t>Langevin</a:t>
            </a:r>
            <a:r>
              <a:rPr lang="en-US" sz="1200" dirty="0">
                <a:latin typeface="Times New Roman" pitchFamily="18" charset="0"/>
                <a:cs typeface="Times New Roman" pitchFamily="18" charset="0"/>
              </a:rPr>
              <a:t> Piston Method. </a:t>
            </a:r>
            <a:r>
              <a:rPr lang="en-US" sz="1200" i="1" dirty="0">
                <a:latin typeface="Times New Roman" pitchFamily="18" charset="0"/>
                <a:cs typeface="Times New Roman" pitchFamily="18" charset="0"/>
              </a:rPr>
              <a:t>J. Chem. Phys.</a:t>
            </a:r>
            <a:r>
              <a:rPr lang="en-US" sz="1200" dirty="0">
                <a:latin typeface="Times New Roman" pitchFamily="18" charset="0"/>
                <a:cs typeface="Times New Roman" pitchFamily="18" charset="0"/>
              </a:rPr>
              <a:t> </a:t>
            </a:r>
            <a:r>
              <a:rPr lang="en-US" sz="1200" b="1" dirty="0">
                <a:latin typeface="Times New Roman" pitchFamily="18" charset="0"/>
                <a:cs typeface="Times New Roman" pitchFamily="18" charset="0"/>
              </a:rPr>
              <a:t>103</a:t>
            </a:r>
            <a:r>
              <a:rPr lang="en-US" sz="1200" dirty="0">
                <a:latin typeface="Times New Roman" pitchFamily="18" charset="0"/>
                <a:cs typeface="Times New Roman" pitchFamily="18" charset="0"/>
              </a:rPr>
              <a:t>, 4613-4621</a:t>
            </a:r>
            <a:r>
              <a:rPr lang="en-US" sz="1200" dirty="0" smtClean="0">
                <a:latin typeface="Times New Roman" pitchFamily="18" charset="0"/>
                <a:cs typeface="Times New Roman" pitchFamily="18" charset="0"/>
              </a:rPr>
              <a:t>.</a:t>
            </a:r>
            <a:endParaRPr lang="en-US" sz="1200" dirty="0">
              <a:latin typeface="Times New Roman" pitchFamily="18" charset="0"/>
              <a:cs typeface="Times New Roman" pitchFamily="18" charset="0"/>
            </a:endParaRPr>
          </a:p>
          <a:p>
            <a:endParaRPr lang="en-US" sz="1200" dirty="0">
              <a:latin typeface="Times New Roman" pitchFamily="18" charset="0"/>
              <a:cs typeface="Times New Roman" pitchFamily="18" charset="0"/>
            </a:endParaRPr>
          </a:p>
        </p:txBody>
      </p:sp>
    </p:spTree>
    <p:extLst>
      <p:ext uri="{BB962C8B-B14F-4D97-AF65-F5344CB8AC3E}">
        <p14:creationId xmlns:p14="http://schemas.microsoft.com/office/powerpoint/2010/main" val="16616361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739676"/>
            <a:ext cx="8305800" cy="2308324"/>
          </a:xfrm>
          <a:prstGeom prst="rect">
            <a:avLst/>
          </a:prstGeom>
        </p:spPr>
        <p:txBody>
          <a:bodyPr wrap="square">
            <a:spAutoFit/>
          </a:bodyPr>
          <a:lstStyle/>
          <a:p>
            <a:pPr marL="288925" indent="-288925"/>
            <a:r>
              <a:rPr lang="en-US" sz="1200" dirty="0" smtClean="0">
                <a:latin typeface="Times New Roman" pitchFamily="18" charset="0"/>
                <a:cs typeface="Times New Roman" pitchFamily="18" charset="0"/>
              </a:rPr>
              <a:t>74.   </a:t>
            </a:r>
            <a:r>
              <a:rPr lang="en-US" sz="1200" dirty="0" err="1">
                <a:latin typeface="Times New Roman" pitchFamily="18" charset="0"/>
                <a:cs typeface="Times New Roman" pitchFamily="18" charset="0"/>
              </a:rPr>
              <a:t>Zheng</a:t>
            </a:r>
            <a:r>
              <a:rPr lang="en-US" sz="1200" dirty="0">
                <a:latin typeface="Times New Roman" pitchFamily="18" charset="0"/>
                <a:cs typeface="Times New Roman" pitchFamily="18" charset="0"/>
              </a:rPr>
              <a:t>, L., Chen, M. &amp; Yang, W. (2008). Random walk in orthogonal space to achieve efficient free-energy simulation of complex systems. </a:t>
            </a:r>
            <a:r>
              <a:rPr lang="en-US" sz="1200" i="1" dirty="0" err="1">
                <a:latin typeface="Times New Roman" pitchFamily="18" charset="0"/>
                <a:cs typeface="Times New Roman" pitchFamily="18" charset="0"/>
              </a:rPr>
              <a:t>Proc</a:t>
            </a:r>
            <a:r>
              <a:rPr lang="en-US" sz="1200" i="1" dirty="0">
                <a:latin typeface="Times New Roman" pitchFamily="18" charset="0"/>
                <a:cs typeface="Times New Roman" pitchFamily="18" charset="0"/>
              </a:rPr>
              <a:t> </a:t>
            </a:r>
            <a:r>
              <a:rPr lang="en-US" sz="1200" i="1" dirty="0" err="1">
                <a:latin typeface="Times New Roman" pitchFamily="18" charset="0"/>
                <a:cs typeface="Times New Roman" pitchFamily="18" charset="0"/>
              </a:rPr>
              <a:t>Natl</a:t>
            </a:r>
            <a:r>
              <a:rPr lang="en-US" sz="1200" i="1" dirty="0">
                <a:latin typeface="Times New Roman" pitchFamily="18" charset="0"/>
                <a:cs typeface="Times New Roman" pitchFamily="18" charset="0"/>
              </a:rPr>
              <a:t> </a:t>
            </a:r>
            <a:r>
              <a:rPr lang="en-US" sz="1200" i="1" dirty="0" err="1">
                <a:latin typeface="Times New Roman" pitchFamily="18" charset="0"/>
                <a:cs typeface="Times New Roman" pitchFamily="18" charset="0"/>
              </a:rPr>
              <a:t>Acad</a:t>
            </a:r>
            <a:r>
              <a:rPr lang="en-US" sz="1200" i="1" dirty="0">
                <a:latin typeface="Times New Roman" pitchFamily="18" charset="0"/>
                <a:cs typeface="Times New Roman" pitchFamily="18" charset="0"/>
              </a:rPr>
              <a:t> </a:t>
            </a:r>
            <a:r>
              <a:rPr lang="en-US" sz="1200" i="1" dirty="0" err="1">
                <a:latin typeface="Times New Roman" pitchFamily="18" charset="0"/>
                <a:cs typeface="Times New Roman" pitchFamily="18" charset="0"/>
              </a:rPr>
              <a:t>Sci</a:t>
            </a:r>
            <a:r>
              <a:rPr lang="en-US" sz="1200" i="1" dirty="0">
                <a:latin typeface="Times New Roman" pitchFamily="18" charset="0"/>
                <a:cs typeface="Times New Roman" pitchFamily="18" charset="0"/>
              </a:rPr>
              <a:t> U S A</a:t>
            </a:r>
            <a:r>
              <a:rPr lang="en-US" sz="1200" dirty="0">
                <a:latin typeface="Times New Roman" pitchFamily="18" charset="0"/>
                <a:cs typeface="Times New Roman" pitchFamily="18" charset="0"/>
              </a:rPr>
              <a:t> </a:t>
            </a:r>
            <a:r>
              <a:rPr lang="en-US" sz="1200" b="1" dirty="0">
                <a:latin typeface="Times New Roman" pitchFamily="18" charset="0"/>
                <a:cs typeface="Times New Roman" pitchFamily="18" charset="0"/>
              </a:rPr>
              <a:t>105</a:t>
            </a:r>
            <a:r>
              <a:rPr lang="en-US" sz="1200" dirty="0">
                <a:latin typeface="Times New Roman" pitchFamily="18" charset="0"/>
                <a:cs typeface="Times New Roman" pitchFamily="18" charset="0"/>
              </a:rPr>
              <a:t>, 20227-20232.</a:t>
            </a:r>
          </a:p>
          <a:p>
            <a:pPr marL="288925" indent="-288925"/>
            <a:r>
              <a:rPr lang="en-US" sz="1200" dirty="0" smtClean="0">
                <a:latin typeface="Times New Roman" pitchFamily="18" charset="0"/>
                <a:cs typeface="Times New Roman" pitchFamily="18" charset="0"/>
              </a:rPr>
              <a:t>75.   </a:t>
            </a:r>
            <a:r>
              <a:rPr lang="en-US" sz="1200" dirty="0">
                <a:latin typeface="Times New Roman" pitchFamily="18" charset="0"/>
                <a:cs typeface="Times New Roman" pitchFamily="18" charset="0"/>
              </a:rPr>
              <a:t>Song, K., Campbell, A. J., </a:t>
            </a:r>
            <a:r>
              <a:rPr lang="en-US" sz="1200" dirty="0" err="1">
                <a:latin typeface="Times New Roman" pitchFamily="18" charset="0"/>
                <a:cs typeface="Times New Roman" pitchFamily="18" charset="0"/>
              </a:rPr>
              <a:t>Bergonzo</a:t>
            </a:r>
            <a:r>
              <a:rPr lang="en-US" sz="1200" dirty="0">
                <a:latin typeface="Times New Roman" pitchFamily="18" charset="0"/>
                <a:cs typeface="Times New Roman" pitchFamily="18" charset="0"/>
              </a:rPr>
              <a:t>, C., de los Santos, C., </a:t>
            </a:r>
            <a:r>
              <a:rPr lang="en-US" sz="1200" dirty="0" err="1">
                <a:latin typeface="Times New Roman" pitchFamily="18" charset="0"/>
                <a:cs typeface="Times New Roman" pitchFamily="18" charset="0"/>
              </a:rPr>
              <a:t>Grollman</a:t>
            </a:r>
            <a:r>
              <a:rPr lang="en-US" sz="1200" dirty="0">
                <a:latin typeface="Times New Roman" pitchFamily="18" charset="0"/>
                <a:cs typeface="Times New Roman" pitchFamily="18" charset="0"/>
              </a:rPr>
              <a:t>, A. P. &amp; </a:t>
            </a:r>
            <a:r>
              <a:rPr lang="en-US" sz="1200" dirty="0" err="1">
                <a:latin typeface="Times New Roman" pitchFamily="18" charset="0"/>
                <a:cs typeface="Times New Roman" pitchFamily="18" charset="0"/>
              </a:rPr>
              <a:t>Simmerling</a:t>
            </a:r>
            <a:r>
              <a:rPr lang="en-US" sz="1200" dirty="0">
                <a:latin typeface="Times New Roman" pitchFamily="18" charset="0"/>
                <a:cs typeface="Times New Roman" pitchFamily="18" charset="0"/>
              </a:rPr>
              <a:t>, C. (2009). An Improved Reaction Coordinate for Nucleic Acid Base Flipping Studies. </a:t>
            </a:r>
            <a:r>
              <a:rPr lang="en-US" sz="1200" i="1" dirty="0">
                <a:latin typeface="Times New Roman" pitchFamily="18" charset="0"/>
                <a:cs typeface="Times New Roman" pitchFamily="18" charset="0"/>
              </a:rPr>
              <a:t>Journal of Chemical Theory and Computation</a:t>
            </a:r>
            <a:r>
              <a:rPr lang="en-US" sz="1200" dirty="0">
                <a:latin typeface="Times New Roman" pitchFamily="18" charset="0"/>
                <a:cs typeface="Times New Roman" pitchFamily="18" charset="0"/>
              </a:rPr>
              <a:t> </a:t>
            </a:r>
            <a:r>
              <a:rPr lang="en-US" sz="1200" b="1" dirty="0">
                <a:latin typeface="Times New Roman" pitchFamily="18" charset="0"/>
                <a:cs typeface="Times New Roman" pitchFamily="18" charset="0"/>
              </a:rPr>
              <a:t>5</a:t>
            </a:r>
            <a:r>
              <a:rPr lang="en-US" sz="1200" dirty="0">
                <a:latin typeface="Times New Roman" pitchFamily="18" charset="0"/>
                <a:cs typeface="Times New Roman" pitchFamily="18" charset="0"/>
              </a:rPr>
              <a:t>, 3105-3113.</a:t>
            </a:r>
          </a:p>
          <a:p>
            <a:pPr marL="288925" indent="-288925"/>
            <a:r>
              <a:rPr lang="en-US" sz="1200" dirty="0" smtClean="0">
                <a:latin typeface="Times New Roman" pitchFamily="18" charset="0"/>
                <a:cs typeface="Times New Roman" pitchFamily="18" charset="0"/>
              </a:rPr>
              <a:t>76.   </a:t>
            </a:r>
            <a:r>
              <a:rPr lang="en-US" sz="1200" dirty="0">
                <a:latin typeface="Times New Roman" pitchFamily="18" charset="0"/>
                <a:cs typeface="Times New Roman" pitchFamily="18" charset="0"/>
              </a:rPr>
              <a:t>Kumar, S., </a:t>
            </a:r>
            <a:r>
              <a:rPr lang="en-US" sz="1200" dirty="0" err="1">
                <a:latin typeface="Times New Roman" pitchFamily="18" charset="0"/>
                <a:cs typeface="Times New Roman" pitchFamily="18" charset="0"/>
              </a:rPr>
              <a:t>Bouzida</a:t>
            </a:r>
            <a:r>
              <a:rPr lang="en-US" sz="1200" dirty="0">
                <a:latin typeface="Times New Roman" pitchFamily="18" charset="0"/>
                <a:cs typeface="Times New Roman" pitchFamily="18" charset="0"/>
              </a:rPr>
              <a:t>, D., </a:t>
            </a:r>
            <a:r>
              <a:rPr lang="en-US" sz="1200" dirty="0" err="1">
                <a:latin typeface="Times New Roman" pitchFamily="18" charset="0"/>
                <a:cs typeface="Times New Roman" pitchFamily="18" charset="0"/>
              </a:rPr>
              <a:t>Swendsen</a:t>
            </a:r>
            <a:r>
              <a:rPr lang="en-US" sz="1200" dirty="0">
                <a:latin typeface="Times New Roman" pitchFamily="18" charset="0"/>
                <a:cs typeface="Times New Roman" pitchFamily="18" charset="0"/>
              </a:rPr>
              <a:t>, R. H., </a:t>
            </a:r>
            <a:r>
              <a:rPr lang="en-US" sz="1200" dirty="0" err="1">
                <a:latin typeface="Times New Roman" pitchFamily="18" charset="0"/>
                <a:cs typeface="Times New Roman" pitchFamily="18" charset="0"/>
              </a:rPr>
              <a:t>Kollman</a:t>
            </a:r>
            <a:r>
              <a:rPr lang="en-US" sz="1200" dirty="0">
                <a:latin typeface="Times New Roman" pitchFamily="18" charset="0"/>
                <a:cs typeface="Times New Roman" pitchFamily="18" charset="0"/>
              </a:rPr>
              <a:t>, P. A. &amp; Rosenberg, J. M. (1992). The Weighted Histogram Analysis Method for Free-Energy Calculations on Biomolecules. I. The Method. </a:t>
            </a:r>
            <a:r>
              <a:rPr lang="en-US" sz="1200" i="1" dirty="0">
                <a:latin typeface="Times New Roman" pitchFamily="18" charset="0"/>
                <a:cs typeface="Times New Roman" pitchFamily="18" charset="0"/>
              </a:rPr>
              <a:t>J. </a:t>
            </a:r>
            <a:r>
              <a:rPr lang="en-US" sz="1200" i="1" dirty="0" smtClean="0">
                <a:latin typeface="Times New Roman" pitchFamily="18" charset="0"/>
                <a:cs typeface="Times New Roman" pitchFamily="18" charset="0"/>
              </a:rPr>
              <a:t>Comp. </a:t>
            </a:r>
            <a:r>
              <a:rPr lang="en-US" sz="1200" i="1" dirty="0">
                <a:latin typeface="Times New Roman" pitchFamily="18" charset="0"/>
                <a:cs typeface="Times New Roman" pitchFamily="18" charset="0"/>
              </a:rPr>
              <a:t>Chem.</a:t>
            </a:r>
            <a:r>
              <a:rPr lang="en-US" sz="1200" dirty="0">
                <a:latin typeface="Times New Roman" pitchFamily="18" charset="0"/>
                <a:cs typeface="Times New Roman" pitchFamily="18" charset="0"/>
              </a:rPr>
              <a:t> </a:t>
            </a:r>
            <a:r>
              <a:rPr lang="en-US" sz="1200" b="1" dirty="0">
                <a:latin typeface="Times New Roman" pitchFamily="18" charset="0"/>
                <a:cs typeface="Times New Roman" pitchFamily="18" charset="0"/>
              </a:rPr>
              <a:t>13</a:t>
            </a:r>
            <a:r>
              <a:rPr lang="en-US" sz="1200" dirty="0">
                <a:latin typeface="Times New Roman" pitchFamily="18" charset="0"/>
                <a:cs typeface="Times New Roman" pitchFamily="18" charset="0"/>
              </a:rPr>
              <a:t>, 1011.</a:t>
            </a:r>
          </a:p>
          <a:p>
            <a:pPr marL="288925" indent="-288925"/>
            <a:r>
              <a:rPr lang="en-US" sz="1200" dirty="0" smtClean="0">
                <a:latin typeface="Times New Roman" pitchFamily="18" charset="0"/>
                <a:cs typeface="Times New Roman" pitchFamily="18" charset="0"/>
              </a:rPr>
              <a:t>77.   </a:t>
            </a:r>
            <a:r>
              <a:rPr lang="en-US" sz="1200" dirty="0" err="1">
                <a:latin typeface="Times New Roman" pitchFamily="18" charset="0"/>
                <a:cs typeface="Times New Roman" pitchFamily="18" charset="0"/>
              </a:rPr>
              <a:t>Grossfield</a:t>
            </a:r>
            <a:r>
              <a:rPr lang="en-US" sz="1200" dirty="0">
                <a:latin typeface="Times New Roman" pitchFamily="18" charset="0"/>
                <a:cs typeface="Times New Roman" pitchFamily="18" charset="0"/>
              </a:rPr>
              <a:t>, A. (2011). WHAM: an implementation of the Weighted Histogram Analysis Method (http://dasher.wustl.edu/alan/wham, ed.).</a:t>
            </a:r>
          </a:p>
          <a:p>
            <a:pPr marL="288925" indent="-288925"/>
            <a:r>
              <a:rPr lang="en-US" sz="1200" dirty="0" smtClean="0">
                <a:latin typeface="Times New Roman" pitchFamily="18" charset="0"/>
                <a:cs typeface="Times New Roman" pitchFamily="18" charset="0"/>
              </a:rPr>
              <a:t>78.   </a:t>
            </a:r>
            <a:r>
              <a:rPr lang="en-US" sz="1200" dirty="0">
                <a:latin typeface="Times New Roman" pitchFamily="18" charset="0"/>
                <a:cs typeface="Times New Roman" pitchFamily="18" charset="0"/>
              </a:rPr>
              <a:t>Ponder, J. W. &amp; Richards, F. M. (1987). Tertiary Templates for Proteins. Use of Packing Criteria in the Enumeration of Allowed Sequences for Different Structural Classes. </a:t>
            </a:r>
            <a:r>
              <a:rPr lang="en-US" sz="1200" i="1" dirty="0" smtClean="0">
                <a:latin typeface="Times New Roman" pitchFamily="18" charset="0"/>
                <a:cs typeface="Times New Roman" pitchFamily="18" charset="0"/>
              </a:rPr>
              <a:t>J. Mol. Biol.</a:t>
            </a:r>
            <a:r>
              <a:rPr lang="en-US" sz="1200" dirty="0" smtClean="0">
                <a:latin typeface="Times New Roman" pitchFamily="18" charset="0"/>
                <a:cs typeface="Times New Roman" pitchFamily="18" charset="0"/>
              </a:rPr>
              <a:t> </a:t>
            </a:r>
            <a:r>
              <a:rPr lang="en-US" sz="1200" b="1" dirty="0">
                <a:latin typeface="Times New Roman" pitchFamily="18" charset="0"/>
                <a:cs typeface="Times New Roman" pitchFamily="18" charset="0"/>
              </a:rPr>
              <a:t>193</a:t>
            </a:r>
            <a:r>
              <a:rPr lang="en-US" sz="1200" dirty="0">
                <a:latin typeface="Times New Roman" pitchFamily="18" charset="0"/>
                <a:cs typeface="Times New Roman" pitchFamily="18" charset="0"/>
              </a:rPr>
              <a:t>, 775-791.</a:t>
            </a:r>
          </a:p>
          <a:p>
            <a:pPr marL="288925" indent="-288925"/>
            <a:r>
              <a:rPr lang="en-US" sz="1200" dirty="0" smtClean="0">
                <a:latin typeface="Times New Roman" pitchFamily="18" charset="0"/>
                <a:cs typeface="Times New Roman" pitchFamily="18" charset="0"/>
              </a:rPr>
              <a:t>79.   </a:t>
            </a:r>
            <a:r>
              <a:rPr lang="en-US" sz="1200" dirty="0" err="1">
                <a:latin typeface="Times New Roman" pitchFamily="18" charset="0"/>
                <a:cs typeface="Times New Roman" pitchFamily="18" charset="0"/>
              </a:rPr>
              <a:t>Lavery</a:t>
            </a:r>
            <a:r>
              <a:rPr lang="en-US" sz="1200" dirty="0">
                <a:latin typeface="Times New Roman" pitchFamily="18" charset="0"/>
                <a:cs typeface="Times New Roman" pitchFamily="18" charset="0"/>
              </a:rPr>
              <a:t>, R., </a:t>
            </a:r>
            <a:r>
              <a:rPr lang="en-US" sz="1200" dirty="0" err="1">
                <a:latin typeface="Times New Roman" pitchFamily="18" charset="0"/>
                <a:cs typeface="Times New Roman" pitchFamily="18" charset="0"/>
              </a:rPr>
              <a:t>Moakher</a:t>
            </a:r>
            <a:r>
              <a:rPr lang="en-US" sz="1200" dirty="0">
                <a:latin typeface="Times New Roman" pitchFamily="18" charset="0"/>
                <a:cs typeface="Times New Roman" pitchFamily="18" charset="0"/>
              </a:rPr>
              <a:t>, M., </a:t>
            </a:r>
            <a:r>
              <a:rPr lang="en-US" sz="1200" dirty="0" err="1">
                <a:latin typeface="Times New Roman" pitchFamily="18" charset="0"/>
                <a:cs typeface="Times New Roman" pitchFamily="18" charset="0"/>
              </a:rPr>
              <a:t>Maddocks</a:t>
            </a:r>
            <a:r>
              <a:rPr lang="en-US" sz="1200" dirty="0">
                <a:latin typeface="Times New Roman" pitchFamily="18" charset="0"/>
                <a:cs typeface="Times New Roman" pitchFamily="18" charset="0"/>
              </a:rPr>
              <a:t>, J. H., </a:t>
            </a:r>
            <a:r>
              <a:rPr lang="en-US" sz="1200" dirty="0" err="1">
                <a:latin typeface="Times New Roman" pitchFamily="18" charset="0"/>
                <a:cs typeface="Times New Roman" pitchFamily="18" charset="0"/>
              </a:rPr>
              <a:t>Petkeviciute</a:t>
            </a:r>
            <a:r>
              <a:rPr lang="en-US" sz="1200" dirty="0">
                <a:latin typeface="Times New Roman" pitchFamily="18" charset="0"/>
                <a:cs typeface="Times New Roman" pitchFamily="18" charset="0"/>
              </a:rPr>
              <a:t>, D. &amp; </a:t>
            </a:r>
            <a:r>
              <a:rPr lang="en-US" sz="1200" dirty="0" err="1">
                <a:latin typeface="Times New Roman" pitchFamily="18" charset="0"/>
                <a:cs typeface="Times New Roman" pitchFamily="18" charset="0"/>
              </a:rPr>
              <a:t>Zakrzewska</a:t>
            </a:r>
            <a:r>
              <a:rPr lang="en-US" sz="1200" dirty="0">
                <a:latin typeface="Times New Roman" pitchFamily="18" charset="0"/>
                <a:cs typeface="Times New Roman" pitchFamily="18" charset="0"/>
              </a:rPr>
              <a:t>, K. (2009). Conformational analysis of nucleic acids revisited: Curves+. </a:t>
            </a:r>
            <a:r>
              <a:rPr lang="en-US" sz="1200" i="1" dirty="0">
                <a:latin typeface="Times New Roman" pitchFamily="18" charset="0"/>
                <a:cs typeface="Times New Roman" pitchFamily="18" charset="0"/>
              </a:rPr>
              <a:t>Nucleic Acids </a:t>
            </a:r>
            <a:r>
              <a:rPr lang="en-US" sz="1200" i="1" dirty="0" smtClean="0">
                <a:latin typeface="Times New Roman" pitchFamily="18" charset="0"/>
                <a:cs typeface="Times New Roman" pitchFamily="18" charset="0"/>
              </a:rPr>
              <a:t>Res.</a:t>
            </a:r>
            <a:r>
              <a:rPr lang="en-US" sz="1200" dirty="0" smtClean="0">
                <a:latin typeface="Times New Roman" pitchFamily="18" charset="0"/>
                <a:cs typeface="Times New Roman" pitchFamily="18" charset="0"/>
              </a:rPr>
              <a:t> </a:t>
            </a:r>
            <a:r>
              <a:rPr lang="en-US" sz="1200" b="1" dirty="0">
                <a:latin typeface="Times New Roman" pitchFamily="18" charset="0"/>
                <a:cs typeface="Times New Roman" pitchFamily="18" charset="0"/>
              </a:rPr>
              <a:t>37</a:t>
            </a:r>
            <a:r>
              <a:rPr lang="en-US" sz="1200" dirty="0">
                <a:latin typeface="Times New Roman" pitchFamily="18" charset="0"/>
                <a:cs typeface="Times New Roman" pitchFamily="18" charset="0"/>
              </a:rPr>
              <a:t>, 5917-5929.	 </a:t>
            </a:r>
            <a:endParaRPr lang="en-US" sz="1200" dirty="0"/>
          </a:p>
        </p:txBody>
      </p:sp>
    </p:spTree>
    <p:extLst>
      <p:ext uri="{BB962C8B-B14F-4D97-AF65-F5344CB8AC3E}">
        <p14:creationId xmlns:p14="http://schemas.microsoft.com/office/powerpoint/2010/main" val="16696958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72"/>
          <p:cNvSpPr txBox="1">
            <a:spLocks noChangeArrowheads="1"/>
          </p:cNvSpPr>
          <p:nvPr/>
        </p:nvSpPr>
        <p:spPr bwMode="auto">
          <a:xfrm>
            <a:off x="1027113" y="1223331"/>
            <a:ext cx="663515" cy="276999"/>
          </a:xfrm>
          <a:prstGeom prst="rect">
            <a:avLst/>
          </a:prstGeom>
          <a:noFill/>
          <a:ln w="9525">
            <a:noFill/>
            <a:miter lim="800000"/>
            <a:headEnd/>
            <a:tailEnd/>
          </a:ln>
        </p:spPr>
        <p:txBody>
          <a:bodyPr wrap="none">
            <a:spAutoFit/>
          </a:bodyPr>
          <a:lstStyle/>
          <a:p>
            <a:r>
              <a:rPr lang="en-US" sz="1200" b="1" i="1"/>
              <a:t>-G*C</a:t>
            </a:r>
            <a:r>
              <a:rPr lang="en-US" sz="1200" b="1" i="1">
                <a:solidFill>
                  <a:srgbClr val="FF0000"/>
                </a:solidFill>
              </a:rPr>
              <a:t>T</a:t>
            </a:r>
            <a:r>
              <a:rPr lang="en-US" sz="1200" b="1" i="1"/>
              <a:t>-</a:t>
            </a:r>
          </a:p>
        </p:txBody>
      </p:sp>
      <p:sp>
        <p:nvSpPr>
          <p:cNvPr id="43011" name="Text Box 73"/>
          <p:cNvSpPr txBox="1">
            <a:spLocks noChangeArrowheads="1"/>
          </p:cNvSpPr>
          <p:nvPr/>
        </p:nvSpPr>
        <p:spPr bwMode="auto">
          <a:xfrm>
            <a:off x="2197101" y="1223331"/>
            <a:ext cx="636713" cy="276999"/>
          </a:xfrm>
          <a:prstGeom prst="rect">
            <a:avLst/>
          </a:prstGeom>
          <a:noFill/>
          <a:ln w="9525">
            <a:noFill/>
            <a:miter lim="800000"/>
            <a:headEnd/>
            <a:tailEnd/>
          </a:ln>
        </p:spPr>
        <p:txBody>
          <a:bodyPr wrap="none">
            <a:spAutoFit/>
          </a:bodyPr>
          <a:lstStyle/>
          <a:p>
            <a:r>
              <a:rPr lang="en-US" sz="1200" b="1" i="1"/>
              <a:t>G*C</a:t>
            </a:r>
            <a:r>
              <a:rPr lang="en-US" sz="1200" b="1" i="1">
                <a:solidFill>
                  <a:srgbClr val="FF0000"/>
                </a:solidFill>
              </a:rPr>
              <a:t>A</a:t>
            </a:r>
            <a:r>
              <a:rPr lang="en-US" sz="1200" b="1" i="1"/>
              <a:t>-</a:t>
            </a:r>
          </a:p>
        </p:txBody>
      </p:sp>
      <p:sp>
        <p:nvSpPr>
          <p:cNvPr id="43012" name="Text Box 58"/>
          <p:cNvSpPr txBox="1">
            <a:spLocks noChangeArrowheads="1"/>
          </p:cNvSpPr>
          <p:nvPr/>
        </p:nvSpPr>
        <p:spPr bwMode="auto">
          <a:xfrm>
            <a:off x="4524375" y="5074606"/>
            <a:ext cx="378630" cy="338554"/>
          </a:xfrm>
          <a:prstGeom prst="rect">
            <a:avLst/>
          </a:prstGeom>
          <a:noFill/>
          <a:ln w="9525">
            <a:noFill/>
            <a:miter lim="800000"/>
            <a:headEnd/>
            <a:tailEnd/>
          </a:ln>
        </p:spPr>
        <p:txBody>
          <a:bodyPr wrap="none">
            <a:spAutoFit/>
          </a:bodyPr>
          <a:lstStyle/>
          <a:p>
            <a:r>
              <a:rPr lang="en-US" sz="800" b="1" dirty="0"/>
              <a:t>5 </a:t>
            </a:r>
            <a:r>
              <a:rPr lang="en-US" sz="800" b="1" dirty="0" smtClean="0">
                <a:latin typeface="Times New Roman" pitchFamily="18" charset="0"/>
                <a:cs typeface="Times New Roman" pitchFamily="18" charset="0"/>
              </a:rPr>
              <a:t>˚</a:t>
            </a:r>
            <a:r>
              <a:rPr lang="en-US" sz="800" b="1" dirty="0"/>
              <a:t>C</a:t>
            </a:r>
          </a:p>
          <a:p>
            <a:r>
              <a:rPr lang="en-US" sz="800" b="1" dirty="0" smtClean="0">
                <a:latin typeface="Times New Roman" pitchFamily="18" charset="0"/>
                <a:cs typeface="Times New Roman" pitchFamily="18" charset="0"/>
              </a:rPr>
              <a:t> </a:t>
            </a:r>
            <a:endParaRPr lang="en-US" sz="800" b="1" dirty="0"/>
          </a:p>
        </p:txBody>
      </p:sp>
      <p:sp>
        <p:nvSpPr>
          <p:cNvPr id="43013" name="Text Box 59"/>
          <p:cNvSpPr txBox="1">
            <a:spLocks noChangeArrowheads="1"/>
          </p:cNvSpPr>
          <p:nvPr/>
        </p:nvSpPr>
        <p:spPr bwMode="auto">
          <a:xfrm>
            <a:off x="4467720" y="4817431"/>
            <a:ext cx="436338" cy="215444"/>
          </a:xfrm>
          <a:prstGeom prst="rect">
            <a:avLst/>
          </a:prstGeom>
          <a:noFill/>
          <a:ln w="9525">
            <a:noFill/>
            <a:miter lim="800000"/>
            <a:headEnd/>
            <a:tailEnd/>
          </a:ln>
        </p:spPr>
        <p:txBody>
          <a:bodyPr wrap="none">
            <a:spAutoFit/>
          </a:bodyPr>
          <a:lstStyle/>
          <a:p>
            <a:r>
              <a:rPr lang="en-US" sz="800" b="1" dirty="0"/>
              <a:t>10 </a:t>
            </a:r>
            <a:r>
              <a:rPr lang="en-US" sz="800" b="1" dirty="0" smtClean="0">
                <a:latin typeface="Times New Roman" pitchFamily="18" charset="0"/>
                <a:cs typeface="Times New Roman" pitchFamily="18" charset="0"/>
              </a:rPr>
              <a:t>˚</a:t>
            </a:r>
            <a:r>
              <a:rPr lang="en-US" sz="800" b="1" dirty="0" smtClean="0"/>
              <a:t>C</a:t>
            </a:r>
            <a:endParaRPr lang="en-US" sz="800" b="1" dirty="0"/>
          </a:p>
        </p:txBody>
      </p:sp>
      <p:sp>
        <p:nvSpPr>
          <p:cNvPr id="43014" name="Text Box 60"/>
          <p:cNvSpPr txBox="1">
            <a:spLocks noChangeArrowheads="1"/>
          </p:cNvSpPr>
          <p:nvPr/>
        </p:nvSpPr>
        <p:spPr bwMode="auto">
          <a:xfrm>
            <a:off x="4467720" y="4568194"/>
            <a:ext cx="436338" cy="215444"/>
          </a:xfrm>
          <a:prstGeom prst="rect">
            <a:avLst/>
          </a:prstGeom>
          <a:noFill/>
          <a:ln w="9525">
            <a:noFill/>
            <a:miter lim="800000"/>
            <a:headEnd/>
            <a:tailEnd/>
          </a:ln>
        </p:spPr>
        <p:txBody>
          <a:bodyPr wrap="none">
            <a:spAutoFit/>
          </a:bodyPr>
          <a:lstStyle/>
          <a:p>
            <a:r>
              <a:rPr lang="en-US" sz="800" b="1" dirty="0"/>
              <a:t>15 </a:t>
            </a:r>
            <a:r>
              <a:rPr lang="en-US" sz="800" b="1" dirty="0" smtClean="0">
                <a:latin typeface="Times New Roman" pitchFamily="18" charset="0"/>
                <a:cs typeface="Times New Roman" pitchFamily="18" charset="0"/>
              </a:rPr>
              <a:t>˚</a:t>
            </a:r>
            <a:r>
              <a:rPr lang="en-US" sz="800" b="1" dirty="0" smtClean="0"/>
              <a:t>C</a:t>
            </a:r>
            <a:endParaRPr lang="en-US" sz="800" b="1" dirty="0"/>
          </a:p>
        </p:txBody>
      </p:sp>
      <p:sp>
        <p:nvSpPr>
          <p:cNvPr id="43015" name="Text Box 61"/>
          <p:cNvSpPr txBox="1">
            <a:spLocks noChangeArrowheads="1"/>
          </p:cNvSpPr>
          <p:nvPr/>
        </p:nvSpPr>
        <p:spPr bwMode="auto">
          <a:xfrm>
            <a:off x="4467720" y="4284031"/>
            <a:ext cx="436338" cy="215444"/>
          </a:xfrm>
          <a:prstGeom prst="rect">
            <a:avLst/>
          </a:prstGeom>
          <a:noFill/>
          <a:ln w="9525">
            <a:noFill/>
            <a:miter lim="800000"/>
            <a:headEnd/>
            <a:tailEnd/>
          </a:ln>
        </p:spPr>
        <p:txBody>
          <a:bodyPr wrap="none">
            <a:spAutoFit/>
          </a:bodyPr>
          <a:lstStyle/>
          <a:p>
            <a:r>
              <a:rPr lang="en-US" sz="800" b="1" dirty="0"/>
              <a:t>20 </a:t>
            </a:r>
            <a:r>
              <a:rPr lang="en-US" sz="800" b="1" dirty="0" smtClean="0">
                <a:latin typeface="Times New Roman" pitchFamily="18" charset="0"/>
                <a:cs typeface="Times New Roman" pitchFamily="18" charset="0"/>
              </a:rPr>
              <a:t>˚</a:t>
            </a:r>
            <a:r>
              <a:rPr lang="en-US" sz="800" b="1" dirty="0" smtClean="0"/>
              <a:t>C</a:t>
            </a:r>
            <a:endParaRPr lang="en-US" sz="800" b="1" dirty="0"/>
          </a:p>
        </p:txBody>
      </p:sp>
      <p:sp>
        <p:nvSpPr>
          <p:cNvPr id="43016" name="Text Box 62"/>
          <p:cNvSpPr txBox="1">
            <a:spLocks noChangeArrowheads="1"/>
          </p:cNvSpPr>
          <p:nvPr/>
        </p:nvSpPr>
        <p:spPr bwMode="auto">
          <a:xfrm>
            <a:off x="4467720" y="4014156"/>
            <a:ext cx="433132" cy="215444"/>
          </a:xfrm>
          <a:prstGeom prst="rect">
            <a:avLst/>
          </a:prstGeom>
          <a:noFill/>
          <a:ln w="9525">
            <a:noFill/>
            <a:miter lim="800000"/>
            <a:headEnd/>
            <a:tailEnd/>
          </a:ln>
        </p:spPr>
        <p:txBody>
          <a:bodyPr wrap="none">
            <a:spAutoFit/>
          </a:bodyPr>
          <a:lstStyle/>
          <a:p>
            <a:r>
              <a:rPr lang="en-US" sz="800" b="1" dirty="0" smtClean="0"/>
              <a:t>25</a:t>
            </a:r>
            <a:r>
              <a:rPr lang="en-US" sz="800" b="1" dirty="0">
                <a:latin typeface="Times New Roman" pitchFamily="18" charset="0"/>
                <a:cs typeface="Times New Roman" pitchFamily="18" charset="0"/>
              </a:rPr>
              <a:t> </a:t>
            </a:r>
            <a:r>
              <a:rPr lang="en-US" sz="800" b="1" dirty="0" smtClean="0">
                <a:latin typeface="Times New Roman" pitchFamily="18" charset="0"/>
                <a:cs typeface="Times New Roman" pitchFamily="18" charset="0"/>
              </a:rPr>
              <a:t>˚</a:t>
            </a:r>
            <a:r>
              <a:rPr lang="en-US" sz="800" b="1" dirty="0" smtClean="0"/>
              <a:t>C</a:t>
            </a:r>
            <a:endParaRPr lang="en-US" sz="800" b="1" dirty="0"/>
          </a:p>
        </p:txBody>
      </p:sp>
      <p:sp>
        <p:nvSpPr>
          <p:cNvPr id="43017" name="Text Box 63"/>
          <p:cNvSpPr txBox="1">
            <a:spLocks noChangeArrowheads="1"/>
          </p:cNvSpPr>
          <p:nvPr/>
        </p:nvSpPr>
        <p:spPr bwMode="auto">
          <a:xfrm>
            <a:off x="4467720" y="3709356"/>
            <a:ext cx="436338" cy="215444"/>
          </a:xfrm>
          <a:prstGeom prst="rect">
            <a:avLst/>
          </a:prstGeom>
          <a:noFill/>
          <a:ln w="9525">
            <a:noFill/>
            <a:miter lim="800000"/>
            <a:headEnd/>
            <a:tailEnd/>
          </a:ln>
        </p:spPr>
        <p:txBody>
          <a:bodyPr wrap="none">
            <a:spAutoFit/>
          </a:bodyPr>
          <a:lstStyle/>
          <a:p>
            <a:r>
              <a:rPr lang="en-US" sz="800" b="1" dirty="0"/>
              <a:t>30 </a:t>
            </a:r>
            <a:r>
              <a:rPr lang="en-US" sz="800" b="1" dirty="0" smtClean="0">
                <a:latin typeface="Times New Roman" pitchFamily="18" charset="0"/>
                <a:cs typeface="Times New Roman" pitchFamily="18" charset="0"/>
              </a:rPr>
              <a:t>˚</a:t>
            </a:r>
            <a:r>
              <a:rPr lang="en-US" sz="800" b="1" dirty="0" smtClean="0"/>
              <a:t>C</a:t>
            </a:r>
            <a:endParaRPr lang="en-US" sz="800" b="1" dirty="0"/>
          </a:p>
        </p:txBody>
      </p:sp>
      <p:sp>
        <p:nvSpPr>
          <p:cNvPr id="43018" name="Text Box 64"/>
          <p:cNvSpPr txBox="1">
            <a:spLocks noChangeArrowheads="1"/>
          </p:cNvSpPr>
          <p:nvPr/>
        </p:nvSpPr>
        <p:spPr bwMode="auto">
          <a:xfrm>
            <a:off x="4467720" y="3404556"/>
            <a:ext cx="433132" cy="215444"/>
          </a:xfrm>
          <a:prstGeom prst="rect">
            <a:avLst/>
          </a:prstGeom>
          <a:noFill/>
          <a:ln w="9525">
            <a:noFill/>
            <a:miter lim="800000"/>
            <a:headEnd/>
            <a:tailEnd/>
          </a:ln>
        </p:spPr>
        <p:txBody>
          <a:bodyPr wrap="none">
            <a:spAutoFit/>
          </a:bodyPr>
          <a:lstStyle/>
          <a:p>
            <a:r>
              <a:rPr lang="en-US" sz="800" b="1" dirty="0" smtClean="0"/>
              <a:t>35</a:t>
            </a:r>
            <a:r>
              <a:rPr lang="en-US" sz="800" b="1" dirty="0">
                <a:latin typeface="Times New Roman" pitchFamily="18" charset="0"/>
                <a:cs typeface="Times New Roman" pitchFamily="18" charset="0"/>
              </a:rPr>
              <a:t> </a:t>
            </a:r>
            <a:r>
              <a:rPr lang="en-US" sz="800" b="1" dirty="0" smtClean="0">
                <a:latin typeface="Times New Roman" pitchFamily="18" charset="0"/>
                <a:cs typeface="Times New Roman" pitchFamily="18" charset="0"/>
              </a:rPr>
              <a:t>˚</a:t>
            </a:r>
            <a:r>
              <a:rPr lang="en-US" sz="800" b="1" dirty="0" smtClean="0"/>
              <a:t>C</a:t>
            </a:r>
            <a:endParaRPr lang="en-US" sz="800" b="1" dirty="0"/>
          </a:p>
        </p:txBody>
      </p:sp>
      <p:sp>
        <p:nvSpPr>
          <p:cNvPr id="43019" name="Text Box 65"/>
          <p:cNvSpPr txBox="1">
            <a:spLocks noChangeArrowheads="1"/>
          </p:cNvSpPr>
          <p:nvPr/>
        </p:nvSpPr>
        <p:spPr bwMode="auto">
          <a:xfrm>
            <a:off x="4467720" y="3244218"/>
            <a:ext cx="433132" cy="215444"/>
          </a:xfrm>
          <a:prstGeom prst="rect">
            <a:avLst/>
          </a:prstGeom>
          <a:noFill/>
          <a:ln w="9525">
            <a:noFill/>
            <a:miter lim="800000"/>
            <a:headEnd/>
            <a:tailEnd/>
          </a:ln>
        </p:spPr>
        <p:txBody>
          <a:bodyPr wrap="none">
            <a:spAutoFit/>
          </a:bodyPr>
          <a:lstStyle/>
          <a:p>
            <a:r>
              <a:rPr lang="en-US" sz="800" b="1" dirty="0" smtClean="0"/>
              <a:t>37</a:t>
            </a:r>
            <a:r>
              <a:rPr lang="en-US" sz="800" b="1" dirty="0">
                <a:latin typeface="Times New Roman" pitchFamily="18" charset="0"/>
                <a:cs typeface="Times New Roman" pitchFamily="18" charset="0"/>
              </a:rPr>
              <a:t> </a:t>
            </a:r>
            <a:r>
              <a:rPr lang="en-US" sz="800" b="1" dirty="0" smtClean="0">
                <a:latin typeface="Times New Roman" pitchFamily="18" charset="0"/>
                <a:cs typeface="Times New Roman" pitchFamily="18" charset="0"/>
              </a:rPr>
              <a:t>˚</a:t>
            </a:r>
            <a:r>
              <a:rPr lang="en-US" sz="800" b="1" dirty="0" smtClean="0"/>
              <a:t>C</a:t>
            </a:r>
            <a:endParaRPr lang="en-US" sz="800" b="1" dirty="0"/>
          </a:p>
        </p:txBody>
      </p:sp>
      <p:sp>
        <p:nvSpPr>
          <p:cNvPr id="43020" name="Text Box 66"/>
          <p:cNvSpPr txBox="1">
            <a:spLocks noChangeArrowheads="1"/>
          </p:cNvSpPr>
          <p:nvPr/>
        </p:nvSpPr>
        <p:spPr bwMode="auto">
          <a:xfrm>
            <a:off x="4467720" y="3079119"/>
            <a:ext cx="436338" cy="215444"/>
          </a:xfrm>
          <a:prstGeom prst="rect">
            <a:avLst/>
          </a:prstGeom>
          <a:noFill/>
          <a:ln w="9525">
            <a:noFill/>
            <a:miter lim="800000"/>
            <a:headEnd/>
            <a:tailEnd/>
          </a:ln>
        </p:spPr>
        <p:txBody>
          <a:bodyPr wrap="none">
            <a:spAutoFit/>
          </a:bodyPr>
          <a:lstStyle/>
          <a:p>
            <a:r>
              <a:rPr lang="en-US" sz="800" b="1" dirty="0"/>
              <a:t>40 </a:t>
            </a:r>
            <a:r>
              <a:rPr lang="en-US" sz="800" b="1" dirty="0" smtClean="0">
                <a:latin typeface="Times New Roman" pitchFamily="18" charset="0"/>
                <a:cs typeface="Times New Roman" pitchFamily="18" charset="0"/>
              </a:rPr>
              <a:t>˚</a:t>
            </a:r>
            <a:r>
              <a:rPr lang="en-US" sz="800" b="1" dirty="0" smtClean="0"/>
              <a:t>C</a:t>
            </a:r>
            <a:endParaRPr lang="en-US" sz="800" b="1" dirty="0"/>
          </a:p>
        </p:txBody>
      </p:sp>
      <p:sp>
        <p:nvSpPr>
          <p:cNvPr id="43021" name="Text Box 67"/>
          <p:cNvSpPr txBox="1">
            <a:spLocks noChangeArrowheads="1"/>
          </p:cNvSpPr>
          <p:nvPr/>
        </p:nvSpPr>
        <p:spPr bwMode="auto">
          <a:xfrm>
            <a:off x="4467720" y="2988631"/>
            <a:ext cx="436338" cy="215444"/>
          </a:xfrm>
          <a:prstGeom prst="rect">
            <a:avLst/>
          </a:prstGeom>
          <a:noFill/>
          <a:ln w="9525">
            <a:noFill/>
            <a:miter lim="800000"/>
            <a:headEnd/>
            <a:tailEnd/>
          </a:ln>
        </p:spPr>
        <p:txBody>
          <a:bodyPr wrap="none">
            <a:spAutoFit/>
          </a:bodyPr>
          <a:lstStyle/>
          <a:p>
            <a:r>
              <a:rPr lang="en-US" sz="800" b="1" dirty="0"/>
              <a:t>42 </a:t>
            </a:r>
            <a:r>
              <a:rPr lang="en-US" sz="800" b="1" dirty="0" smtClean="0">
                <a:latin typeface="Times New Roman" pitchFamily="18" charset="0"/>
                <a:cs typeface="Times New Roman" pitchFamily="18" charset="0"/>
              </a:rPr>
              <a:t>˚</a:t>
            </a:r>
            <a:r>
              <a:rPr lang="en-US" sz="800" b="1" dirty="0" smtClean="0"/>
              <a:t>C</a:t>
            </a:r>
            <a:endParaRPr lang="en-US" sz="800" b="1" dirty="0"/>
          </a:p>
        </p:txBody>
      </p:sp>
      <p:sp>
        <p:nvSpPr>
          <p:cNvPr id="43022" name="Text Box 68"/>
          <p:cNvSpPr txBox="1">
            <a:spLocks noChangeArrowheads="1"/>
          </p:cNvSpPr>
          <p:nvPr/>
        </p:nvSpPr>
        <p:spPr bwMode="auto">
          <a:xfrm>
            <a:off x="4467720" y="2821943"/>
            <a:ext cx="436338" cy="215444"/>
          </a:xfrm>
          <a:prstGeom prst="rect">
            <a:avLst/>
          </a:prstGeom>
          <a:noFill/>
          <a:ln w="9525">
            <a:noFill/>
            <a:miter lim="800000"/>
            <a:headEnd/>
            <a:tailEnd/>
          </a:ln>
        </p:spPr>
        <p:txBody>
          <a:bodyPr wrap="none">
            <a:spAutoFit/>
          </a:bodyPr>
          <a:lstStyle/>
          <a:p>
            <a:r>
              <a:rPr lang="en-US" sz="800" b="1" dirty="0"/>
              <a:t>45 </a:t>
            </a:r>
            <a:r>
              <a:rPr lang="en-US" sz="800" b="1" dirty="0" smtClean="0">
                <a:latin typeface="Times New Roman" pitchFamily="18" charset="0"/>
                <a:cs typeface="Times New Roman" pitchFamily="18" charset="0"/>
              </a:rPr>
              <a:t>˚</a:t>
            </a:r>
            <a:r>
              <a:rPr lang="en-US" sz="800" b="1" dirty="0" smtClean="0"/>
              <a:t>C</a:t>
            </a:r>
            <a:endParaRPr lang="en-US" sz="800" b="1" dirty="0"/>
          </a:p>
        </p:txBody>
      </p:sp>
      <p:sp>
        <p:nvSpPr>
          <p:cNvPr id="43023" name="Text Box 69"/>
          <p:cNvSpPr txBox="1">
            <a:spLocks noChangeArrowheads="1"/>
          </p:cNvSpPr>
          <p:nvPr/>
        </p:nvSpPr>
        <p:spPr bwMode="auto">
          <a:xfrm>
            <a:off x="4467720" y="2607631"/>
            <a:ext cx="436338" cy="215444"/>
          </a:xfrm>
          <a:prstGeom prst="rect">
            <a:avLst/>
          </a:prstGeom>
          <a:noFill/>
          <a:ln w="9525">
            <a:noFill/>
            <a:miter lim="800000"/>
            <a:headEnd/>
            <a:tailEnd/>
          </a:ln>
        </p:spPr>
        <p:txBody>
          <a:bodyPr wrap="none">
            <a:spAutoFit/>
          </a:bodyPr>
          <a:lstStyle/>
          <a:p>
            <a:r>
              <a:rPr lang="en-US" sz="800" b="1" dirty="0"/>
              <a:t>50 </a:t>
            </a:r>
            <a:r>
              <a:rPr lang="en-US" sz="800" b="1" dirty="0" smtClean="0">
                <a:latin typeface="Times New Roman" pitchFamily="18" charset="0"/>
                <a:cs typeface="Times New Roman" pitchFamily="18" charset="0"/>
              </a:rPr>
              <a:t>˚</a:t>
            </a:r>
            <a:r>
              <a:rPr lang="en-US" sz="800" b="1" dirty="0" smtClean="0"/>
              <a:t>C</a:t>
            </a:r>
            <a:endParaRPr lang="en-US" sz="800" b="1" dirty="0"/>
          </a:p>
        </p:txBody>
      </p:sp>
      <p:sp>
        <p:nvSpPr>
          <p:cNvPr id="43024" name="Text Box 70"/>
          <p:cNvSpPr txBox="1">
            <a:spLocks noChangeArrowheads="1"/>
          </p:cNvSpPr>
          <p:nvPr/>
        </p:nvSpPr>
        <p:spPr bwMode="auto">
          <a:xfrm>
            <a:off x="4467720" y="2226631"/>
            <a:ext cx="436338" cy="215444"/>
          </a:xfrm>
          <a:prstGeom prst="rect">
            <a:avLst/>
          </a:prstGeom>
          <a:noFill/>
          <a:ln w="9525">
            <a:noFill/>
            <a:miter lim="800000"/>
            <a:headEnd/>
            <a:tailEnd/>
          </a:ln>
        </p:spPr>
        <p:txBody>
          <a:bodyPr wrap="none">
            <a:spAutoFit/>
          </a:bodyPr>
          <a:lstStyle/>
          <a:p>
            <a:r>
              <a:rPr lang="en-US" sz="800" b="1" dirty="0"/>
              <a:t>60 </a:t>
            </a:r>
            <a:r>
              <a:rPr lang="en-US" sz="800" b="1" dirty="0" smtClean="0">
                <a:latin typeface="Times New Roman" pitchFamily="18" charset="0"/>
                <a:cs typeface="Times New Roman" pitchFamily="18" charset="0"/>
              </a:rPr>
              <a:t>˚</a:t>
            </a:r>
            <a:r>
              <a:rPr lang="en-US" sz="800" b="1" dirty="0" smtClean="0"/>
              <a:t>C</a:t>
            </a:r>
            <a:endParaRPr lang="en-US" sz="800" b="1" dirty="0"/>
          </a:p>
        </p:txBody>
      </p:sp>
      <p:pic>
        <p:nvPicPr>
          <p:cNvPr id="43025" name="Picture 4"/>
          <p:cNvPicPr>
            <a:picLocks noChangeAspect="1" noChangeArrowheads="1"/>
          </p:cNvPicPr>
          <p:nvPr/>
        </p:nvPicPr>
        <p:blipFill>
          <a:blip r:embed="rId2"/>
          <a:srcRect/>
          <a:stretch>
            <a:fillRect/>
          </a:stretch>
        </p:blipFill>
        <p:spPr bwMode="auto">
          <a:xfrm>
            <a:off x="6354762" y="4695194"/>
            <a:ext cx="1098551" cy="233362"/>
          </a:xfrm>
          <a:prstGeom prst="rect">
            <a:avLst/>
          </a:prstGeom>
          <a:noFill/>
          <a:ln w="9525">
            <a:noFill/>
            <a:miter lim="800000"/>
            <a:headEnd/>
            <a:tailEnd/>
          </a:ln>
        </p:spPr>
      </p:pic>
      <p:pic>
        <p:nvPicPr>
          <p:cNvPr id="43026" name="Picture 5"/>
          <p:cNvPicPr>
            <a:picLocks noChangeAspect="1" noChangeArrowheads="1"/>
          </p:cNvPicPr>
          <p:nvPr/>
        </p:nvPicPr>
        <p:blipFill>
          <a:blip r:embed="rId3"/>
          <a:srcRect/>
          <a:stretch>
            <a:fillRect/>
          </a:stretch>
        </p:blipFill>
        <p:spPr bwMode="auto">
          <a:xfrm>
            <a:off x="6354762" y="4944431"/>
            <a:ext cx="1098551" cy="252413"/>
          </a:xfrm>
          <a:prstGeom prst="rect">
            <a:avLst/>
          </a:prstGeom>
          <a:noFill/>
          <a:ln w="9525">
            <a:noFill/>
            <a:miter lim="800000"/>
            <a:headEnd/>
            <a:tailEnd/>
          </a:ln>
        </p:spPr>
      </p:pic>
      <p:pic>
        <p:nvPicPr>
          <p:cNvPr id="43027" name="Picture 6"/>
          <p:cNvPicPr>
            <a:picLocks noChangeAspect="1" noChangeArrowheads="1"/>
          </p:cNvPicPr>
          <p:nvPr/>
        </p:nvPicPr>
        <p:blipFill>
          <a:blip r:embed="rId4"/>
          <a:srcRect/>
          <a:stretch>
            <a:fillRect/>
          </a:stretch>
        </p:blipFill>
        <p:spPr bwMode="auto">
          <a:xfrm>
            <a:off x="6354763" y="4425319"/>
            <a:ext cx="1101725" cy="271462"/>
          </a:xfrm>
          <a:prstGeom prst="rect">
            <a:avLst/>
          </a:prstGeom>
          <a:noFill/>
          <a:ln w="9525">
            <a:noFill/>
            <a:miter lim="800000"/>
            <a:headEnd/>
            <a:tailEnd/>
          </a:ln>
        </p:spPr>
      </p:pic>
      <p:pic>
        <p:nvPicPr>
          <p:cNvPr id="43028" name="Picture 7"/>
          <p:cNvPicPr>
            <a:picLocks noChangeAspect="1" noChangeArrowheads="1"/>
          </p:cNvPicPr>
          <p:nvPr/>
        </p:nvPicPr>
        <p:blipFill>
          <a:blip r:embed="rId5"/>
          <a:srcRect/>
          <a:stretch>
            <a:fillRect/>
          </a:stretch>
        </p:blipFill>
        <p:spPr bwMode="auto">
          <a:xfrm>
            <a:off x="6354762" y="4093531"/>
            <a:ext cx="1100139" cy="296863"/>
          </a:xfrm>
          <a:prstGeom prst="rect">
            <a:avLst/>
          </a:prstGeom>
          <a:noFill/>
          <a:ln w="9525">
            <a:noFill/>
            <a:miter lim="800000"/>
            <a:headEnd/>
            <a:tailEnd/>
          </a:ln>
        </p:spPr>
      </p:pic>
      <p:pic>
        <p:nvPicPr>
          <p:cNvPr id="43029" name="Picture 8"/>
          <p:cNvPicPr>
            <a:picLocks noChangeAspect="1" noChangeArrowheads="1"/>
          </p:cNvPicPr>
          <p:nvPr/>
        </p:nvPicPr>
        <p:blipFill>
          <a:blip r:embed="rId6"/>
          <a:srcRect/>
          <a:stretch>
            <a:fillRect/>
          </a:stretch>
        </p:blipFill>
        <p:spPr bwMode="auto">
          <a:xfrm>
            <a:off x="6354762" y="3876044"/>
            <a:ext cx="1098551" cy="290512"/>
          </a:xfrm>
          <a:prstGeom prst="rect">
            <a:avLst/>
          </a:prstGeom>
          <a:noFill/>
          <a:ln w="9525">
            <a:noFill/>
            <a:miter lim="800000"/>
            <a:headEnd/>
            <a:tailEnd/>
          </a:ln>
        </p:spPr>
      </p:pic>
      <p:pic>
        <p:nvPicPr>
          <p:cNvPr id="43030" name="Picture 9"/>
          <p:cNvPicPr>
            <a:picLocks noChangeAspect="1" noChangeArrowheads="1"/>
          </p:cNvPicPr>
          <p:nvPr/>
        </p:nvPicPr>
        <p:blipFill>
          <a:blip r:embed="rId7"/>
          <a:srcRect/>
          <a:stretch>
            <a:fillRect/>
          </a:stretch>
        </p:blipFill>
        <p:spPr bwMode="auto">
          <a:xfrm>
            <a:off x="6354762" y="3576006"/>
            <a:ext cx="1098551" cy="265113"/>
          </a:xfrm>
          <a:prstGeom prst="rect">
            <a:avLst/>
          </a:prstGeom>
          <a:noFill/>
          <a:ln w="9525">
            <a:noFill/>
            <a:miter lim="800000"/>
            <a:headEnd/>
            <a:tailEnd/>
          </a:ln>
        </p:spPr>
      </p:pic>
      <p:pic>
        <p:nvPicPr>
          <p:cNvPr id="43031" name="Picture 10"/>
          <p:cNvPicPr>
            <a:picLocks noChangeAspect="1" noChangeArrowheads="1"/>
          </p:cNvPicPr>
          <p:nvPr/>
        </p:nvPicPr>
        <p:blipFill>
          <a:blip r:embed="rId8"/>
          <a:srcRect/>
          <a:stretch>
            <a:fillRect/>
          </a:stretch>
        </p:blipFill>
        <p:spPr bwMode="auto">
          <a:xfrm>
            <a:off x="6338888" y="3328355"/>
            <a:ext cx="1103313" cy="211138"/>
          </a:xfrm>
          <a:prstGeom prst="rect">
            <a:avLst/>
          </a:prstGeom>
          <a:noFill/>
          <a:ln w="9525">
            <a:noFill/>
            <a:miter lim="800000"/>
            <a:headEnd/>
            <a:tailEnd/>
          </a:ln>
        </p:spPr>
      </p:pic>
      <p:pic>
        <p:nvPicPr>
          <p:cNvPr id="43032" name="Picture 11"/>
          <p:cNvPicPr>
            <a:picLocks noChangeAspect="1" noChangeArrowheads="1"/>
          </p:cNvPicPr>
          <p:nvPr/>
        </p:nvPicPr>
        <p:blipFill>
          <a:blip r:embed="rId9"/>
          <a:srcRect/>
          <a:stretch>
            <a:fillRect/>
          </a:stretch>
        </p:blipFill>
        <p:spPr bwMode="auto">
          <a:xfrm>
            <a:off x="6354763" y="3233106"/>
            <a:ext cx="1101725" cy="188913"/>
          </a:xfrm>
          <a:prstGeom prst="rect">
            <a:avLst/>
          </a:prstGeom>
          <a:noFill/>
          <a:ln w="9525">
            <a:noFill/>
            <a:miter lim="800000"/>
            <a:headEnd/>
            <a:tailEnd/>
          </a:ln>
        </p:spPr>
      </p:pic>
      <p:pic>
        <p:nvPicPr>
          <p:cNvPr id="43033" name="Picture 12"/>
          <p:cNvPicPr>
            <a:picLocks noChangeAspect="1" noChangeArrowheads="1"/>
          </p:cNvPicPr>
          <p:nvPr/>
        </p:nvPicPr>
        <p:blipFill>
          <a:blip r:embed="rId10"/>
          <a:srcRect/>
          <a:stretch>
            <a:fillRect/>
          </a:stretch>
        </p:blipFill>
        <p:spPr bwMode="auto">
          <a:xfrm>
            <a:off x="6354762" y="2983868"/>
            <a:ext cx="1100139" cy="247650"/>
          </a:xfrm>
          <a:prstGeom prst="rect">
            <a:avLst/>
          </a:prstGeom>
          <a:noFill/>
          <a:ln w="9525">
            <a:noFill/>
            <a:miter lim="800000"/>
            <a:headEnd/>
            <a:tailEnd/>
          </a:ln>
        </p:spPr>
      </p:pic>
      <p:pic>
        <p:nvPicPr>
          <p:cNvPr id="43034" name="Picture 13"/>
          <p:cNvPicPr>
            <a:picLocks noChangeAspect="1" noChangeArrowheads="1"/>
          </p:cNvPicPr>
          <p:nvPr/>
        </p:nvPicPr>
        <p:blipFill>
          <a:blip r:embed="rId11"/>
          <a:srcRect/>
          <a:stretch>
            <a:fillRect/>
          </a:stretch>
        </p:blipFill>
        <p:spPr bwMode="auto">
          <a:xfrm>
            <a:off x="6354762" y="2866394"/>
            <a:ext cx="1100139" cy="301625"/>
          </a:xfrm>
          <a:prstGeom prst="rect">
            <a:avLst/>
          </a:prstGeom>
          <a:noFill/>
          <a:ln w="9525">
            <a:noFill/>
            <a:miter lim="800000"/>
            <a:headEnd/>
            <a:tailEnd/>
          </a:ln>
        </p:spPr>
      </p:pic>
      <p:pic>
        <p:nvPicPr>
          <p:cNvPr id="43035" name="Picture 14"/>
          <p:cNvPicPr>
            <a:picLocks noChangeAspect="1" noChangeArrowheads="1"/>
          </p:cNvPicPr>
          <p:nvPr/>
        </p:nvPicPr>
        <p:blipFill>
          <a:blip r:embed="rId12"/>
          <a:srcRect/>
          <a:stretch>
            <a:fillRect/>
          </a:stretch>
        </p:blipFill>
        <p:spPr bwMode="auto">
          <a:xfrm>
            <a:off x="6354762" y="2613980"/>
            <a:ext cx="1100139" cy="336550"/>
          </a:xfrm>
          <a:prstGeom prst="rect">
            <a:avLst/>
          </a:prstGeom>
          <a:noFill/>
          <a:ln w="9525">
            <a:noFill/>
            <a:miter lim="800000"/>
            <a:headEnd/>
            <a:tailEnd/>
          </a:ln>
        </p:spPr>
      </p:pic>
      <p:pic>
        <p:nvPicPr>
          <p:cNvPr id="43036" name="Picture 15"/>
          <p:cNvPicPr>
            <a:picLocks noChangeAspect="1" noChangeArrowheads="1"/>
          </p:cNvPicPr>
          <p:nvPr/>
        </p:nvPicPr>
        <p:blipFill>
          <a:blip r:embed="rId13"/>
          <a:srcRect/>
          <a:stretch>
            <a:fillRect/>
          </a:stretch>
        </p:blipFill>
        <p:spPr bwMode="auto">
          <a:xfrm>
            <a:off x="6354762" y="2294894"/>
            <a:ext cx="1100139" cy="423862"/>
          </a:xfrm>
          <a:prstGeom prst="rect">
            <a:avLst/>
          </a:prstGeom>
          <a:noFill/>
          <a:ln w="9525">
            <a:noFill/>
            <a:miter lim="800000"/>
            <a:headEnd/>
            <a:tailEnd/>
          </a:ln>
        </p:spPr>
      </p:pic>
      <p:pic>
        <p:nvPicPr>
          <p:cNvPr id="43037" name="Picture 16"/>
          <p:cNvPicPr>
            <a:picLocks noChangeAspect="1" noChangeArrowheads="1"/>
          </p:cNvPicPr>
          <p:nvPr/>
        </p:nvPicPr>
        <p:blipFill>
          <a:blip r:embed="rId14"/>
          <a:srcRect/>
          <a:stretch>
            <a:fillRect/>
          </a:stretch>
        </p:blipFill>
        <p:spPr bwMode="auto">
          <a:xfrm>
            <a:off x="6354762" y="1840869"/>
            <a:ext cx="1098551" cy="511175"/>
          </a:xfrm>
          <a:prstGeom prst="rect">
            <a:avLst/>
          </a:prstGeom>
          <a:noFill/>
          <a:ln w="9525">
            <a:noFill/>
            <a:miter lim="800000"/>
            <a:headEnd/>
            <a:tailEnd/>
          </a:ln>
        </p:spPr>
      </p:pic>
      <p:pic>
        <p:nvPicPr>
          <p:cNvPr id="43038" name="Picture 46"/>
          <p:cNvPicPr>
            <a:picLocks noChangeAspect="1" noChangeArrowheads="1"/>
          </p:cNvPicPr>
          <p:nvPr/>
        </p:nvPicPr>
        <p:blipFill>
          <a:blip r:embed="rId15"/>
          <a:srcRect/>
          <a:stretch>
            <a:fillRect/>
          </a:stretch>
        </p:blipFill>
        <p:spPr bwMode="auto">
          <a:xfrm>
            <a:off x="7499351" y="4831719"/>
            <a:ext cx="1101725" cy="365125"/>
          </a:xfrm>
          <a:prstGeom prst="rect">
            <a:avLst/>
          </a:prstGeom>
          <a:noFill/>
          <a:ln w="9525">
            <a:noFill/>
            <a:miter lim="800000"/>
            <a:headEnd/>
            <a:tailEnd/>
          </a:ln>
        </p:spPr>
      </p:pic>
      <p:pic>
        <p:nvPicPr>
          <p:cNvPr id="43039" name="Picture 47"/>
          <p:cNvPicPr>
            <a:picLocks noChangeAspect="1" noChangeArrowheads="1"/>
          </p:cNvPicPr>
          <p:nvPr/>
        </p:nvPicPr>
        <p:blipFill>
          <a:blip r:embed="rId16"/>
          <a:srcRect/>
          <a:stretch>
            <a:fillRect/>
          </a:stretch>
        </p:blipFill>
        <p:spPr bwMode="auto">
          <a:xfrm>
            <a:off x="7499351" y="4488819"/>
            <a:ext cx="1101725" cy="434975"/>
          </a:xfrm>
          <a:prstGeom prst="rect">
            <a:avLst/>
          </a:prstGeom>
          <a:noFill/>
          <a:ln w="9525">
            <a:noFill/>
            <a:miter lim="800000"/>
            <a:headEnd/>
            <a:tailEnd/>
          </a:ln>
        </p:spPr>
      </p:pic>
      <p:pic>
        <p:nvPicPr>
          <p:cNvPr id="43040" name="Picture 48"/>
          <p:cNvPicPr>
            <a:picLocks noChangeAspect="1" noChangeArrowheads="1"/>
          </p:cNvPicPr>
          <p:nvPr/>
        </p:nvPicPr>
        <p:blipFill>
          <a:blip r:embed="rId17"/>
          <a:srcRect/>
          <a:stretch>
            <a:fillRect/>
          </a:stretch>
        </p:blipFill>
        <p:spPr bwMode="auto">
          <a:xfrm>
            <a:off x="7499351" y="4355469"/>
            <a:ext cx="1101725" cy="344487"/>
          </a:xfrm>
          <a:prstGeom prst="rect">
            <a:avLst/>
          </a:prstGeom>
          <a:noFill/>
          <a:ln w="9525">
            <a:noFill/>
            <a:miter lim="800000"/>
            <a:headEnd/>
            <a:tailEnd/>
          </a:ln>
        </p:spPr>
      </p:pic>
      <p:pic>
        <p:nvPicPr>
          <p:cNvPr id="43041" name="Picture 49"/>
          <p:cNvPicPr>
            <a:picLocks noChangeAspect="1" noChangeArrowheads="1"/>
          </p:cNvPicPr>
          <p:nvPr/>
        </p:nvPicPr>
        <p:blipFill>
          <a:blip r:embed="rId18"/>
          <a:srcRect/>
          <a:stretch>
            <a:fillRect/>
          </a:stretch>
        </p:blipFill>
        <p:spPr bwMode="auto">
          <a:xfrm>
            <a:off x="7499351" y="3917319"/>
            <a:ext cx="1101725" cy="249237"/>
          </a:xfrm>
          <a:prstGeom prst="rect">
            <a:avLst/>
          </a:prstGeom>
          <a:noFill/>
          <a:ln w="9525">
            <a:noFill/>
            <a:miter lim="800000"/>
            <a:headEnd/>
            <a:tailEnd/>
          </a:ln>
        </p:spPr>
      </p:pic>
      <p:pic>
        <p:nvPicPr>
          <p:cNvPr id="43042" name="Picture 50"/>
          <p:cNvPicPr>
            <a:picLocks noChangeAspect="1" noChangeArrowheads="1"/>
          </p:cNvPicPr>
          <p:nvPr/>
        </p:nvPicPr>
        <p:blipFill>
          <a:blip r:embed="rId19"/>
          <a:srcRect/>
          <a:stretch>
            <a:fillRect/>
          </a:stretch>
        </p:blipFill>
        <p:spPr bwMode="auto">
          <a:xfrm>
            <a:off x="7499351" y="3541080"/>
            <a:ext cx="1101725" cy="300038"/>
          </a:xfrm>
          <a:prstGeom prst="rect">
            <a:avLst/>
          </a:prstGeom>
          <a:noFill/>
          <a:ln w="9525">
            <a:noFill/>
            <a:miter lim="800000"/>
            <a:headEnd/>
            <a:tailEnd/>
          </a:ln>
        </p:spPr>
      </p:pic>
      <p:pic>
        <p:nvPicPr>
          <p:cNvPr id="43043" name="Picture 51"/>
          <p:cNvPicPr>
            <a:picLocks noChangeAspect="1" noChangeArrowheads="1"/>
          </p:cNvPicPr>
          <p:nvPr/>
        </p:nvPicPr>
        <p:blipFill>
          <a:blip r:embed="rId20"/>
          <a:srcRect/>
          <a:stretch>
            <a:fillRect/>
          </a:stretch>
        </p:blipFill>
        <p:spPr bwMode="auto">
          <a:xfrm>
            <a:off x="7499351" y="3280731"/>
            <a:ext cx="1101725" cy="276225"/>
          </a:xfrm>
          <a:prstGeom prst="rect">
            <a:avLst/>
          </a:prstGeom>
          <a:noFill/>
          <a:ln w="9525">
            <a:noFill/>
            <a:miter lim="800000"/>
            <a:headEnd/>
            <a:tailEnd/>
          </a:ln>
        </p:spPr>
      </p:pic>
      <p:pic>
        <p:nvPicPr>
          <p:cNvPr id="43044" name="Picture 52"/>
          <p:cNvPicPr>
            <a:picLocks noChangeAspect="1" noChangeArrowheads="1"/>
          </p:cNvPicPr>
          <p:nvPr/>
        </p:nvPicPr>
        <p:blipFill>
          <a:blip r:embed="rId21"/>
          <a:srcRect/>
          <a:stretch>
            <a:fillRect/>
          </a:stretch>
        </p:blipFill>
        <p:spPr bwMode="auto">
          <a:xfrm>
            <a:off x="7499351" y="3044194"/>
            <a:ext cx="1101725" cy="187325"/>
          </a:xfrm>
          <a:prstGeom prst="rect">
            <a:avLst/>
          </a:prstGeom>
          <a:noFill/>
          <a:ln w="9525">
            <a:noFill/>
            <a:miter lim="800000"/>
            <a:headEnd/>
            <a:tailEnd/>
          </a:ln>
        </p:spPr>
      </p:pic>
      <p:pic>
        <p:nvPicPr>
          <p:cNvPr id="43045" name="Picture 53"/>
          <p:cNvPicPr>
            <a:picLocks noChangeAspect="1" noChangeArrowheads="1"/>
          </p:cNvPicPr>
          <p:nvPr/>
        </p:nvPicPr>
        <p:blipFill>
          <a:blip r:embed="rId22"/>
          <a:srcRect/>
          <a:stretch>
            <a:fillRect/>
          </a:stretch>
        </p:blipFill>
        <p:spPr bwMode="auto">
          <a:xfrm>
            <a:off x="7499351" y="3198180"/>
            <a:ext cx="1101725" cy="234950"/>
          </a:xfrm>
          <a:prstGeom prst="rect">
            <a:avLst/>
          </a:prstGeom>
          <a:noFill/>
          <a:ln w="9525">
            <a:noFill/>
            <a:miter lim="800000"/>
            <a:headEnd/>
            <a:tailEnd/>
          </a:ln>
        </p:spPr>
      </p:pic>
      <p:pic>
        <p:nvPicPr>
          <p:cNvPr id="43046" name="Picture 54"/>
          <p:cNvPicPr>
            <a:picLocks noChangeAspect="1" noChangeArrowheads="1"/>
          </p:cNvPicPr>
          <p:nvPr/>
        </p:nvPicPr>
        <p:blipFill>
          <a:blip r:embed="rId23"/>
          <a:srcRect/>
          <a:stretch>
            <a:fillRect/>
          </a:stretch>
        </p:blipFill>
        <p:spPr bwMode="auto">
          <a:xfrm>
            <a:off x="7499351" y="2648905"/>
            <a:ext cx="1101725" cy="312738"/>
          </a:xfrm>
          <a:prstGeom prst="rect">
            <a:avLst/>
          </a:prstGeom>
          <a:noFill/>
          <a:ln w="9525">
            <a:noFill/>
            <a:miter lim="800000"/>
            <a:headEnd/>
            <a:tailEnd/>
          </a:ln>
        </p:spPr>
      </p:pic>
      <p:pic>
        <p:nvPicPr>
          <p:cNvPr id="43047" name="Picture 55"/>
          <p:cNvPicPr>
            <a:picLocks noChangeAspect="1" noChangeArrowheads="1"/>
          </p:cNvPicPr>
          <p:nvPr/>
        </p:nvPicPr>
        <p:blipFill>
          <a:blip r:embed="rId24"/>
          <a:srcRect/>
          <a:stretch>
            <a:fillRect/>
          </a:stretch>
        </p:blipFill>
        <p:spPr bwMode="auto">
          <a:xfrm>
            <a:off x="7499351" y="2283781"/>
            <a:ext cx="1101725" cy="434975"/>
          </a:xfrm>
          <a:prstGeom prst="rect">
            <a:avLst/>
          </a:prstGeom>
          <a:noFill/>
          <a:ln w="9525">
            <a:noFill/>
            <a:miter lim="800000"/>
            <a:headEnd/>
            <a:tailEnd/>
          </a:ln>
        </p:spPr>
      </p:pic>
      <p:pic>
        <p:nvPicPr>
          <p:cNvPr id="43048" name="Picture 56"/>
          <p:cNvPicPr>
            <a:picLocks noChangeAspect="1" noChangeArrowheads="1"/>
          </p:cNvPicPr>
          <p:nvPr/>
        </p:nvPicPr>
        <p:blipFill>
          <a:blip r:embed="rId25"/>
          <a:srcRect/>
          <a:stretch>
            <a:fillRect/>
          </a:stretch>
        </p:blipFill>
        <p:spPr bwMode="auto">
          <a:xfrm>
            <a:off x="7499351" y="2988631"/>
            <a:ext cx="1101725" cy="187325"/>
          </a:xfrm>
          <a:prstGeom prst="rect">
            <a:avLst/>
          </a:prstGeom>
          <a:noFill/>
          <a:ln w="9525">
            <a:noFill/>
            <a:miter lim="800000"/>
            <a:headEnd/>
            <a:tailEnd/>
          </a:ln>
        </p:spPr>
      </p:pic>
      <p:pic>
        <p:nvPicPr>
          <p:cNvPr id="43049" name="Picture 57"/>
          <p:cNvPicPr>
            <a:picLocks noChangeAspect="1" noChangeArrowheads="1"/>
          </p:cNvPicPr>
          <p:nvPr/>
        </p:nvPicPr>
        <p:blipFill>
          <a:blip r:embed="rId26"/>
          <a:srcRect/>
          <a:stretch>
            <a:fillRect/>
          </a:stretch>
        </p:blipFill>
        <p:spPr bwMode="auto">
          <a:xfrm>
            <a:off x="7499351" y="1840869"/>
            <a:ext cx="1101725" cy="504825"/>
          </a:xfrm>
          <a:prstGeom prst="rect">
            <a:avLst/>
          </a:prstGeom>
          <a:noFill/>
          <a:ln w="9525">
            <a:noFill/>
            <a:miter lim="800000"/>
            <a:headEnd/>
            <a:tailEnd/>
          </a:ln>
        </p:spPr>
      </p:pic>
      <p:pic>
        <p:nvPicPr>
          <p:cNvPr id="43050" name="Picture 71"/>
          <p:cNvPicPr>
            <a:picLocks noChangeAspect="1" noChangeArrowheads="1"/>
          </p:cNvPicPr>
          <p:nvPr/>
        </p:nvPicPr>
        <p:blipFill>
          <a:blip r:embed="rId27"/>
          <a:srcRect/>
          <a:stretch>
            <a:fillRect/>
          </a:stretch>
        </p:blipFill>
        <p:spPr bwMode="auto">
          <a:xfrm>
            <a:off x="7499351" y="4096706"/>
            <a:ext cx="1101725" cy="298450"/>
          </a:xfrm>
          <a:prstGeom prst="rect">
            <a:avLst/>
          </a:prstGeom>
          <a:noFill/>
          <a:ln w="9525">
            <a:noFill/>
            <a:miter lim="800000"/>
            <a:headEnd/>
            <a:tailEnd/>
          </a:ln>
        </p:spPr>
      </p:pic>
      <p:pic>
        <p:nvPicPr>
          <p:cNvPr id="43051" name="Picture 5"/>
          <p:cNvPicPr preferRelativeResize="0">
            <a:picLocks noChangeArrowheads="1"/>
          </p:cNvPicPr>
          <p:nvPr/>
        </p:nvPicPr>
        <p:blipFill>
          <a:blip r:embed="rId28"/>
          <a:srcRect/>
          <a:stretch>
            <a:fillRect/>
          </a:stretch>
        </p:blipFill>
        <p:spPr bwMode="auto">
          <a:xfrm>
            <a:off x="3406777" y="5058731"/>
            <a:ext cx="1106487" cy="138113"/>
          </a:xfrm>
          <a:prstGeom prst="rect">
            <a:avLst/>
          </a:prstGeom>
          <a:noFill/>
          <a:ln w="9525">
            <a:noFill/>
            <a:miter lim="800000"/>
            <a:headEnd/>
            <a:tailEnd/>
          </a:ln>
        </p:spPr>
      </p:pic>
      <p:pic>
        <p:nvPicPr>
          <p:cNvPr id="43052" name="Picture 6"/>
          <p:cNvPicPr preferRelativeResize="0">
            <a:picLocks noChangeArrowheads="1"/>
          </p:cNvPicPr>
          <p:nvPr/>
        </p:nvPicPr>
        <p:blipFill>
          <a:blip r:embed="rId29"/>
          <a:srcRect/>
          <a:stretch>
            <a:fillRect/>
          </a:stretch>
        </p:blipFill>
        <p:spPr bwMode="auto">
          <a:xfrm>
            <a:off x="3421062" y="4750755"/>
            <a:ext cx="1106488" cy="177800"/>
          </a:xfrm>
          <a:prstGeom prst="rect">
            <a:avLst/>
          </a:prstGeom>
          <a:noFill/>
          <a:ln w="9525">
            <a:noFill/>
            <a:miter lim="800000"/>
            <a:headEnd/>
            <a:tailEnd/>
          </a:ln>
        </p:spPr>
      </p:pic>
      <p:pic>
        <p:nvPicPr>
          <p:cNvPr id="43053" name="Picture 7"/>
          <p:cNvPicPr preferRelativeResize="0">
            <a:picLocks noChangeArrowheads="1"/>
          </p:cNvPicPr>
          <p:nvPr/>
        </p:nvPicPr>
        <p:blipFill>
          <a:blip r:embed="rId30"/>
          <a:srcRect/>
          <a:stretch>
            <a:fillRect/>
          </a:stretch>
        </p:blipFill>
        <p:spPr bwMode="auto">
          <a:xfrm>
            <a:off x="3406777" y="4109405"/>
            <a:ext cx="1106487" cy="285750"/>
          </a:xfrm>
          <a:prstGeom prst="rect">
            <a:avLst/>
          </a:prstGeom>
          <a:noFill/>
          <a:ln w="9525">
            <a:noFill/>
            <a:miter lim="800000"/>
            <a:headEnd/>
            <a:tailEnd/>
          </a:ln>
        </p:spPr>
      </p:pic>
      <p:pic>
        <p:nvPicPr>
          <p:cNvPr id="43054" name="Picture 8"/>
          <p:cNvPicPr preferRelativeResize="0">
            <a:picLocks noChangeArrowheads="1"/>
          </p:cNvPicPr>
          <p:nvPr/>
        </p:nvPicPr>
        <p:blipFill>
          <a:blip r:embed="rId31"/>
          <a:srcRect/>
          <a:stretch>
            <a:fillRect/>
          </a:stretch>
        </p:blipFill>
        <p:spPr bwMode="auto">
          <a:xfrm>
            <a:off x="3406777" y="3631568"/>
            <a:ext cx="1106487" cy="215900"/>
          </a:xfrm>
          <a:prstGeom prst="rect">
            <a:avLst/>
          </a:prstGeom>
          <a:noFill/>
          <a:ln w="9525">
            <a:noFill/>
            <a:miter lim="800000"/>
            <a:headEnd/>
            <a:tailEnd/>
          </a:ln>
        </p:spPr>
      </p:pic>
      <p:pic>
        <p:nvPicPr>
          <p:cNvPr id="43055" name="Picture 9"/>
          <p:cNvPicPr preferRelativeResize="0">
            <a:picLocks noChangeArrowheads="1"/>
          </p:cNvPicPr>
          <p:nvPr/>
        </p:nvPicPr>
        <p:blipFill>
          <a:blip r:embed="rId32"/>
          <a:srcRect/>
          <a:stretch>
            <a:fillRect/>
          </a:stretch>
        </p:blipFill>
        <p:spPr bwMode="auto">
          <a:xfrm>
            <a:off x="3406777" y="3371219"/>
            <a:ext cx="1106487" cy="157162"/>
          </a:xfrm>
          <a:prstGeom prst="rect">
            <a:avLst/>
          </a:prstGeom>
          <a:noFill/>
          <a:ln w="9525">
            <a:noFill/>
            <a:miter lim="800000"/>
            <a:headEnd/>
            <a:tailEnd/>
          </a:ln>
        </p:spPr>
      </p:pic>
      <p:pic>
        <p:nvPicPr>
          <p:cNvPr id="43056" name="Picture 10"/>
          <p:cNvPicPr preferRelativeResize="0">
            <a:picLocks noChangeArrowheads="1"/>
          </p:cNvPicPr>
          <p:nvPr/>
        </p:nvPicPr>
        <p:blipFill>
          <a:blip r:embed="rId33"/>
          <a:srcRect/>
          <a:stretch>
            <a:fillRect/>
          </a:stretch>
        </p:blipFill>
        <p:spPr bwMode="auto">
          <a:xfrm>
            <a:off x="3406777" y="3063243"/>
            <a:ext cx="1106487" cy="133350"/>
          </a:xfrm>
          <a:prstGeom prst="rect">
            <a:avLst/>
          </a:prstGeom>
          <a:noFill/>
          <a:ln w="9525">
            <a:noFill/>
            <a:miter lim="800000"/>
            <a:headEnd/>
            <a:tailEnd/>
          </a:ln>
        </p:spPr>
      </p:pic>
      <p:pic>
        <p:nvPicPr>
          <p:cNvPr id="43057" name="Picture 12"/>
          <p:cNvPicPr preferRelativeResize="0">
            <a:picLocks noChangeArrowheads="1"/>
          </p:cNvPicPr>
          <p:nvPr/>
        </p:nvPicPr>
        <p:blipFill>
          <a:blip r:embed="rId34"/>
          <a:srcRect/>
          <a:stretch>
            <a:fillRect/>
          </a:stretch>
        </p:blipFill>
        <p:spPr bwMode="auto">
          <a:xfrm>
            <a:off x="3406777" y="2434593"/>
            <a:ext cx="1106487" cy="284162"/>
          </a:xfrm>
          <a:prstGeom prst="rect">
            <a:avLst/>
          </a:prstGeom>
          <a:noFill/>
          <a:ln w="9525">
            <a:noFill/>
            <a:miter lim="800000"/>
            <a:headEnd/>
            <a:tailEnd/>
          </a:ln>
        </p:spPr>
      </p:pic>
      <p:pic>
        <p:nvPicPr>
          <p:cNvPr id="43058" name="Picture 13"/>
          <p:cNvPicPr preferRelativeResize="0">
            <a:picLocks noChangeArrowheads="1"/>
          </p:cNvPicPr>
          <p:nvPr/>
        </p:nvPicPr>
        <p:blipFill>
          <a:blip r:embed="rId35"/>
          <a:srcRect/>
          <a:stretch>
            <a:fillRect/>
          </a:stretch>
        </p:blipFill>
        <p:spPr bwMode="auto">
          <a:xfrm>
            <a:off x="3406777" y="1740855"/>
            <a:ext cx="1106487" cy="609600"/>
          </a:xfrm>
          <a:prstGeom prst="rect">
            <a:avLst/>
          </a:prstGeom>
          <a:noFill/>
          <a:ln w="9525">
            <a:noFill/>
            <a:miter lim="800000"/>
            <a:headEnd/>
            <a:tailEnd/>
          </a:ln>
        </p:spPr>
      </p:pic>
      <p:pic>
        <p:nvPicPr>
          <p:cNvPr id="43059" name="Picture 4"/>
          <p:cNvPicPr preferRelativeResize="0">
            <a:picLocks noChangeArrowheads="1"/>
          </p:cNvPicPr>
          <p:nvPr/>
        </p:nvPicPr>
        <p:blipFill>
          <a:blip r:embed="rId36"/>
          <a:srcRect/>
          <a:stretch>
            <a:fillRect/>
          </a:stretch>
        </p:blipFill>
        <p:spPr bwMode="auto">
          <a:xfrm>
            <a:off x="1954213" y="5004755"/>
            <a:ext cx="1104900" cy="317500"/>
          </a:xfrm>
          <a:prstGeom prst="rect">
            <a:avLst/>
          </a:prstGeom>
          <a:noFill/>
          <a:ln w="9525">
            <a:noFill/>
            <a:miter lim="800000"/>
            <a:headEnd/>
            <a:tailEnd/>
          </a:ln>
        </p:spPr>
      </p:pic>
      <p:pic>
        <p:nvPicPr>
          <p:cNvPr id="43060" name="Picture 5"/>
          <p:cNvPicPr preferRelativeResize="0">
            <a:picLocks noChangeArrowheads="1"/>
          </p:cNvPicPr>
          <p:nvPr/>
        </p:nvPicPr>
        <p:blipFill>
          <a:blip r:embed="rId37"/>
          <a:srcRect/>
          <a:stretch>
            <a:fillRect/>
          </a:stretch>
        </p:blipFill>
        <p:spPr bwMode="auto">
          <a:xfrm>
            <a:off x="1954213" y="4877756"/>
            <a:ext cx="1104900" cy="319088"/>
          </a:xfrm>
          <a:prstGeom prst="rect">
            <a:avLst/>
          </a:prstGeom>
          <a:noFill/>
          <a:ln w="9525">
            <a:noFill/>
            <a:miter lim="800000"/>
            <a:headEnd/>
            <a:tailEnd/>
          </a:ln>
        </p:spPr>
      </p:pic>
      <p:pic>
        <p:nvPicPr>
          <p:cNvPr id="43061" name="Picture 6"/>
          <p:cNvPicPr preferRelativeResize="0">
            <a:picLocks noChangeArrowheads="1"/>
          </p:cNvPicPr>
          <p:nvPr/>
        </p:nvPicPr>
        <p:blipFill>
          <a:blip r:embed="rId38"/>
          <a:srcRect/>
          <a:stretch>
            <a:fillRect/>
          </a:stretch>
        </p:blipFill>
        <p:spPr bwMode="auto">
          <a:xfrm>
            <a:off x="1954213" y="4611056"/>
            <a:ext cx="1104900" cy="317500"/>
          </a:xfrm>
          <a:prstGeom prst="rect">
            <a:avLst/>
          </a:prstGeom>
          <a:noFill/>
          <a:ln w="9525">
            <a:noFill/>
            <a:miter lim="800000"/>
            <a:headEnd/>
            <a:tailEnd/>
          </a:ln>
        </p:spPr>
      </p:pic>
      <p:pic>
        <p:nvPicPr>
          <p:cNvPr id="43062" name="Picture 7"/>
          <p:cNvPicPr preferRelativeResize="0">
            <a:picLocks noChangeArrowheads="1"/>
          </p:cNvPicPr>
          <p:nvPr/>
        </p:nvPicPr>
        <p:blipFill>
          <a:blip r:embed="rId39"/>
          <a:srcRect/>
          <a:stretch>
            <a:fillRect/>
          </a:stretch>
        </p:blipFill>
        <p:spPr bwMode="auto">
          <a:xfrm>
            <a:off x="1954213" y="4382456"/>
            <a:ext cx="1104900" cy="317500"/>
          </a:xfrm>
          <a:prstGeom prst="rect">
            <a:avLst/>
          </a:prstGeom>
          <a:noFill/>
          <a:ln w="9525">
            <a:noFill/>
            <a:miter lim="800000"/>
            <a:headEnd/>
            <a:tailEnd/>
          </a:ln>
        </p:spPr>
      </p:pic>
      <p:pic>
        <p:nvPicPr>
          <p:cNvPr id="43063" name="Picture 8"/>
          <p:cNvPicPr preferRelativeResize="0">
            <a:picLocks noChangeArrowheads="1"/>
          </p:cNvPicPr>
          <p:nvPr/>
        </p:nvPicPr>
        <p:blipFill>
          <a:blip r:embed="rId40"/>
          <a:srcRect/>
          <a:stretch>
            <a:fillRect/>
          </a:stretch>
        </p:blipFill>
        <p:spPr bwMode="auto">
          <a:xfrm>
            <a:off x="1954213" y="4077656"/>
            <a:ext cx="1104900" cy="317500"/>
          </a:xfrm>
          <a:prstGeom prst="rect">
            <a:avLst/>
          </a:prstGeom>
          <a:noFill/>
          <a:ln w="9525">
            <a:noFill/>
            <a:miter lim="800000"/>
            <a:headEnd/>
            <a:tailEnd/>
          </a:ln>
        </p:spPr>
      </p:pic>
      <p:pic>
        <p:nvPicPr>
          <p:cNvPr id="43064" name="Picture 9"/>
          <p:cNvPicPr preferRelativeResize="0">
            <a:picLocks noChangeArrowheads="1"/>
          </p:cNvPicPr>
          <p:nvPr/>
        </p:nvPicPr>
        <p:blipFill>
          <a:blip r:embed="rId41"/>
          <a:srcRect/>
          <a:stretch>
            <a:fillRect/>
          </a:stretch>
        </p:blipFill>
        <p:spPr bwMode="auto">
          <a:xfrm>
            <a:off x="1954213" y="3480755"/>
            <a:ext cx="1104900" cy="317500"/>
          </a:xfrm>
          <a:prstGeom prst="rect">
            <a:avLst/>
          </a:prstGeom>
          <a:noFill/>
          <a:ln w="9525">
            <a:noFill/>
            <a:miter lim="800000"/>
            <a:headEnd/>
            <a:tailEnd/>
          </a:ln>
        </p:spPr>
      </p:pic>
      <p:pic>
        <p:nvPicPr>
          <p:cNvPr id="43065" name="Picture 10"/>
          <p:cNvPicPr preferRelativeResize="0">
            <a:picLocks noChangeArrowheads="1"/>
          </p:cNvPicPr>
          <p:nvPr/>
        </p:nvPicPr>
        <p:blipFill>
          <a:blip r:embed="rId42"/>
          <a:srcRect/>
          <a:stretch>
            <a:fillRect/>
          </a:stretch>
        </p:blipFill>
        <p:spPr bwMode="auto">
          <a:xfrm>
            <a:off x="1954213" y="3925256"/>
            <a:ext cx="1104900" cy="317500"/>
          </a:xfrm>
          <a:prstGeom prst="rect">
            <a:avLst/>
          </a:prstGeom>
          <a:noFill/>
          <a:ln w="9525">
            <a:noFill/>
            <a:miter lim="800000"/>
            <a:headEnd/>
            <a:tailEnd/>
          </a:ln>
        </p:spPr>
      </p:pic>
      <p:pic>
        <p:nvPicPr>
          <p:cNvPr id="43066" name="Picture 11"/>
          <p:cNvPicPr preferRelativeResize="0">
            <a:picLocks noChangeArrowheads="1"/>
          </p:cNvPicPr>
          <p:nvPr/>
        </p:nvPicPr>
        <p:blipFill>
          <a:blip r:embed="rId43"/>
          <a:srcRect/>
          <a:stretch>
            <a:fillRect/>
          </a:stretch>
        </p:blipFill>
        <p:spPr bwMode="auto">
          <a:xfrm>
            <a:off x="1954213" y="3696656"/>
            <a:ext cx="1104900" cy="317500"/>
          </a:xfrm>
          <a:prstGeom prst="rect">
            <a:avLst/>
          </a:prstGeom>
          <a:noFill/>
          <a:ln w="9525">
            <a:noFill/>
            <a:miter lim="800000"/>
            <a:headEnd/>
            <a:tailEnd/>
          </a:ln>
        </p:spPr>
      </p:pic>
      <p:pic>
        <p:nvPicPr>
          <p:cNvPr id="43067" name="Picture 12"/>
          <p:cNvPicPr preferRelativeResize="0">
            <a:picLocks noChangeArrowheads="1"/>
          </p:cNvPicPr>
          <p:nvPr/>
        </p:nvPicPr>
        <p:blipFill>
          <a:blip r:embed="rId44"/>
          <a:srcRect/>
          <a:stretch>
            <a:fillRect/>
          </a:stretch>
        </p:blipFill>
        <p:spPr bwMode="auto">
          <a:xfrm>
            <a:off x="1954213" y="3183893"/>
            <a:ext cx="1104900" cy="317500"/>
          </a:xfrm>
          <a:prstGeom prst="rect">
            <a:avLst/>
          </a:prstGeom>
          <a:noFill/>
          <a:ln w="9525">
            <a:noFill/>
            <a:miter lim="800000"/>
            <a:headEnd/>
            <a:tailEnd/>
          </a:ln>
        </p:spPr>
      </p:pic>
      <p:pic>
        <p:nvPicPr>
          <p:cNvPr id="43068" name="Picture 13"/>
          <p:cNvPicPr preferRelativeResize="0">
            <a:picLocks noChangeArrowheads="1"/>
          </p:cNvPicPr>
          <p:nvPr/>
        </p:nvPicPr>
        <p:blipFill>
          <a:blip r:embed="rId45"/>
          <a:srcRect/>
          <a:stretch>
            <a:fillRect/>
          </a:stretch>
        </p:blipFill>
        <p:spPr bwMode="auto">
          <a:xfrm>
            <a:off x="1954213" y="2858456"/>
            <a:ext cx="1104900" cy="317500"/>
          </a:xfrm>
          <a:prstGeom prst="rect">
            <a:avLst/>
          </a:prstGeom>
          <a:noFill/>
          <a:ln w="9525">
            <a:noFill/>
            <a:miter lim="800000"/>
            <a:headEnd/>
            <a:tailEnd/>
          </a:ln>
        </p:spPr>
      </p:pic>
      <p:pic>
        <p:nvPicPr>
          <p:cNvPr id="43069" name="Picture 14"/>
          <p:cNvPicPr preferRelativeResize="0">
            <a:picLocks noChangeArrowheads="1"/>
          </p:cNvPicPr>
          <p:nvPr/>
        </p:nvPicPr>
        <p:blipFill>
          <a:blip r:embed="rId46"/>
          <a:srcRect/>
          <a:stretch>
            <a:fillRect/>
          </a:stretch>
        </p:blipFill>
        <p:spPr bwMode="auto">
          <a:xfrm>
            <a:off x="1954213" y="2380619"/>
            <a:ext cx="1104900" cy="317500"/>
          </a:xfrm>
          <a:prstGeom prst="rect">
            <a:avLst/>
          </a:prstGeom>
          <a:noFill/>
          <a:ln w="9525">
            <a:noFill/>
            <a:miter lim="800000"/>
            <a:headEnd/>
            <a:tailEnd/>
          </a:ln>
        </p:spPr>
      </p:pic>
      <p:pic>
        <p:nvPicPr>
          <p:cNvPr id="43070" name="Picture 15"/>
          <p:cNvPicPr preferRelativeResize="0">
            <a:picLocks noChangeArrowheads="1"/>
          </p:cNvPicPr>
          <p:nvPr/>
        </p:nvPicPr>
        <p:blipFill>
          <a:blip r:embed="rId47"/>
          <a:srcRect/>
          <a:stretch>
            <a:fillRect/>
          </a:stretch>
        </p:blipFill>
        <p:spPr bwMode="auto">
          <a:xfrm>
            <a:off x="1954213" y="2020256"/>
            <a:ext cx="1104900" cy="317500"/>
          </a:xfrm>
          <a:prstGeom prst="rect">
            <a:avLst/>
          </a:prstGeom>
          <a:noFill/>
          <a:ln w="9525">
            <a:noFill/>
            <a:miter lim="800000"/>
            <a:headEnd/>
            <a:tailEnd/>
          </a:ln>
        </p:spPr>
      </p:pic>
      <p:grpSp>
        <p:nvGrpSpPr>
          <p:cNvPr id="43071" name="Group 162"/>
          <p:cNvGrpSpPr>
            <a:grpSpLocks/>
          </p:cNvGrpSpPr>
          <p:nvPr/>
        </p:nvGrpSpPr>
        <p:grpSpPr bwMode="auto">
          <a:xfrm>
            <a:off x="1954212" y="5388923"/>
            <a:ext cx="1336675" cy="249780"/>
            <a:chOff x="5764212" y="5791200"/>
            <a:chExt cx="1658937" cy="288169"/>
          </a:xfrm>
        </p:grpSpPr>
        <p:cxnSp>
          <p:nvCxnSpPr>
            <p:cNvPr id="164" name="Straight Connector 163"/>
            <p:cNvCxnSpPr/>
            <p:nvPr/>
          </p:nvCxnSpPr>
          <p:spPr bwMode="auto">
            <a:xfrm rot="10800000" flipH="1">
              <a:off x="5764212" y="5791200"/>
              <a:ext cx="13614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bwMode="auto">
            <a:xfrm rot="5400000">
              <a:off x="5934401"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bwMode="auto">
            <a:xfrm rot="5400000">
              <a:off x="6131425"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bwMode="auto">
            <a:xfrm rot="5400000">
              <a:off x="6324507"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bwMode="auto">
            <a:xfrm rot="5400000">
              <a:off x="6519561"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bwMode="auto">
            <a:xfrm rot="5400000">
              <a:off x="6712644"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bwMode="auto">
            <a:xfrm rot="5400000">
              <a:off x="6907697"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3241" name="TextBox 35"/>
            <p:cNvSpPr txBox="1">
              <a:spLocks noChangeArrowheads="1"/>
            </p:cNvSpPr>
            <p:nvPr/>
          </p:nvSpPr>
          <p:spPr bwMode="auto">
            <a:xfrm>
              <a:off x="5791198" y="5848565"/>
              <a:ext cx="510536" cy="230801"/>
            </a:xfrm>
            <a:prstGeom prst="rect">
              <a:avLst/>
            </a:prstGeom>
            <a:noFill/>
            <a:ln w="9525">
              <a:noFill/>
              <a:miter lim="800000"/>
              <a:headEnd/>
              <a:tailEnd/>
            </a:ln>
          </p:spPr>
          <p:txBody>
            <a:bodyPr>
              <a:spAutoFit/>
            </a:bodyPr>
            <a:lstStyle/>
            <a:p>
              <a:r>
                <a:rPr lang="en-US" sz="700" b="1"/>
                <a:t>-115</a:t>
              </a:r>
            </a:p>
          </p:txBody>
        </p:sp>
        <p:sp>
          <p:nvSpPr>
            <p:cNvPr id="43242" name="TextBox 37"/>
            <p:cNvSpPr txBox="1">
              <a:spLocks noChangeArrowheads="1"/>
            </p:cNvSpPr>
            <p:nvPr/>
          </p:nvSpPr>
          <p:spPr bwMode="auto">
            <a:xfrm>
              <a:off x="6178161" y="5848563"/>
              <a:ext cx="510536" cy="230801"/>
            </a:xfrm>
            <a:prstGeom prst="rect">
              <a:avLst/>
            </a:prstGeom>
            <a:noFill/>
            <a:ln w="9525">
              <a:noFill/>
              <a:miter lim="800000"/>
              <a:headEnd/>
              <a:tailEnd/>
            </a:ln>
          </p:spPr>
          <p:txBody>
            <a:bodyPr>
              <a:spAutoFit/>
            </a:bodyPr>
            <a:lstStyle/>
            <a:p>
              <a:r>
                <a:rPr lang="en-US" sz="700" b="1"/>
                <a:t>-117</a:t>
              </a:r>
            </a:p>
          </p:txBody>
        </p:sp>
        <p:sp>
          <p:nvSpPr>
            <p:cNvPr id="43243" name="TextBox 39"/>
            <p:cNvSpPr txBox="1">
              <a:spLocks noChangeArrowheads="1"/>
            </p:cNvSpPr>
            <p:nvPr/>
          </p:nvSpPr>
          <p:spPr bwMode="auto">
            <a:xfrm>
              <a:off x="6566936" y="5848568"/>
              <a:ext cx="856213" cy="230801"/>
            </a:xfrm>
            <a:prstGeom prst="rect">
              <a:avLst/>
            </a:prstGeom>
            <a:noFill/>
            <a:ln w="9525">
              <a:noFill/>
              <a:miter lim="800000"/>
              <a:headEnd/>
              <a:tailEnd/>
            </a:ln>
          </p:spPr>
          <p:txBody>
            <a:bodyPr>
              <a:spAutoFit/>
            </a:bodyPr>
            <a:lstStyle/>
            <a:p>
              <a:r>
                <a:rPr lang="en-US" sz="700" b="1"/>
                <a:t>-119   ppm</a:t>
              </a:r>
            </a:p>
          </p:txBody>
        </p:sp>
      </p:grpSp>
      <p:grpSp>
        <p:nvGrpSpPr>
          <p:cNvPr id="43072" name="Group 173"/>
          <p:cNvGrpSpPr>
            <a:grpSpLocks/>
          </p:cNvGrpSpPr>
          <p:nvPr/>
        </p:nvGrpSpPr>
        <p:grpSpPr bwMode="auto">
          <a:xfrm>
            <a:off x="811213" y="5388936"/>
            <a:ext cx="1266825" cy="249784"/>
            <a:chOff x="5764212" y="5791200"/>
            <a:chExt cx="1571011" cy="288178"/>
          </a:xfrm>
        </p:grpSpPr>
        <p:cxnSp>
          <p:nvCxnSpPr>
            <p:cNvPr id="175" name="Straight Connector 174"/>
            <p:cNvCxnSpPr/>
            <p:nvPr/>
          </p:nvCxnSpPr>
          <p:spPr bwMode="auto">
            <a:xfrm rot="10800000" flipH="1">
              <a:off x="5764212" y="5791200"/>
              <a:ext cx="13623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bwMode="auto">
            <a:xfrm rot="5400000">
              <a:off x="5934249"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bwMode="auto">
            <a:xfrm rot="5400000">
              <a:off x="6131118"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bwMode="auto">
            <a:xfrm rot="5400000">
              <a:off x="6324049"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bwMode="auto">
            <a:xfrm rot="5400000">
              <a:off x="6518949"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bwMode="auto">
            <a:xfrm rot="5400000">
              <a:off x="6713848"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bwMode="auto">
            <a:xfrm rot="5400000">
              <a:off x="6908749"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3231" name="TextBox 35"/>
            <p:cNvSpPr txBox="1">
              <a:spLocks noChangeArrowheads="1"/>
            </p:cNvSpPr>
            <p:nvPr/>
          </p:nvSpPr>
          <p:spPr bwMode="auto">
            <a:xfrm>
              <a:off x="5791199" y="5848572"/>
              <a:ext cx="460211" cy="230806"/>
            </a:xfrm>
            <a:prstGeom prst="rect">
              <a:avLst/>
            </a:prstGeom>
            <a:noFill/>
            <a:ln w="9525">
              <a:noFill/>
              <a:miter lim="800000"/>
              <a:headEnd/>
              <a:tailEnd/>
            </a:ln>
          </p:spPr>
          <p:txBody>
            <a:bodyPr>
              <a:spAutoFit/>
            </a:bodyPr>
            <a:lstStyle/>
            <a:p>
              <a:r>
                <a:rPr lang="en-US" sz="700" b="1" dirty="0"/>
                <a:t>-115</a:t>
              </a:r>
            </a:p>
          </p:txBody>
        </p:sp>
        <p:sp>
          <p:nvSpPr>
            <p:cNvPr id="43232" name="TextBox 37"/>
            <p:cNvSpPr txBox="1">
              <a:spLocks noChangeArrowheads="1"/>
            </p:cNvSpPr>
            <p:nvPr/>
          </p:nvSpPr>
          <p:spPr bwMode="auto">
            <a:xfrm>
              <a:off x="6178163" y="5848569"/>
              <a:ext cx="557599" cy="230806"/>
            </a:xfrm>
            <a:prstGeom prst="rect">
              <a:avLst/>
            </a:prstGeom>
            <a:noFill/>
            <a:ln w="9525">
              <a:noFill/>
              <a:miter lim="800000"/>
              <a:headEnd/>
              <a:tailEnd/>
            </a:ln>
          </p:spPr>
          <p:txBody>
            <a:bodyPr>
              <a:spAutoFit/>
            </a:bodyPr>
            <a:lstStyle/>
            <a:p>
              <a:r>
                <a:rPr lang="en-US" sz="700" b="1"/>
                <a:t>-117</a:t>
              </a:r>
            </a:p>
          </p:txBody>
        </p:sp>
        <p:sp>
          <p:nvSpPr>
            <p:cNvPr id="43233" name="TextBox 39"/>
            <p:cNvSpPr txBox="1">
              <a:spLocks noChangeArrowheads="1"/>
            </p:cNvSpPr>
            <p:nvPr/>
          </p:nvSpPr>
          <p:spPr bwMode="auto">
            <a:xfrm>
              <a:off x="6566936" y="5848554"/>
              <a:ext cx="768287" cy="230805"/>
            </a:xfrm>
            <a:prstGeom prst="rect">
              <a:avLst/>
            </a:prstGeom>
            <a:noFill/>
            <a:ln w="9525">
              <a:noFill/>
              <a:miter lim="800000"/>
              <a:headEnd/>
              <a:tailEnd/>
            </a:ln>
          </p:spPr>
          <p:txBody>
            <a:bodyPr>
              <a:spAutoFit/>
            </a:bodyPr>
            <a:lstStyle/>
            <a:p>
              <a:r>
                <a:rPr lang="en-US" sz="700" b="1" dirty="0"/>
                <a:t>-119  </a:t>
              </a:r>
              <a:r>
                <a:rPr lang="en-US" sz="700" b="1" dirty="0" smtClean="0"/>
                <a:t>ppm</a:t>
              </a:r>
              <a:endParaRPr lang="en-US" sz="700" b="1" dirty="0"/>
            </a:p>
          </p:txBody>
        </p:sp>
      </p:grpSp>
      <p:pic>
        <p:nvPicPr>
          <p:cNvPr id="43073" name="Picture 5"/>
          <p:cNvPicPr preferRelativeResize="0">
            <a:picLocks noChangeArrowheads="1"/>
          </p:cNvPicPr>
          <p:nvPr/>
        </p:nvPicPr>
        <p:blipFill>
          <a:blip r:embed="rId48"/>
          <a:srcRect/>
          <a:stretch>
            <a:fillRect/>
          </a:stretch>
        </p:blipFill>
        <p:spPr bwMode="auto">
          <a:xfrm>
            <a:off x="811212" y="1982156"/>
            <a:ext cx="1106488" cy="355600"/>
          </a:xfrm>
          <a:prstGeom prst="rect">
            <a:avLst/>
          </a:prstGeom>
          <a:noFill/>
          <a:ln w="9525">
            <a:noFill/>
            <a:miter lim="800000"/>
            <a:headEnd/>
            <a:tailEnd/>
          </a:ln>
        </p:spPr>
      </p:pic>
      <p:pic>
        <p:nvPicPr>
          <p:cNvPr id="43074" name="Picture 6"/>
          <p:cNvPicPr preferRelativeResize="0">
            <a:picLocks noChangeArrowheads="1"/>
          </p:cNvPicPr>
          <p:nvPr/>
        </p:nvPicPr>
        <p:blipFill>
          <a:blip r:embed="rId49"/>
          <a:srcRect/>
          <a:stretch>
            <a:fillRect/>
          </a:stretch>
        </p:blipFill>
        <p:spPr bwMode="auto">
          <a:xfrm>
            <a:off x="811212" y="2250444"/>
            <a:ext cx="1106488" cy="454025"/>
          </a:xfrm>
          <a:prstGeom prst="rect">
            <a:avLst/>
          </a:prstGeom>
          <a:noFill/>
          <a:ln w="9525">
            <a:noFill/>
            <a:miter lim="800000"/>
            <a:headEnd/>
            <a:tailEnd/>
          </a:ln>
        </p:spPr>
      </p:pic>
      <p:pic>
        <p:nvPicPr>
          <p:cNvPr id="43075" name="Picture 7"/>
          <p:cNvPicPr preferRelativeResize="0">
            <a:picLocks noChangeArrowheads="1"/>
          </p:cNvPicPr>
          <p:nvPr/>
        </p:nvPicPr>
        <p:blipFill>
          <a:blip r:embed="rId50"/>
          <a:srcRect/>
          <a:stretch>
            <a:fillRect/>
          </a:stretch>
        </p:blipFill>
        <p:spPr bwMode="auto">
          <a:xfrm>
            <a:off x="811212" y="3034669"/>
            <a:ext cx="1106488" cy="141287"/>
          </a:xfrm>
          <a:prstGeom prst="rect">
            <a:avLst/>
          </a:prstGeom>
          <a:noFill/>
          <a:ln w="9525">
            <a:noFill/>
            <a:miter lim="800000"/>
            <a:headEnd/>
            <a:tailEnd/>
          </a:ln>
        </p:spPr>
      </p:pic>
      <p:pic>
        <p:nvPicPr>
          <p:cNvPr id="43076" name="Picture 8"/>
          <p:cNvPicPr preferRelativeResize="0">
            <a:picLocks noChangeArrowheads="1"/>
          </p:cNvPicPr>
          <p:nvPr/>
        </p:nvPicPr>
        <p:blipFill>
          <a:blip r:embed="rId51"/>
          <a:srcRect/>
          <a:stretch>
            <a:fillRect/>
          </a:stretch>
        </p:blipFill>
        <p:spPr bwMode="auto">
          <a:xfrm>
            <a:off x="811212" y="3404555"/>
            <a:ext cx="1106488" cy="84138"/>
          </a:xfrm>
          <a:prstGeom prst="rect">
            <a:avLst/>
          </a:prstGeom>
          <a:noFill/>
          <a:ln w="9525">
            <a:noFill/>
            <a:miter lim="800000"/>
            <a:headEnd/>
            <a:tailEnd/>
          </a:ln>
        </p:spPr>
      </p:pic>
      <p:pic>
        <p:nvPicPr>
          <p:cNvPr id="43077" name="Picture 9"/>
          <p:cNvPicPr preferRelativeResize="0">
            <a:picLocks noChangeArrowheads="1"/>
          </p:cNvPicPr>
          <p:nvPr/>
        </p:nvPicPr>
        <p:blipFill>
          <a:blip r:embed="rId52"/>
          <a:srcRect/>
          <a:stretch>
            <a:fillRect/>
          </a:stretch>
        </p:blipFill>
        <p:spPr bwMode="auto">
          <a:xfrm>
            <a:off x="811212" y="3655381"/>
            <a:ext cx="1106488" cy="130175"/>
          </a:xfrm>
          <a:prstGeom prst="rect">
            <a:avLst/>
          </a:prstGeom>
          <a:noFill/>
          <a:ln w="9525">
            <a:noFill/>
            <a:miter lim="800000"/>
            <a:headEnd/>
            <a:tailEnd/>
          </a:ln>
        </p:spPr>
      </p:pic>
      <p:pic>
        <p:nvPicPr>
          <p:cNvPr id="43078" name="Picture 10"/>
          <p:cNvPicPr preferRelativeResize="0">
            <a:picLocks noChangeArrowheads="1"/>
          </p:cNvPicPr>
          <p:nvPr/>
        </p:nvPicPr>
        <p:blipFill>
          <a:blip r:embed="rId53"/>
          <a:srcRect/>
          <a:stretch>
            <a:fillRect/>
          </a:stretch>
        </p:blipFill>
        <p:spPr bwMode="auto">
          <a:xfrm>
            <a:off x="811212" y="3599819"/>
            <a:ext cx="1106488" cy="109537"/>
          </a:xfrm>
          <a:prstGeom prst="rect">
            <a:avLst/>
          </a:prstGeom>
          <a:noFill/>
          <a:ln w="9525">
            <a:noFill/>
            <a:miter lim="800000"/>
            <a:headEnd/>
            <a:tailEnd/>
          </a:ln>
        </p:spPr>
      </p:pic>
      <p:pic>
        <p:nvPicPr>
          <p:cNvPr id="43079" name="Picture 11"/>
          <p:cNvPicPr preferRelativeResize="0">
            <a:picLocks noChangeArrowheads="1"/>
          </p:cNvPicPr>
          <p:nvPr/>
        </p:nvPicPr>
        <p:blipFill>
          <a:blip r:embed="rId54"/>
          <a:srcRect/>
          <a:stretch>
            <a:fillRect/>
          </a:stretch>
        </p:blipFill>
        <p:spPr bwMode="auto">
          <a:xfrm>
            <a:off x="811212" y="3785556"/>
            <a:ext cx="1106488" cy="147638"/>
          </a:xfrm>
          <a:prstGeom prst="rect">
            <a:avLst/>
          </a:prstGeom>
          <a:noFill/>
          <a:ln w="9525">
            <a:noFill/>
            <a:miter lim="800000"/>
            <a:headEnd/>
            <a:tailEnd/>
          </a:ln>
        </p:spPr>
      </p:pic>
      <p:pic>
        <p:nvPicPr>
          <p:cNvPr id="43080" name="Picture 12"/>
          <p:cNvPicPr preferRelativeResize="0">
            <a:picLocks noChangeArrowheads="1"/>
          </p:cNvPicPr>
          <p:nvPr/>
        </p:nvPicPr>
        <p:blipFill>
          <a:blip r:embed="rId55"/>
          <a:srcRect/>
          <a:stretch>
            <a:fillRect/>
          </a:stretch>
        </p:blipFill>
        <p:spPr bwMode="auto">
          <a:xfrm>
            <a:off x="811212" y="3937955"/>
            <a:ext cx="1106488" cy="173038"/>
          </a:xfrm>
          <a:prstGeom prst="rect">
            <a:avLst/>
          </a:prstGeom>
          <a:noFill/>
          <a:ln w="9525">
            <a:noFill/>
            <a:miter lim="800000"/>
            <a:headEnd/>
            <a:tailEnd/>
          </a:ln>
        </p:spPr>
      </p:pic>
      <p:pic>
        <p:nvPicPr>
          <p:cNvPr id="43081" name="Picture 13"/>
          <p:cNvPicPr preferRelativeResize="0">
            <a:picLocks noChangeArrowheads="1"/>
          </p:cNvPicPr>
          <p:nvPr/>
        </p:nvPicPr>
        <p:blipFill>
          <a:blip r:embed="rId56"/>
          <a:srcRect/>
          <a:stretch>
            <a:fillRect/>
          </a:stretch>
        </p:blipFill>
        <p:spPr bwMode="auto">
          <a:xfrm>
            <a:off x="811212" y="4052255"/>
            <a:ext cx="1106488" cy="190500"/>
          </a:xfrm>
          <a:prstGeom prst="rect">
            <a:avLst/>
          </a:prstGeom>
          <a:noFill/>
          <a:ln w="9525">
            <a:noFill/>
            <a:miter lim="800000"/>
            <a:headEnd/>
            <a:tailEnd/>
          </a:ln>
        </p:spPr>
      </p:pic>
      <p:pic>
        <p:nvPicPr>
          <p:cNvPr id="43082" name="Picture 14"/>
          <p:cNvPicPr preferRelativeResize="0">
            <a:picLocks noChangeArrowheads="1"/>
          </p:cNvPicPr>
          <p:nvPr/>
        </p:nvPicPr>
        <p:blipFill>
          <a:blip r:embed="rId57"/>
          <a:srcRect/>
          <a:stretch>
            <a:fillRect/>
          </a:stretch>
        </p:blipFill>
        <p:spPr bwMode="auto">
          <a:xfrm>
            <a:off x="811212" y="4488819"/>
            <a:ext cx="1106488" cy="211137"/>
          </a:xfrm>
          <a:prstGeom prst="rect">
            <a:avLst/>
          </a:prstGeom>
          <a:noFill/>
          <a:ln w="9525">
            <a:noFill/>
            <a:miter lim="800000"/>
            <a:headEnd/>
            <a:tailEnd/>
          </a:ln>
        </p:spPr>
      </p:pic>
      <p:pic>
        <p:nvPicPr>
          <p:cNvPr id="43083" name="Picture 15"/>
          <p:cNvPicPr preferRelativeResize="0">
            <a:picLocks noChangeArrowheads="1"/>
          </p:cNvPicPr>
          <p:nvPr/>
        </p:nvPicPr>
        <p:blipFill>
          <a:blip r:embed="rId58"/>
          <a:srcRect/>
          <a:stretch>
            <a:fillRect/>
          </a:stretch>
        </p:blipFill>
        <p:spPr bwMode="auto">
          <a:xfrm>
            <a:off x="811212" y="3980819"/>
            <a:ext cx="1106488" cy="185737"/>
          </a:xfrm>
          <a:prstGeom prst="rect">
            <a:avLst/>
          </a:prstGeom>
          <a:noFill/>
          <a:ln w="9525">
            <a:noFill/>
            <a:miter lim="800000"/>
            <a:headEnd/>
            <a:tailEnd/>
          </a:ln>
        </p:spPr>
      </p:pic>
      <p:pic>
        <p:nvPicPr>
          <p:cNvPr id="43084" name="Picture 16"/>
          <p:cNvPicPr preferRelativeResize="0">
            <a:picLocks noChangeArrowheads="1"/>
          </p:cNvPicPr>
          <p:nvPr/>
        </p:nvPicPr>
        <p:blipFill>
          <a:blip r:embed="rId59"/>
          <a:srcRect/>
          <a:stretch>
            <a:fillRect/>
          </a:stretch>
        </p:blipFill>
        <p:spPr bwMode="auto">
          <a:xfrm>
            <a:off x="811212" y="4160205"/>
            <a:ext cx="1106488" cy="234950"/>
          </a:xfrm>
          <a:prstGeom prst="rect">
            <a:avLst/>
          </a:prstGeom>
          <a:noFill/>
          <a:ln w="9525">
            <a:noFill/>
            <a:miter lim="800000"/>
            <a:headEnd/>
            <a:tailEnd/>
          </a:ln>
        </p:spPr>
      </p:pic>
      <p:pic>
        <p:nvPicPr>
          <p:cNvPr id="43085" name="Picture 17"/>
          <p:cNvPicPr preferRelativeResize="0">
            <a:picLocks noChangeArrowheads="1"/>
          </p:cNvPicPr>
          <p:nvPr/>
        </p:nvPicPr>
        <p:blipFill>
          <a:blip r:embed="rId60"/>
          <a:srcRect/>
          <a:stretch>
            <a:fillRect/>
          </a:stretch>
        </p:blipFill>
        <p:spPr bwMode="auto">
          <a:xfrm>
            <a:off x="811212" y="5080956"/>
            <a:ext cx="1106488" cy="292100"/>
          </a:xfrm>
          <a:prstGeom prst="rect">
            <a:avLst/>
          </a:prstGeom>
          <a:noFill/>
          <a:ln w="9525">
            <a:noFill/>
            <a:miter lim="800000"/>
            <a:headEnd/>
            <a:tailEnd/>
          </a:ln>
        </p:spPr>
      </p:pic>
      <p:pic>
        <p:nvPicPr>
          <p:cNvPr id="43086" name="Picture 18"/>
          <p:cNvPicPr preferRelativeResize="0">
            <a:picLocks noChangeArrowheads="1"/>
          </p:cNvPicPr>
          <p:nvPr/>
        </p:nvPicPr>
        <p:blipFill>
          <a:blip r:embed="rId61"/>
          <a:srcRect/>
          <a:stretch>
            <a:fillRect/>
          </a:stretch>
        </p:blipFill>
        <p:spPr bwMode="auto">
          <a:xfrm>
            <a:off x="811212" y="5004756"/>
            <a:ext cx="1106488" cy="257175"/>
          </a:xfrm>
          <a:prstGeom prst="rect">
            <a:avLst/>
          </a:prstGeom>
          <a:noFill/>
          <a:ln w="9525">
            <a:noFill/>
            <a:miter lim="800000"/>
            <a:headEnd/>
            <a:tailEnd/>
          </a:ln>
        </p:spPr>
      </p:pic>
      <p:pic>
        <p:nvPicPr>
          <p:cNvPr id="43087" name="Picture 19"/>
          <p:cNvPicPr preferRelativeResize="0">
            <a:picLocks noChangeArrowheads="1"/>
          </p:cNvPicPr>
          <p:nvPr/>
        </p:nvPicPr>
        <p:blipFill>
          <a:blip r:embed="rId62"/>
          <a:srcRect/>
          <a:stretch>
            <a:fillRect/>
          </a:stretch>
        </p:blipFill>
        <p:spPr bwMode="auto">
          <a:xfrm>
            <a:off x="811212" y="4830131"/>
            <a:ext cx="1106488" cy="366713"/>
          </a:xfrm>
          <a:prstGeom prst="rect">
            <a:avLst/>
          </a:prstGeom>
          <a:noFill/>
          <a:ln w="9525">
            <a:noFill/>
            <a:miter lim="800000"/>
            <a:headEnd/>
            <a:tailEnd/>
          </a:ln>
        </p:spPr>
      </p:pic>
      <p:pic>
        <p:nvPicPr>
          <p:cNvPr id="43088" name="Picture 20"/>
          <p:cNvPicPr preferRelativeResize="0">
            <a:picLocks noChangeArrowheads="1"/>
          </p:cNvPicPr>
          <p:nvPr/>
        </p:nvPicPr>
        <p:blipFill>
          <a:blip r:embed="rId63"/>
          <a:srcRect/>
          <a:stretch>
            <a:fillRect/>
          </a:stretch>
        </p:blipFill>
        <p:spPr bwMode="auto">
          <a:xfrm>
            <a:off x="811212" y="4665031"/>
            <a:ext cx="1106488" cy="263525"/>
          </a:xfrm>
          <a:prstGeom prst="rect">
            <a:avLst/>
          </a:prstGeom>
          <a:noFill/>
          <a:ln w="9525">
            <a:noFill/>
            <a:miter lim="800000"/>
            <a:headEnd/>
            <a:tailEnd/>
          </a:ln>
        </p:spPr>
      </p:pic>
      <p:pic>
        <p:nvPicPr>
          <p:cNvPr id="43089" name="Picture 5"/>
          <p:cNvPicPr preferRelativeResize="0">
            <a:picLocks noChangeArrowheads="1"/>
          </p:cNvPicPr>
          <p:nvPr/>
        </p:nvPicPr>
        <p:blipFill>
          <a:blip r:embed="rId64"/>
          <a:srcRect/>
          <a:stretch>
            <a:fillRect/>
          </a:stretch>
        </p:blipFill>
        <p:spPr bwMode="auto">
          <a:xfrm>
            <a:off x="4843462" y="5104769"/>
            <a:ext cx="1104900" cy="290512"/>
          </a:xfrm>
          <a:prstGeom prst="rect">
            <a:avLst/>
          </a:prstGeom>
          <a:noFill/>
          <a:ln w="9525">
            <a:noFill/>
            <a:miter lim="800000"/>
            <a:headEnd/>
            <a:tailEnd/>
          </a:ln>
        </p:spPr>
      </p:pic>
      <p:pic>
        <p:nvPicPr>
          <p:cNvPr id="43090" name="Picture 6"/>
          <p:cNvPicPr preferRelativeResize="0">
            <a:picLocks noChangeArrowheads="1"/>
          </p:cNvPicPr>
          <p:nvPr/>
        </p:nvPicPr>
        <p:blipFill>
          <a:blip r:embed="rId65"/>
          <a:srcRect/>
          <a:stretch>
            <a:fillRect/>
          </a:stretch>
        </p:blipFill>
        <p:spPr bwMode="auto">
          <a:xfrm>
            <a:off x="4843462" y="5001581"/>
            <a:ext cx="1104900" cy="300038"/>
          </a:xfrm>
          <a:prstGeom prst="rect">
            <a:avLst/>
          </a:prstGeom>
          <a:noFill/>
          <a:ln w="9525">
            <a:noFill/>
            <a:miter lim="800000"/>
            <a:headEnd/>
            <a:tailEnd/>
          </a:ln>
        </p:spPr>
      </p:pic>
      <p:pic>
        <p:nvPicPr>
          <p:cNvPr id="43091" name="Picture 7"/>
          <p:cNvPicPr preferRelativeResize="0">
            <a:picLocks noChangeArrowheads="1"/>
          </p:cNvPicPr>
          <p:nvPr/>
        </p:nvPicPr>
        <p:blipFill>
          <a:blip r:embed="rId66"/>
          <a:srcRect/>
          <a:stretch>
            <a:fillRect/>
          </a:stretch>
        </p:blipFill>
        <p:spPr bwMode="auto">
          <a:xfrm>
            <a:off x="4843462" y="4966655"/>
            <a:ext cx="1104900" cy="230188"/>
          </a:xfrm>
          <a:prstGeom prst="rect">
            <a:avLst/>
          </a:prstGeom>
          <a:noFill/>
          <a:ln w="9525">
            <a:noFill/>
            <a:miter lim="800000"/>
            <a:headEnd/>
            <a:tailEnd/>
          </a:ln>
        </p:spPr>
      </p:pic>
      <p:pic>
        <p:nvPicPr>
          <p:cNvPr id="43092" name="Picture 8"/>
          <p:cNvPicPr preferRelativeResize="0">
            <a:picLocks noChangeArrowheads="1"/>
          </p:cNvPicPr>
          <p:nvPr/>
        </p:nvPicPr>
        <p:blipFill>
          <a:blip r:embed="rId67"/>
          <a:srcRect/>
          <a:stretch>
            <a:fillRect/>
          </a:stretch>
        </p:blipFill>
        <p:spPr bwMode="auto">
          <a:xfrm>
            <a:off x="4843462" y="4776155"/>
            <a:ext cx="1104900" cy="279400"/>
          </a:xfrm>
          <a:prstGeom prst="rect">
            <a:avLst/>
          </a:prstGeom>
          <a:noFill/>
          <a:ln w="9525">
            <a:noFill/>
            <a:miter lim="800000"/>
            <a:headEnd/>
            <a:tailEnd/>
          </a:ln>
        </p:spPr>
      </p:pic>
      <p:pic>
        <p:nvPicPr>
          <p:cNvPr id="43093" name="Picture 9"/>
          <p:cNvPicPr preferRelativeResize="0">
            <a:picLocks noChangeArrowheads="1"/>
          </p:cNvPicPr>
          <p:nvPr/>
        </p:nvPicPr>
        <p:blipFill>
          <a:blip r:embed="rId68"/>
          <a:srcRect/>
          <a:stretch>
            <a:fillRect/>
          </a:stretch>
        </p:blipFill>
        <p:spPr bwMode="auto">
          <a:xfrm>
            <a:off x="4843462" y="4523744"/>
            <a:ext cx="1104900" cy="328612"/>
          </a:xfrm>
          <a:prstGeom prst="rect">
            <a:avLst/>
          </a:prstGeom>
          <a:noFill/>
          <a:ln w="9525">
            <a:noFill/>
            <a:miter lim="800000"/>
            <a:headEnd/>
            <a:tailEnd/>
          </a:ln>
        </p:spPr>
      </p:pic>
      <p:pic>
        <p:nvPicPr>
          <p:cNvPr id="43094" name="Picture 10"/>
          <p:cNvPicPr preferRelativeResize="0">
            <a:picLocks noChangeArrowheads="1"/>
          </p:cNvPicPr>
          <p:nvPr/>
        </p:nvPicPr>
        <p:blipFill>
          <a:blip r:embed="rId69"/>
          <a:srcRect/>
          <a:stretch>
            <a:fillRect/>
          </a:stretch>
        </p:blipFill>
        <p:spPr bwMode="auto">
          <a:xfrm>
            <a:off x="4843462" y="4633281"/>
            <a:ext cx="1104900" cy="295275"/>
          </a:xfrm>
          <a:prstGeom prst="rect">
            <a:avLst/>
          </a:prstGeom>
          <a:noFill/>
          <a:ln w="9525">
            <a:noFill/>
            <a:miter lim="800000"/>
            <a:headEnd/>
            <a:tailEnd/>
          </a:ln>
        </p:spPr>
      </p:pic>
      <p:pic>
        <p:nvPicPr>
          <p:cNvPr id="43095" name="Picture 11"/>
          <p:cNvPicPr preferRelativeResize="0">
            <a:picLocks noChangeArrowheads="1"/>
          </p:cNvPicPr>
          <p:nvPr/>
        </p:nvPicPr>
        <p:blipFill>
          <a:blip r:embed="rId70"/>
          <a:srcRect/>
          <a:stretch>
            <a:fillRect/>
          </a:stretch>
        </p:blipFill>
        <p:spPr bwMode="auto">
          <a:xfrm>
            <a:off x="4843462" y="4361819"/>
            <a:ext cx="1104900" cy="338137"/>
          </a:xfrm>
          <a:prstGeom prst="rect">
            <a:avLst/>
          </a:prstGeom>
          <a:noFill/>
          <a:ln w="9525">
            <a:noFill/>
            <a:miter lim="800000"/>
            <a:headEnd/>
            <a:tailEnd/>
          </a:ln>
        </p:spPr>
      </p:pic>
      <p:pic>
        <p:nvPicPr>
          <p:cNvPr id="43096" name="Picture 12"/>
          <p:cNvPicPr preferRelativeResize="0">
            <a:picLocks noChangeArrowheads="1"/>
          </p:cNvPicPr>
          <p:nvPr/>
        </p:nvPicPr>
        <p:blipFill>
          <a:blip r:embed="rId71"/>
          <a:srcRect/>
          <a:stretch>
            <a:fillRect/>
          </a:stretch>
        </p:blipFill>
        <p:spPr bwMode="auto">
          <a:xfrm>
            <a:off x="4843462" y="4198305"/>
            <a:ext cx="1104900" cy="349250"/>
          </a:xfrm>
          <a:prstGeom prst="rect">
            <a:avLst/>
          </a:prstGeom>
          <a:noFill/>
          <a:ln w="9525">
            <a:noFill/>
            <a:miter lim="800000"/>
            <a:headEnd/>
            <a:tailEnd/>
          </a:ln>
        </p:spPr>
      </p:pic>
      <p:pic>
        <p:nvPicPr>
          <p:cNvPr id="43097" name="Picture 13"/>
          <p:cNvPicPr preferRelativeResize="0">
            <a:picLocks noChangeArrowheads="1"/>
          </p:cNvPicPr>
          <p:nvPr/>
        </p:nvPicPr>
        <p:blipFill>
          <a:blip r:embed="rId72"/>
          <a:srcRect/>
          <a:stretch>
            <a:fillRect/>
          </a:stretch>
        </p:blipFill>
        <p:spPr bwMode="auto">
          <a:xfrm>
            <a:off x="4843462" y="4045905"/>
            <a:ext cx="1104900" cy="349250"/>
          </a:xfrm>
          <a:prstGeom prst="rect">
            <a:avLst/>
          </a:prstGeom>
          <a:noFill/>
          <a:ln w="9525">
            <a:noFill/>
            <a:miter lim="800000"/>
            <a:headEnd/>
            <a:tailEnd/>
          </a:ln>
        </p:spPr>
      </p:pic>
      <p:pic>
        <p:nvPicPr>
          <p:cNvPr id="43098" name="Picture 14"/>
          <p:cNvPicPr preferRelativeResize="0">
            <a:picLocks noChangeArrowheads="1"/>
          </p:cNvPicPr>
          <p:nvPr/>
        </p:nvPicPr>
        <p:blipFill>
          <a:blip r:embed="rId73"/>
          <a:srcRect/>
          <a:stretch>
            <a:fillRect/>
          </a:stretch>
        </p:blipFill>
        <p:spPr bwMode="auto">
          <a:xfrm>
            <a:off x="4843462" y="3837944"/>
            <a:ext cx="1104900" cy="328612"/>
          </a:xfrm>
          <a:prstGeom prst="rect">
            <a:avLst/>
          </a:prstGeom>
          <a:noFill/>
          <a:ln w="9525">
            <a:noFill/>
            <a:miter lim="800000"/>
            <a:headEnd/>
            <a:tailEnd/>
          </a:ln>
        </p:spPr>
      </p:pic>
      <p:pic>
        <p:nvPicPr>
          <p:cNvPr id="43099" name="Picture 15"/>
          <p:cNvPicPr preferRelativeResize="0">
            <a:picLocks noChangeArrowheads="1"/>
          </p:cNvPicPr>
          <p:nvPr/>
        </p:nvPicPr>
        <p:blipFill>
          <a:blip r:embed="rId74"/>
          <a:srcRect/>
          <a:stretch>
            <a:fillRect/>
          </a:stretch>
        </p:blipFill>
        <p:spPr bwMode="auto">
          <a:xfrm>
            <a:off x="4843462" y="3514093"/>
            <a:ext cx="1104900" cy="333375"/>
          </a:xfrm>
          <a:prstGeom prst="rect">
            <a:avLst/>
          </a:prstGeom>
          <a:noFill/>
          <a:ln w="9525">
            <a:noFill/>
            <a:miter lim="800000"/>
            <a:headEnd/>
            <a:tailEnd/>
          </a:ln>
        </p:spPr>
      </p:pic>
      <p:pic>
        <p:nvPicPr>
          <p:cNvPr id="43100" name="Picture 16"/>
          <p:cNvPicPr preferRelativeResize="0">
            <a:picLocks noChangeArrowheads="1"/>
          </p:cNvPicPr>
          <p:nvPr/>
        </p:nvPicPr>
        <p:blipFill>
          <a:blip r:embed="rId75"/>
          <a:srcRect/>
          <a:stretch>
            <a:fillRect/>
          </a:stretch>
        </p:blipFill>
        <p:spPr bwMode="auto">
          <a:xfrm>
            <a:off x="4843462" y="3714119"/>
            <a:ext cx="1104900" cy="300037"/>
          </a:xfrm>
          <a:prstGeom prst="rect">
            <a:avLst/>
          </a:prstGeom>
          <a:noFill/>
          <a:ln w="9525">
            <a:noFill/>
            <a:miter lim="800000"/>
            <a:headEnd/>
            <a:tailEnd/>
          </a:ln>
        </p:spPr>
      </p:pic>
      <p:pic>
        <p:nvPicPr>
          <p:cNvPr id="43101" name="Picture 17"/>
          <p:cNvPicPr preferRelativeResize="0">
            <a:picLocks noChangeArrowheads="1"/>
          </p:cNvPicPr>
          <p:nvPr/>
        </p:nvPicPr>
        <p:blipFill>
          <a:blip r:embed="rId76"/>
          <a:srcRect/>
          <a:stretch>
            <a:fillRect/>
          </a:stretch>
        </p:blipFill>
        <p:spPr bwMode="auto">
          <a:xfrm>
            <a:off x="4843462" y="3425193"/>
            <a:ext cx="1104900" cy="284162"/>
          </a:xfrm>
          <a:prstGeom prst="rect">
            <a:avLst/>
          </a:prstGeom>
          <a:noFill/>
          <a:ln w="9525">
            <a:noFill/>
            <a:miter lim="800000"/>
            <a:headEnd/>
            <a:tailEnd/>
          </a:ln>
        </p:spPr>
      </p:pic>
      <p:pic>
        <p:nvPicPr>
          <p:cNvPr id="43102" name="Picture 18"/>
          <p:cNvPicPr preferRelativeResize="0">
            <a:picLocks noChangeArrowheads="1"/>
          </p:cNvPicPr>
          <p:nvPr/>
        </p:nvPicPr>
        <p:blipFill>
          <a:blip r:embed="rId77"/>
          <a:srcRect/>
          <a:stretch>
            <a:fillRect/>
          </a:stretch>
        </p:blipFill>
        <p:spPr bwMode="auto">
          <a:xfrm>
            <a:off x="4843462" y="3337881"/>
            <a:ext cx="1104900" cy="219075"/>
          </a:xfrm>
          <a:prstGeom prst="rect">
            <a:avLst/>
          </a:prstGeom>
          <a:noFill/>
          <a:ln w="9525">
            <a:noFill/>
            <a:miter lim="800000"/>
            <a:headEnd/>
            <a:tailEnd/>
          </a:ln>
        </p:spPr>
      </p:pic>
      <p:pic>
        <p:nvPicPr>
          <p:cNvPr id="43103" name="Picture 19"/>
          <p:cNvPicPr preferRelativeResize="0">
            <a:picLocks noChangeArrowheads="1"/>
          </p:cNvPicPr>
          <p:nvPr/>
        </p:nvPicPr>
        <p:blipFill>
          <a:blip r:embed="rId78"/>
          <a:srcRect/>
          <a:stretch>
            <a:fillRect/>
          </a:stretch>
        </p:blipFill>
        <p:spPr bwMode="auto">
          <a:xfrm>
            <a:off x="4843462" y="2837819"/>
            <a:ext cx="1104900" cy="109537"/>
          </a:xfrm>
          <a:prstGeom prst="rect">
            <a:avLst/>
          </a:prstGeom>
          <a:noFill/>
          <a:ln w="9525">
            <a:noFill/>
            <a:miter lim="800000"/>
            <a:headEnd/>
            <a:tailEnd/>
          </a:ln>
        </p:spPr>
      </p:pic>
      <p:pic>
        <p:nvPicPr>
          <p:cNvPr id="43104" name="Picture 20"/>
          <p:cNvPicPr preferRelativeResize="0">
            <a:picLocks noChangeArrowheads="1"/>
          </p:cNvPicPr>
          <p:nvPr/>
        </p:nvPicPr>
        <p:blipFill>
          <a:blip r:embed="rId79"/>
          <a:srcRect/>
          <a:stretch>
            <a:fillRect/>
          </a:stretch>
        </p:blipFill>
        <p:spPr bwMode="auto">
          <a:xfrm>
            <a:off x="4843462" y="3120394"/>
            <a:ext cx="1104900" cy="103187"/>
          </a:xfrm>
          <a:prstGeom prst="rect">
            <a:avLst/>
          </a:prstGeom>
          <a:noFill/>
          <a:ln w="9525">
            <a:noFill/>
            <a:miter lim="800000"/>
            <a:headEnd/>
            <a:tailEnd/>
          </a:ln>
        </p:spPr>
      </p:pic>
      <p:pic>
        <p:nvPicPr>
          <p:cNvPr id="43105" name="Picture 21"/>
          <p:cNvPicPr preferRelativeResize="0">
            <a:picLocks noChangeArrowheads="1"/>
          </p:cNvPicPr>
          <p:nvPr/>
        </p:nvPicPr>
        <p:blipFill>
          <a:blip r:embed="rId80"/>
          <a:srcRect/>
          <a:stretch>
            <a:fillRect/>
          </a:stretch>
        </p:blipFill>
        <p:spPr bwMode="auto">
          <a:xfrm>
            <a:off x="4843462" y="2450469"/>
            <a:ext cx="1104900" cy="268287"/>
          </a:xfrm>
          <a:prstGeom prst="rect">
            <a:avLst/>
          </a:prstGeom>
          <a:noFill/>
          <a:ln w="9525">
            <a:noFill/>
            <a:miter lim="800000"/>
            <a:headEnd/>
            <a:tailEnd/>
          </a:ln>
        </p:spPr>
      </p:pic>
      <p:pic>
        <p:nvPicPr>
          <p:cNvPr id="43106" name="Picture 22"/>
          <p:cNvPicPr preferRelativeResize="0">
            <a:picLocks noChangeArrowheads="1"/>
          </p:cNvPicPr>
          <p:nvPr/>
        </p:nvPicPr>
        <p:blipFill>
          <a:blip r:embed="rId81"/>
          <a:srcRect/>
          <a:stretch>
            <a:fillRect/>
          </a:stretch>
        </p:blipFill>
        <p:spPr bwMode="auto">
          <a:xfrm>
            <a:off x="4843462" y="1975805"/>
            <a:ext cx="1104900" cy="382588"/>
          </a:xfrm>
          <a:prstGeom prst="rect">
            <a:avLst/>
          </a:prstGeom>
          <a:noFill/>
          <a:ln w="9525">
            <a:noFill/>
            <a:miter lim="800000"/>
            <a:headEnd/>
            <a:tailEnd/>
          </a:ln>
        </p:spPr>
      </p:pic>
      <p:sp>
        <p:nvSpPr>
          <p:cNvPr id="43107" name="TextBox 226"/>
          <p:cNvSpPr txBox="1">
            <a:spLocks noChangeArrowheads="1"/>
          </p:cNvSpPr>
          <p:nvPr/>
        </p:nvSpPr>
        <p:spPr bwMode="auto">
          <a:xfrm>
            <a:off x="776288" y="766131"/>
            <a:ext cx="425116" cy="338554"/>
          </a:xfrm>
          <a:prstGeom prst="rect">
            <a:avLst/>
          </a:prstGeom>
          <a:noFill/>
          <a:ln w="9525">
            <a:noFill/>
            <a:miter lim="800000"/>
            <a:headEnd/>
            <a:tailEnd/>
          </a:ln>
        </p:spPr>
        <p:txBody>
          <a:bodyPr wrap="none">
            <a:spAutoFit/>
          </a:bodyPr>
          <a:lstStyle/>
          <a:p>
            <a:r>
              <a:rPr lang="en-US" sz="1600" b="1">
                <a:latin typeface="Times New Roman" pitchFamily="18" charset="0"/>
                <a:cs typeface="Times New Roman" pitchFamily="18" charset="0"/>
              </a:rPr>
              <a:t>(a)</a:t>
            </a:r>
          </a:p>
        </p:txBody>
      </p:sp>
      <p:sp>
        <p:nvSpPr>
          <p:cNvPr id="43108" name="TextBox 228"/>
          <p:cNvSpPr txBox="1">
            <a:spLocks noChangeArrowheads="1"/>
          </p:cNvSpPr>
          <p:nvPr/>
        </p:nvSpPr>
        <p:spPr bwMode="auto">
          <a:xfrm>
            <a:off x="3519488" y="766131"/>
            <a:ext cx="436338" cy="338554"/>
          </a:xfrm>
          <a:prstGeom prst="rect">
            <a:avLst/>
          </a:prstGeom>
          <a:noFill/>
          <a:ln w="9525">
            <a:noFill/>
            <a:miter lim="800000"/>
            <a:headEnd/>
            <a:tailEnd/>
          </a:ln>
        </p:spPr>
        <p:txBody>
          <a:bodyPr wrap="none">
            <a:spAutoFit/>
          </a:bodyPr>
          <a:lstStyle/>
          <a:p>
            <a:r>
              <a:rPr lang="en-US" sz="1600" b="1">
                <a:latin typeface="Times New Roman" pitchFamily="18" charset="0"/>
                <a:cs typeface="Times New Roman" pitchFamily="18" charset="0"/>
              </a:rPr>
              <a:t>(b)</a:t>
            </a:r>
          </a:p>
        </p:txBody>
      </p:sp>
      <p:sp>
        <p:nvSpPr>
          <p:cNvPr id="43109" name="TextBox 231"/>
          <p:cNvSpPr txBox="1">
            <a:spLocks noChangeArrowheads="1"/>
          </p:cNvSpPr>
          <p:nvPr/>
        </p:nvSpPr>
        <p:spPr bwMode="auto">
          <a:xfrm>
            <a:off x="6491287" y="766131"/>
            <a:ext cx="413896" cy="338554"/>
          </a:xfrm>
          <a:prstGeom prst="rect">
            <a:avLst/>
          </a:prstGeom>
          <a:noFill/>
          <a:ln w="9525">
            <a:noFill/>
            <a:miter lim="800000"/>
            <a:headEnd/>
            <a:tailEnd/>
          </a:ln>
        </p:spPr>
        <p:txBody>
          <a:bodyPr wrap="none">
            <a:spAutoFit/>
          </a:bodyPr>
          <a:lstStyle/>
          <a:p>
            <a:r>
              <a:rPr lang="en-US" sz="1600" b="1">
                <a:latin typeface="Times New Roman" pitchFamily="18" charset="0"/>
                <a:cs typeface="Times New Roman" pitchFamily="18" charset="0"/>
              </a:rPr>
              <a:t>(c)</a:t>
            </a:r>
          </a:p>
        </p:txBody>
      </p:sp>
      <p:grpSp>
        <p:nvGrpSpPr>
          <p:cNvPr id="43110" name="Group 162"/>
          <p:cNvGrpSpPr>
            <a:grpSpLocks/>
          </p:cNvGrpSpPr>
          <p:nvPr/>
        </p:nvGrpSpPr>
        <p:grpSpPr bwMode="auto">
          <a:xfrm>
            <a:off x="4849812" y="5420672"/>
            <a:ext cx="1336675" cy="249780"/>
            <a:chOff x="5764212" y="5791200"/>
            <a:chExt cx="1658937" cy="288169"/>
          </a:xfrm>
        </p:grpSpPr>
        <p:cxnSp>
          <p:nvCxnSpPr>
            <p:cNvPr id="226" name="Straight Connector 225"/>
            <p:cNvCxnSpPr/>
            <p:nvPr/>
          </p:nvCxnSpPr>
          <p:spPr bwMode="auto">
            <a:xfrm rot="10800000" flipH="1">
              <a:off x="5764212" y="5791200"/>
              <a:ext cx="13614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p:nvCxnSpPr>
          <p:spPr bwMode="auto">
            <a:xfrm rot="5400000">
              <a:off x="5934401"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p:nvCxnSpPr>
          <p:spPr bwMode="auto">
            <a:xfrm rot="5400000">
              <a:off x="6131425"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p:nvCxnSpPr>
          <p:spPr bwMode="auto">
            <a:xfrm rot="5400000">
              <a:off x="6324507"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p:nvCxnSpPr>
          <p:spPr bwMode="auto">
            <a:xfrm rot="5400000">
              <a:off x="6519561"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bwMode="auto">
            <a:xfrm rot="5400000">
              <a:off x="6712644"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bwMode="auto">
            <a:xfrm rot="5400000">
              <a:off x="6907697"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3221" name="TextBox 35"/>
            <p:cNvSpPr txBox="1">
              <a:spLocks noChangeArrowheads="1"/>
            </p:cNvSpPr>
            <p:nvPr/>
          </p:nvSpPr>
          <p:spPr bwMode="auto">
            <a:xfrm>
              <a:off x="5791198" y="5848565"/>
              <a:ext cx="510536" cy="230801"/>
            </a:xfrm>
            <a:prstGeom prst="rect">
              <a:avLst/>
            </a:prstGeom>
            <a:noFill/>
            <a:ln w="9525">
              <a:noFill/>
              <a:miter lim="800000"/>
              <a:headEnd/>
              <a:tailEnd/>
            </a:ln>
          </p:spPr>
          <p:txBody>
            <a:bodyPr>
              <a:spAutoFit/>
            </a:bodyPr>
            <a:lstStyle/>
            <a:p>
              <a:r>
                <a:rPr lang="en-US" sz="700" b="1"/>
                <a:t>-115</a:t>
              </a:r>
            </a:p>
          </p:txBody>
        </p:sp>
        <p:sp>
          <p:nvSpPr>
            <p:cNvPr id="43222" name="TextBox 37"/>
            <p:cNvSpPr txBox="1">
              <a:spLocks noChangeArrowheads="1"/>
            </p:cNvSpPr>
            <p:nvPr/>
          </p:nvSpPr>
          <p:spPr bwMode="auto">
            <a:xfrm>
              <a:off x="6178161" y="5848563"/>
              <a:ext cx="510536" cy="230801"/>
            </a:xfrm>
            <a:prstGeom prst="rect">
              <a:avLst/>
            </a:prstGeom>
            <a:noFill/>
            <a:ln w="9525">
              <a:noFill/>
              <a:miter lim="800000"/>
              <a:headEnd/>
              <a:tailEnd/>
            </a:ln>
          </p:spPr>
          <p:txBody>
            <a:bodyPr>
              <a:spAutoFit/>
            </a:bodyPr>
            <a:lstStyle/>
            <a:p>
              <a:r>
                <a:rPr lang="en-US" sz="700" b="1"/>
                <a:t>-117</a:t>
              </a:r>
            </a:p>
          </p:txBody>
        </p:sp>
        <p:sp>
          <p:nvSpPr>
            <p:cNvPr id="43223" name="TextBox 39"/>
            <p:cNvSpPr txBox="1">
              <a:spLocks noChangeArrowheads="1"/>
            </p:cNvSpPr>
            <p:nvPr/>
          </p:nvSpPr>
          <p:spPr bwMode="auto">
            <a:xfrm>
              <a:off x="6566936" y="5848568"/>
              <a:ext cx="856213" cy="230801"/>
            </a:xfrm>
            <a:prstGeom prst="rect">
              <a:avLst/>
            </a:prstGeom>
            <a:noFill/>
            <a:ln w="9525">
              <a:noFill/>
              <a:miter lim="800000"/>
              <a:headEnd/>
              <a:tailEnd/>
            </a:ln>
          </p:spPr>
          <p:txBody>
            <a:bodyPr>
              <a:spAutoFit/>
            </a:bodyPr>
            <a:lstStyle/>
            <a:p>
              <a:r>
                <a:rPr lang="en-US" sz="700" b="1"/>
                <a:t>-119   ppm</a:t>
              </a:r>
            </a:p>
          </p:txBody>
        </p:sp>
      </p:grpSp>
      <p:grpSp>
        <p:nvGrpSpPr>
          <p:cNvPr id="43111" name="Group 173"/>
          <p:cNvGrpSpPr>
            <a:grpSpLocks/>
          </p:cNvGrpSpPr>
          <p:nvPr/>
        </p:nvGrpSpPr>
        <p:grpSpPr bwMode="auto">
          <a:xfrm>
            <a:off x="3443288" y="5385759"/>
            <a:ext cx="1266825" cy="249784"/>
            <a:chOff x="5764212" y="5791200"/>
            <a:chExt cx="1571011" cy="288178"/>
          </a:xfrm>
        </p:grpSpPr>
        <p:cxnSp>
          <p:nvCxnSpPr>
            <p:cNvPr id="243" name="Straight Connector 242"/>
            <p:cNvCxnSpPr/>
            <p:nvPr/>
          </p:nvCxnSpPr>
          <p:spPr bwMode="auto">
            <a:xfrm rot="10800000" flipH="1">
              <a:off x="5764212" y="5791200"/>
              <a:ext cx="13623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bwMode="auto">
            <a:xfrm rot="5400000">
              <a:off x="5934249"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bwMode="auto">
            <a:xfrm rot="5400000">
              <a:off x="6131118"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bwMode="auto">
            <a:xfrm rot="5400000">
              <a:off x="6324049"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bwMode="auto">
            <a:xfrm rot="5400000">
              <a:off x="6518949"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bwMode="auto">
            <a:xfrm rot="5400000">
              <a:off x="6713848"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bwMode="auto">
            <a:xfrm rot="5400000">
              <a:off x="6908749"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3211" name="TextBox 35"/>
            <p:cNvSpPr txBox="1">
              <a:spLocks noChangeArrowheads="1"/>
            </p:cNvSpPr>
            <p:nvPr/>
          </p:nvSpPr>
          <p:spPr bwMode="auto">
            <a:xfrm>
              <a:off x="5791199" y="5848572"/>
              <a:ext cx="460211" cy="230806"/>
            </a:xfrm>
            <a:prstGeom prst="rect">
              <a:avLst/>
            </a:prstGeom>
            <a:noFill/>
            <a:ln w="9525">
              <a:noFill/>
              <a:miter lim="800000"/>
              <a:headEnd/>
              <a:tailEnd/>
            </a:ln>
          </p:spPr>
          <p:txBody>
            <a:bodyPr>
              <a:spAutoFit/>
            </a:bodyPr>
            <a:lstStyle/>
            <a:p>
              <a:r>
                <a:rPr lang="en-US" sz="700" b="1"/>
                <a:t>-115</a:t>
              </a:r>
            </a:p>
          </p:txBody>
        </p:sp>
        <p:sp>
          <p:nvSpPr>
            <p:cNvPr id="43212" name="TextBox 37"/>
            <p:cNvSpPr txBox="1">
              <a:spLocks noChangeArrowheads="1"/>
            </p:cNvSpPr>
            <p:nvPr/>
          </p:nvSpPr>
          <p:spPr bwMode="auto">
            <a:xfrm>
              <a:off x="6178163" y="5848569"/>
              <a:ext cx="557599" cy="230806"/>
            </a:xfrm>
            <a:prstGeom prst="rect">
              <a:avLst/>
            </a:prstGeom>
            <a:noFill/>
            <a:ln w="9525">
              <a:noFill/>
              <a:miter lim="800000"/>
              <a:headEnd/>
              <a:tailEnd/>
            </a:ln>
          </p:spPr>
          <p:txBody>
            <a:bodyPr>
              <a:spAutoFit/>
            </a:bodyPr>
            <a:lstStyle/>
            <a:p>
              <a:r>
                <a:rPr lang="en-US" sz="700" b="1"/>
                <a:t>-117</a:t>
              </a:r>
            </a:p>
          </p:txBody>
        </p:sp>
        <p:sp>
          <p:nvSpPr>
            <p:cNvPr id="43213" name="TextBox 39"/>
            <p:cNvSpPr txBox="1">
              <a:spLocks noChangeArrowheads="1"/>
            </p:cNvSpPr>
            <p:nvPr/>
          </p:nvSpPr>
          <p:spPr bwMode="auto">
            <a:xfrm>
              <a:off x="6566936" y="5848565"/>
              <a:ext cx="768287" cy="230805"/>
            </a:xfrm>
            <a:prstGeom prst="rect">
              <a:avLst/>
            </a:prstGeom>
            <a:noFill/>
            <a:ln w="9525">
              <a:noFill/>
              <a:miter lim="800000"/>
              <a:headEnd/>
              <a:tailEnd/>
            </a:ln>
          </p:spPr>
          <p:txBody>
            <a:bodyPr>
              <a:spAutoFit/>
            </a:bodyPr>
            <a:lstStyle/>
            <a:p>
              <a:r>
                <a:rPr lang="en-US" sz="700" b="1" dirty="0"/>
                <a:t>-119  </a:t>
              </a:r>
              <a:r>
                <a:rPr lang="en-US" sz="700" b="1" dirty="0" smtClean="0"/>
                <a:t>ppm</a:t>
              </a:r>
              <a:endParaRPr lang="en-US" sz="700" b="1" dirty="0"/>
            </a:p>
          </p:txBody>
        </p:sp>
      </p:grpSp>
      <p:grpSp>
        <p:nvGrpSpPr>
          <p:cNvPr id="43112" name="Group 162"/>
          <p:cNvGrpSpPr>
            <a:grpSpLocks/>
          </p:cNvGrpSpPr>
          <p:nvPr/>
        </p:nvGrpSpPr>
        <p:grpSpPr bwMode="auto">
          <a:xfrm>
            <a:off x="7516812" y="5420672"/>
            <a:ext cx="1336675" cy="249780"/>
            <a:chOff x="5764212" y="5791200"/>
            <a:chExt cx="1658937" cy="288169"/>
          </a:xfrm>
        </p:grpSpPr>
        <p:cxnSp>
          <p:nvCxnSpPr>
            <p:cNvPr id="254" name="Straight Connector 253"/>
            <p:cNvCxnSpPr/>
            <p:nvPr/>
          </p:nvCxnSpPr>
          <p:spPr bwMode="auto">
            <a:xfrm rot="10800000" flipH="1">
              <a:off x="5764212" y="5791200"/>
              <a:ext cx="13614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bwMode="auto">
            <a:xfrm rot="5400000">
              <a:off x="5934401"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6" name="Straight Connector 255"/>
            <p:cNvCxnSpPr/>
            <p:nvPr/>
          </p:nvCxnSpPr>
          <p:spPr bwMode="auto">
            <a:xfrm rot="5400000">
              <a:off x="6131425"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bwMode="auto">
            <a:xfrm rot="5400000">
              <a:off x="6324507"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bwMode="auto">
            <a:xfrm rot="5400000">
              <a:off x="6519561"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bwMode="auto">
            <a:xfrm rot="5400000">
              <a:off x="6712644"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bwMode="auto">
            <a:xfrm rot="5400000">
              <a:off x="6907697"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3201" name="TextBox 35"/>
            <p:cNvSpPr txBox="1">
              <a:spLocks noChangeArrowheads="1"/>
            </p:cNvSpPr>
            <p:nvPr/>
          </p:nvSpPr>
          <p:spPr bwMode="auto">
            <a:xfrm>
              <a:off x="5791198" y="5848565"/>
              <a:ext cx="510536" cy="230801"/>
            </a:xfrm>
            <a:prstGeom prst="rect">
              <a:avLst/>
            </a:prstGeom>
            <a:noFill/>
            <a:ln w="9525">
              <a:noFill/>
              <a:miter lim="800000"/>
              <a:headEnd/>
              <a:tailEnd/>
            </a:ln>
          </p:spPr>
          <p:txBody>
            <a:bodyPr>
              <a:spAutoFit/>
            </a:bodyPr>
            <a:lstStyle/>
            <a:p>
              <a:r>
                <a:rPr lang="en-US" sz="700" b="1"/>
                <a:t>-115</a:t>
              </a:r>
            </a:p>
          </p:txBody>
        </p:sp>
        <p:sp>
          <p:nvSpPr>
            <p:cNvPr id="43202" name="TextBox 37"/>
            <p:cNvSpPr txBox="1">
              <a:spLocks noChangeArrowheads="1"/>
            </p:cNvSpPr>
            <p:nvPr/>
          </p:nvSpPr>
          <p:spPr bwMode="auto">
            <a:xfrm>
              <a:off x="6178161" y="5848563"/>
              <a:ext cx="510536" cy="230801"/>
            </a:xfrm>
            <a:prstGeom prst="rect">
              <a:avLst/>
            </a:prstGeom>
            <a:noFill/>
            <a:ln w="9525">
              <a:noFill/>
              <a:miter lim="800000"/>
              <a:headEnd/>
              <a:tailEnd/>
            </a:ln>
          </p:spPr>
          <p:txBody>
            <a:bodyPr>
              <a:spAutoFit/>
            </a:bodyPr>
            <a:lstStyle/>
            <a:p>
              <a:r>
                <a:rPr lang="en-US" sz="700" b="1"/>
                <a:t>-117</a:t>
              </a:r>
            </a:p>
          </p:txBody>
        </p:sp>
        <p:sp>
          <p:nvSpPr>
            <p:cNvPr id="43203" name="TextBox 39"/>
            <p:cNvSpPr txBox="1">
              <a:spLocks noChangeArrowheads="1"/>
            </p:cNvSpPr>
            <p:nvPr/>
          </p:nvSpPr>
          <p:spPr bwMode="auto">
            <a:xfrm>
              <a:off x="6566936" y="5848568"/>
              <a:ext cx="856213" cy="230801"/>
            </a:xfrm>
            <a:prstGeom prst="rect">
              <a:avLst/>
            </a:prstGeom>
            <a:noFill/>
            <a:ln w="9525">
              <a:noFill/>
              <a:miter lim="800000"/>
              <a:headEnd/>
              <a:tailEnd/>
            </a:ln>
          </p:spPr>
          <p:txBody>
            <a:bodyPr>
              <a:spAutoFit/>
            </a:bodyPr>
            <a:lstStyle/>
            <a:p>
              <a:r>
                <a:rPr lang="en-US" sz="700" b="1"/>
                <a:t>-119   ppm</a:t>
              </a:r>
            </a:p>
          </p:txBody>
        </p:sp>
      </p:grpSp>
      <p:grpSp>
        <p:nvGrpSpPr>
          <p:cNvPr id="43113" name="Group 173"/>
          <p:cNvGrpSpPr>
            <a:grpSpLocks/>
          </p:cNvGrpSpPr>
          <p:nvPr/>
        </p:nvGrpSpPr>
        <p:grpSpPr bwMode="auto">
          <a:xfrm>
            <a:off x="6373813" y="5420685"/>
            <a:ext cx="1266825" cy="249784"/>
            <a:chOff x="5764212" y="5791200"/>
            <a:chExt cx="1571011" cy="288178"/>
          </a:xfrm>
        </p:grpSpPr>
        <p:cxnSp>
          <p:nvCxnSpPr>
            <p:cNvPr id="265" name="Straight Connector 264"/>
            <p:cNvCxnSpPr/>
            <p:nvPr/>
          </p:nvCxnSpPr>
          <p:spPr bwMode="auto">
            <a:xfrm rot="10800000" flipH="1">
              <a:off x="5764212" y="5791200"/>
              <a:ext cx="13623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bwMode="auto">
            <a:xfrm rot="5400000">
              <a:off x="5934249"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bwMode="auto">
            <a:xfrm rot="5400000">
              <a:off x="6131118"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bwMode="auto">
            <a:xfrm rot="5400000">
              <a:off x="6324049"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p:nvCxnSpPr>
          <p:spPr bwMode="auto">
            <a:xfrm rot="5400000">
              <a:off x="6518949"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bwMode="auto">
            <a:xfrm rot="5400000">
              <a:off x="6713848"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bwMode="auto">
            <a:xfrm rot="5400000">
              <a:off x="6908749" y="5814094"/>
              <a:ext cx="457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3191" name="TextBox 35"/>
            <p:cNvSpPr txBox="1">
              <a:spLocks noChangeArrowheads="1"/>
            </p:cNvSpPr>
            <p:nvPr/>
          </p:nvSpPr>
          <p:spPr bwMode="auto">
            <a:xfrm>
              <a:off x="5791199" y="5848572"/>
              <a:ext cx="460211" cy="230806"/>
            </a:xfrm>
            <a:prstGeom prst="rect">
              <a:avLst/>
            </a:prstGeom>
            <a:noFill/>
            <a:ln w="9525">
              <a:noFill/>
              <a:miter lim="800000"/>
              <a:headEnd/>
              <a:tailEnd/>
            </a:ln>
          </p:spPr>
          <p:txBody>
            <a:bodyPr>
              <a:spAutoFit/>
            </a:bodyPr>
            <a:lstStyle/>
            <a:p>
              <a:r>
                <a:rPr lang="en-US" sz="700" b="1"/>
                <a:t>-115</a:t>
              </a:r>
            </a:p>
          </p:txBody>
        </p:sp>
        <p:sp>
          <p:nvSpPr>
            <p:cNvPr id="43192" name="TextBox 37"/>
            <p:cNvSpPr txBox="1">
              <a:spLocks noChangeArrowheads="1"/>
            </p:cNvSpPr>
            <p:nvPr/>
          </p:nvSpPr>
          <p:spPr bwMode="auto">
            <a:xfrm>
              <a:off x="6178163" y="5848569"/>
              <a:ext cx="557599" cy="230806"/>
            </a:xfrm>
            <a:prstGeom prst="rect">
              <a:avLst/>
            </a:prstGeom>
            <a:noFill/>
            <a:ln w="9525">
              <a:noFill/>
              <a:miter lim="800000"/>
              <a:headEnd/>
              <a:tailEnd/>
            </a:ln>
          </p:spPr>
          <p:txBody>
            <a:bodyPr>
              <a:spAutoFit/>
            </a:bodyPr>
            <a:lstStyle/>
            <a:p>
              <a:r>
                <a:rPr lang="en-US" sz="700" b="1"/>
                <a:t>-117</a:t>
              </a:r>
            </a:p>
          </p:txBody>
        </p:sp>
        <p:sp>
          <p:nvSpPr>
            <p:cNvPr id="43193" name="TextBox 39"/>
            <p:cNvSpPr txBox="1">
              <a:spLocks noChangeArrowheads="1"/>
            </p:cNvSpPr>
            <p:nvPr/>
          </p:nvSpPr>
          <p:spPr bwMode="auto">
            <a:xfrm>
              <a:off x="6566936" y="5848565"/>
              <a:ext cx="768287" cy="230805"/>
            </a:xfrm>
            <a:prstGeom prst="rect">
              <a:avLst/>
            </a:prstGeom>
            <a:noFill/>
            <a:ln w="9525">
              <a:noFill/>
              <a:miter lim="800000"/>
              <a:headEnd/>
              <a:tailEnd/>
            </a:ln>
          </p:spPr>
          <p:txBody>
            <a:bodyPr>
              <a:spAutoFit/>
            </a:bodyPr>
            <a:lstStyle/>
            <a:p>
              <a:r>
                <a:rPr lang="en-US" sz="700" b="1" dirty="0"/>
                <a:t>-119  </a:t>
              </a:r>
              <a:r>
                <a:rPr lang="en-US" sz="700" b="1" dirty="0" smtClean="0"/>
                <a:t>ppm</a:t>
              </a:r>
              <a:endParaRPr lang="en-US" sz="700" b="1" dirty="0"/>
            </a:p>
          </p:txBody>
        </p:sp>
      </p:grpSp>
      <p:sp>
        <p:nvSpPr>
          <p:cNvPr id="43114" name="TextBox 24"/>
          <p:cNvSpPr txBox="1">
            <a:spLocks noChangeArrowheads="1"/>
          </p:cNvSpPr>
          <p:nvPr/>
        </p:nvSpPr>
        <p:spPr bwMode="auto">
          <a:xfrm>
            <a:off x="762000" y="5939135"/>
            <a:ext cx="7848600" cy="830997"/>
          </a:xfrm>
          <a:prstGeom prst="rect">
            <a:avLst/>
          </a:prstGeom>
          <a:noFill/>
          <a:ln w="9525">
            <a:noFill/>
            <a:miter lim="800000"/>
            <a:headEnd/>
            <a:tailEnd/>
          </a:ln>
        </p:spPr>
        <p:txBody>
          <a:bodyPr wrap="square">
            <a:spAutoFit/>
          </a:bodyPr>
          <a:lstStyle/>
          <a:p>
            <a:r>
              <a:rPr lang="en-US" sz="1200" b="1" dirty="0">
                <a:latin typeface="Times New Roman" pitchFamily="18" charset="0"/>
                <a:cs typeface="Times New Roman" pitchFamily="18" charset="0"/>
              </a:rPr>
              <a:t>Figure </a:t>
            </a:r>
            <a:r>
              <a:rPr lang="en-US" sz="1200" b="1" dirty="0" smtClean="0">
                <a:latin typeface="Times New Roman" pitchFamily="18" charset="0"/>
                <a:cs typeface="Times New Roman" pitchFamily="18" charset="0"/>
              </a:rPr>
              <a:t>S1: </a:t>
            </a:r>
            <a:r>
              <a:rPr lang="en-US" sz="1200" dirty="0" smtClean="0">
                <a:latin typeface="Times New Roman" pitchFamily="18" charset="0"/>
                <a:cs typeface="Times New Roman" pitchFamily="18" charset="0"/>
              </a:rPr>
              <a:t>Temperature dependent </a:t>
            </a:r>
            <a:r>
              <a:rPr lang="en-US" sz="1200" b="1" dirty="0" smtClean="0">
                <a:latin typeface="Times New Roman" pitchFamily="18" charset="0"/>
                <a:cs typeface="Times New Roman" pitchFamily="18" charset="0"/>
              </a:rPr>
              <a:t>d</a:t>
            </a:r>
            <a:r>
              <a:rPr lang="en-US" sz="1200" dirty="0" smtClean="0">
                <a:latin typeface="Times New Roman" pitchFamily="18" charset="0"/>
                <a:cs typeface="Times New Roman" pitchFamily="18" charset="0"/>
              </a:rPr>
              <a:t>ynamic 1D </a:t>
            </a:r>
            <a:r>
              <a:rPr lang="en-US" sz="1200" baseline="30000" dirty="0">
                <a:latin typeface="Times New Roman" pitchFamily="18" charset="0"/>
                <a:cs typeface="Times New Roman" pitchFamily="18" charset="0"/>
              </a:rPr>
              <a:t>19</a:t>
            </a:r>
            <a:r>
              <a:rPr lang="en-US" sz="1200" dirty="0">
                <a:latin typeface="Times New Roman" pitchFamily="18" charset="0"/>
                <a:cs typeface="Times New Roman" pitchFamily="18" charset="0"/>
              </a:rPr>
              <a:t>F NMR spectra of (a) FABP-, (b) FAF-, and (c) </a:t>
            </a:r>
            <a:r>
              <a:rPr lang="en-US" sz="1200" dirty="0" smtClean="0">
                <a:latin typeface="Times New Roman" pitchFamily="18" charset="0"/>
                <a:cs typeface="Times New Roman" pitchFamily="18" charset="0"/>
              </a:rPr>
              <a:t>FAAF-modified 11-mer </a:t>
            </a:r>
            <a:r>
              <a:rPr lang="en-US" sz="1200" dirty="0">
                <a:latin typeface="Times New Roman" pitchFamily="18" charset="0"/>
                <a:cs typeface="Times New Roman" pitchFamily="18" charset="0"/>
              </a:rPr>
              <a:t>duplexes on the G*CT and G*CA sequence contexts. </a:t>
            </a:r>
            <a:r>
              <a:rPr lang="en-US" sz="1200" dirty="0" smtClean="0">
                <a:latin typeface="Times New Roman" pitchFamily="18" charset="0"/>
                <a:cs typeface="Times New Roman" pitchFamily="18" charset="0"/>
              </a:rPr>
              <a:t>The signals were assigned as B-, S- and W-conformers based on H/D solvent effect, adduct-induced circular </a:t>
            </a:r>
            <a:r>
              <a:rPr lang="en-US" sz="1200" dirty="0" err="1" smtClean="0">
                <a:latin typeface="Times New Roman" pitchFamily="18" charset="0"/>
                <a:cs typeface="Times New Roman" pitchFamily="18" charset="0"/>
              </a:rPr>
              <a:t>dichroism</a:t>
            </a:r>
            <a:r>
              <a:rPr lang="en-US" sz="1200" dirty="0" smtClean="0">
                <a:latin typeface="Times New Roman" pitchFamily="18" charset="0"/>
                <a:cs typeface="Times New Roman" pitchFamily="18" charset="0"/>
              </a:rPr>
              <a:t> (ICD</a:t>
            </a:r>
            <a:r>
              <a:rPr lang="en-US" sz="1200" baseline="-25000" dirty="0" smtClean="0">
                <a:latin typeface="Times New Roman" pitchFamily="18" charset="0"/>
                <a:cs typeface="Times New Roman" pitchFamily="18" charset="0"/>
              </a:rPr>
              <a:t>290-350nm</a:t>
            </a:r>
            <a:r>
              <a:rPr lang="en-US" sz="1200" dirty="0" smtClean="0">
                <a:latin typeface="Times New Roman" pitchFamily="18" charset="0"/>
                <a:cs typeface="Times New Roman" pitchFamily="18" charset="0"/>
              </a:rPr>
              <a:t>) and chemical shift patterns. Insets are the NOESY spectra, the off-diagonal signals indicate that the conformers are in exchangeable equilibrium with each other</a:t>
            </a:r>
            <a:endParaRPr lang="en-US" sz="1200" dirty="0">
              <a:latin typeface="Times New Roman" pitchFamily="18" charset="0"/>
              <a:cs typeface="Times New Roman" pitchFamily="18" charset="0"/>
            </a:endParaRPr>
          </a:p>
        </p:txBody>
      </p:sp>
      <p:pic>
        <p:nvPicPr>
          <p:cNvPr id="43115" name="Picture 2"/>
          <p:cNvPicPr>
            <a:picLocks noChangeAspect="1" noChangeArrowheads="1"/>
          </p:cNvPicPr>
          <p:nvPr/>
        </p:nvPicPr>
        <p:blipFill>
          <a:blip r:embed="rId82"/>
          <a:srcRect/>
          <a:stretch>
            <a:fillRect/>
          </a:stretch>
        </p:blipFill>
        <p:spPr bwMode="auto">
          <a:xfrm>
            <a:off x="1262062" y="1661481"/>
            <a:ext cx="412751" cy="561975"/>
          </a:xfrm>
          <a:prstGeom prst="rect">
            <a:avLst/>
          </a:prstGeom>
          <a:noFill/>
          <a:ln w="9525">
            <a:noFill/>
            <a:miter lim="800000"/>
            <a:headEnd/>
            <a:tailEnd/>
          </a:ln>
        </p:spPr>
      </p:pic>
      <p:pic>
        <p:nvPicPr>
          <p:cNvPr id="43116" name="Picture 3"/>
          <p:cNvPicPr>
            <a:picLocks noChangeAspect="1" noChangeArrowheads="1"/>
          </p:cNvPicPr>
          <p:nvPr/>
        </p:nvPicPr>
        <p:blipFill>
          <a:blip r:embed="rId83"/>
          <a:srcRect/>
          <a:stretch>
            <a:fillRect/>
          </a:stretch>
        </p:blipFill>
        <p:spPr bwMode="auto">
          <a:xfrm>
            <a:off x="762000" y="1651956"/>
            <a:ext cx="411163" cy="561975"/>
          </a:xfrm>
          <a:prstGeom prst="rect">
            <a:avLst/>
          </a:prstGeom>
          <a:noFill/>
          <a:ln w="9525">
            <a:noFill/>
            <a:miter lim="800000"/>
            <a:headEnd/>
            <a:tailEnd/>
          </a:ln>
        </p:spPr>
      </p:pic>
      <p:sp>
        <p:nvSpPr>
          <p:cNvPr id="43117" name="TextBox 59"/>
          <p:cNvSpPr txBox="1">
            <a:spLocks noChangeArrowheads="1"/>
          </p:cNvSpPr>
          <p:nvPr/>
        </p:nvSpPr>
        <p:spPr bwMode="auto">
          <a:xfrm>
            <a:off x="880462" y="1609693"/>
            <a:ext cx="386644" cy="184666"/>
          </a:xfrm>
          <a:prstGeom prst="rect">
            <a:avLst/>
          </a:prstGeom>
          <a:noFill/>
          <a:ln w="9525">
            <a:noFill/>
            <a:miter lim="800000"/>
            <a:headEnd/>
            <a:tailEnd/>
          </a:ln>
        </p:spPr>
        <p:txBody>
          <a:bodyPr wrap="none">
            <a:spAutoFit/>
          </a:bodyPr>
          <a:lstStyle/>
          <a:p>
            <a:r>
              <a:rPr lang="en-US" sz="600" b="1" dirty="0"/>
              <a:t>17 </a:t>
            </a:r>
            <a:r>
              <a:rPr lang="en-US" sz="600" b="1" dirty="0" smtClean="0">
                <a:latin typeface="Times New Roman" pitchFamily="18" charset="0"/>
                <a:cs typeface="Times New Roman" pitchFamily="18" charset="0"/>
              </a:rPr>
              <a:t>˚</a:t>
            </a:r>
            <a:r>
              <a:rPr lang="en-US" sz="600" b="1" dirty="0" smtClean="0"/>
              <a:t>C</a:t>
            </a:r>
            <a:endParaRPr lang="en-US" sz="600" b="1" dirty="0"/>
          </a:p>
        </p:txBody>
      </p:sp>
      <p:sp>
        <p:nvSpPr>
          <p:cNvPr id="43118" name="TextBox 60"/>
          <p:cNvSpPr txBox="1">
            <a:spLocks noChangeArrowheads="1"/>
          </p:cNvSpPr>
          <p:nvPr/>
        </p:nvSpPr>
        <p:spPr bwMode="auto">
          <a:xfrm>
            <a:off x="1429924" y="1613535"/>
            <a:ext cx="330540" cy="184666"/>
          </a:xfrm>
          <a:prstGeom prst="rect">
            <a:avLst/>
          </a:prstGeom>
          <a:noFill/>
          <a:ln w="9525">
            <a:noFill/>
            <a:miter lim="800000"/>
            <a:headEnd/>
            <a:tailEnd/>
          </a:ln>
        </p:spPr>
        <p:txBody>
          <a:bodyPr wrap="none">
            <a:spAutoFit/>
          </a:bodyPr>
          <a:lstStyle/>
          <a:p>
            <a:r>
              <a:rPr lang="en-US" sz="600" b="1" dirty="0"/>
              <a:t>5 </a:t>
            </a:r>
            <a:r>
              <a:rPr lang="en-US" sz="600" b="1" dirty="0" smtClean="0">
                <a:latin typeface="Times New Roman" pitchFamily="18" charset="0"/>
                <a:cs typeface="Times New Roman" pitchFamily="18" charset="0"/>
              </a:rPr>
              <a:t>˚</a:t>
            </a:r>
            <a:r>
              <a:rPr lang="en-US" sz="600" b="1" dirty="0" smtClean="0"/>
              <a:t>C</a:t>
            </a:r>
            <a:endParaRPr lang="en-US" sz="600" b="1" dirty="0"/>
          </a:p>
        </p:txBody>
      </p:sp>
      <p:sp>
        <p:nvSpPr>
          <p:cNvPr id="43119" name="Text Box 58"/>
          <p:cNvSpPr txBox="1">
            <a:spLocks noChangeArrowheads="1"/>
          </p:cNvSpPr>
          <p:nvPr/>
        </p:nvSpPr>
        <p:spPr bwMode="auto">
          <a:xfrm>
            <a:off x="4521366" y="5253993"/>
            <a:ext cx="378630" cy="215444"/>
          </a:xfrm>
          <a:prstGeom prst="rect">
            <a:avLst/>
          </a:prstGeom>
          <a:noFill/>
          <a:ln w="9525">
            <a:noFill/>
            <a:miter lim="800000"/>
            <a:headEnd/>
            <a:tailEnd/>
          </a:ln>
        </p:spPr>
        <p:txBody>
          <a:bodyPr wrap="none">
            <a:spAutoFit/>
          </a:bodyPr>
          <a:lstStyle/>
          <a:p>
            <a:r>
              <a:rPr lang="en-US" sz="800" b="1" dirty="0"/>
              <a:t>2 </a:t>
            </a:r>
            <a:r>
              <a:rPr lang="en-US" sz="800" b="1" dirty="0" smtClean="0">
                <a:latin typeface="Times New Roman" pitchFamily="18" charset="0"/>
                <a:cs typeface="Times New Roman" pitchFamily="18" charset="0"/>
              </a:rPr>
              <a:t>˚</a:t>
            </a:r>
            <a:r>
              <a:rPr lang="en-US" sz="800" b="1" dirty="0" smtClean="0"/>
              <a:t>C</a:t>
            </a:r>
            <a:endParaRPr lang="en-US" sz="800" b="1" dirty="0"/>
          </a:p>
        </p:txBody>
      </p:sp>
      <p:grpSp>
        <p:nvGrpSpPr>
          <p:cNvPr id="43120" name="Group 150"/>
          <p:cNvGrpSpPr>
            <a:grpSpLocks/>
          </p:cNvGrpSpPr>
          <p:nvPr/>
        </p:nvGrpSpPr>
        <p:grpSpPr bwMode="auto">
          <a:xfrm>
            <a:off x="7943851" y="1715456"/>
            <a:ext cx="376237" cy="546100"/>
            <a:chOff x="464091" y="152400"/>
            <a:chExt cx="3813048" cy="3074435"/>
          </a:xfrm>
        </p:grpSpPr>
        <p:sp>
          <p:nvSpPr>
            <p:cNvPr id="43160" name="AutoShape 123"/>
            <p:cNvSpPr>
              <a:spLocks noChangeArrowheads="1" noTextEdit="1"/>
            </p:cNvSpPr>
            <p:nvPr/>
          </p:nvSpPr>
          <p:spPr bwMode="auto">
            <a:xfrm>
              <a:off x="464091" y="152402"/>
              <a:ext cx="3813048" cy="3074433"/>
            </a:xfrm>
            <a:prstGeom prst="rect">
              <a:avLst/>
            </a:prstGeom>
            <a:noFill/>
            <a:ln w="9525">
              <a:noFill/>
              <a:miter lim="800000"/>
              <a:headEnd/>
              <a:tailEnd/>
            </a:ln>
          </p:spPr>
          <p:txBody>
            <a:bodyPr/>
            <a:lstStyle/>
            <a:p>
              <a:endParaRPr lang="en-US"/>
            </a:p>
          </p:txBody>
        </p:sp>
        <p:sp>
          <p:nvSpPr>
            <p:cNvPr id="43161" name="Freeform 126"/>
            <p:cNvSpPr>
              <a:spLocks/>
            </p:cNvSpPr>
            <p:nvPr/>
          </p:nvSpPr>
          <p:spPr bwMode="auto">
            <a:xfrm>
              <a:off x="1944688" y="1905000"/>
              <a:ext cx="115888" cy="115888"/>
            </a:xfrm>
            <a:custGeom>
              <a:avLst/>
              <a:gdLst>
                <a:gd name="T0" fmla="*/ 2147483647 w 73"/>
                <a:gd name="T1" fmla="*/ 2147483647 h 73"/>
                <a:gd name="T2" fmla="*/ 2147483647 w 73"/>
                <a:gd name="T3" fmla="*/ 2147483647 h 73"/>
                <a:gd name="T4" fmla="*/ 0 w 73"/>
                <a:gd name="T5" fmla="*/ 2147483647 h 73"/>
                <a:gd name="T6" fmla="*/ 2147483647 w 73"/>
                <a:gd name="T7" fmla="*/ 2147483647 h 73"/>
                <a:gd name="T8" fmla="*/ 2147483647 w 73"/>
                <a:gd name="T9" fmla="*/ 2147483647 h 73"/>
                <a:gd name="T10" fmla="*/ 2147483647 w 73"/>
                <a:gd name="T11" fmla="*/ 2147483647 h 73"/>
                <a:gd name="T12" fmla="*/ 2147483647 w 73"/>
                <a:gd name="T13" fmla="*/ 2147483647 h 73"/>
                <a:gd name="T14" fmla="*/ 2147483647 w 73"/>
                <a:gd name="T15" fmla="*/ 0 h 73"/>
                <a:gd name="T16" fmla="*/ 2147483647 w 73"/>
                <a:gd name="T17" fmla="*/ 2147483647 h 73"/>
                <a:gd name="T18" fmla="*/ 2147483647 w 73"/>
                <a:gd name="T19" fmla="*/ 2147483647 h 73"/>
                <a:gd name="T20" fmla="*/ 2147483647 w 73"/>
                <a:gd name="T21" fmla="*/ 2147483647 h 73"/>
                <a:gd name="T22" fmla="*/ 2147483647 w 73"/>
                <a:gd name="T23" fmla="*/ 2147483647 h 73"/>
                <a:gd name="T24" fmla="*/ 2147483647 w 73"/>
                <a:gd name="T25" fmla="*/ 2147483647 h 73"/>
                <a:gd name="T26" fmla="*/ 2147483647 w 73"/>
                <a:gd name="T27" fmla="*/ 2147483647 h 73"/>
                <a:gd name="T28" fmla="*/ 2147483647 w 73"/>
                <a:gd name="T29" fmla="*/ 2147483647 h 73"/>
                <a:gd name="T30" fmla="*/ 2147483647 w 73"/>
                <a:gd name="T31" fmla="*/ 2147483647 h 73"/>
                <a:gd name="T32" fmla="*/ 2147483647 w 73"/>
                <a:gd name="T33" fmla="*/ 2147483647 h 73"/>
                <a:gd name="T34" fmla="*/ 2147483647 w 73"/>
                <a:gd name="T35" fmla="*/ 2147483647 h 73"/>
                <a:gd name="T36" fmla="*/ 2147483647 w 73"/>
                <a:gd name="T37" fmla="*/ 2147483647 h 73"/>
                <a:gd name="T38" fmla="*/ 2147483647 w 73"/>
                <a:gd name="T39" fmla="*/ 2147483647 h 7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3"/>
                <a:gd name="T61" fmla="*/ 0 h 73"/>
                <a:gd name="T62" fmla="*/ 73 w 73"/>
                <a:gd name="T63" fmla="*/ 73 h 7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3" h="73">
                  <a:moveTo>
                    <a:pt x="15" y="68"/>
                  </a:moveTo>
                  <a:lnTo>
                    <a:pt x="6" y="58"/>
                  </a:lnTo>
                  <a:lnTo>
                    <a:pt x="0" y="41"/>
                  </a:lnTo>
                  <a:lnTo>
                    <a:pt x="6" y="14"/>
                  </a:lnTo>
                  <a:lnTo>
                    <a:pt x="18" y="5"/>
                  </a:lnTo>
                  <a:lnTo>
                    <a:pt x="29" y="2"/>
                  </a:lnTo>
                  <a:lnTo>
                    <a:pt x="41" y="0"/>
                  </a:lnTo>
                  <a:lnTo>
                    <a:pt x="52" y="5"/>
                  </a:lnTo>
                  <a:lnTo>
                    <a:pt x="64" y="12"/>
                  </a:lnTo>
                  <a:lnTo>
                    <a:pt x="70" y="14"/>
                  </a:lnTo>
                  <a:lnTo>
                    <a:pt x="73" y="41"/>
                  </a:lnTo>
                  <a:lnTo>
                    <a:pt x="64" y="51"/>
                  </a:lnTo>
                  <a:lnTo>
                    <a:pt x="52" y="65"/>
                  </a:lnTo>
                  <a:lnTo>
                    <a:pt x="52" y="68"/>
                  </a:lnTo>
                  <a:lnTo>
                    <a:pt x="41" y="73"/>
                  </a:lnTo>
                  <a:lnTo>
                    <a:pt x="29" y="70"/>
                  </a:lnTo>
                  <a:lnTo>
                    <a:pt x="18" y="68"/>
                  </a:lnTo>
                  <a:lnTo>
                    <a:pt x="15" y="68"/>
                  </a:lnTo>
                </a:path>
              </a:pathLst>
            </a:custGeom>
            <a:noFill/>
            <a:ln w="3">
              <a:solidFill>
                <a:srgbClr val="000000"/>
              </a:solidFill>
              <a:prstDash val="solid"/>
              <a:round/>
              <a:headEnd/>
              <a:tailEnd/>
            </a:ln>
          </p:spPr>
          <p:txBody>
            <a:bodyPr/>
            <a:lstStyle/>
            <a:p>
              <a:endParaRPr lang="en-US"/>
            </a:p>
          </p:txBody>
        </p:sp>
        <p:sp>
          <p:nvSpPr>
            <p:cNvPr id="43162" name="Freeform 127"/>
            <p:cNvSpPr>
              <a:spLocks/>
            </p:cNvSpPr>
            <p:nvPr/>
          </p:nvSpPr>
          <p:spPr bwMode="auto">
            <a:xfrm>
              <a:off x="1922463" y="1873250"/>
              <a:ext cx="169863" cy="169863"/>
            </a:xfrm>
            <a:custGeom>
              <a:avLst/>
              <a:gdLst>
                <a:gd name="T0" fmla="*/ 2147483647 w 107"/>
                <a:gd name="T1" fmla="*/ 2147483647 h 107"/>
                <a:gd name="T2" fmla="*/ 0 w 107"/>
                <a:gd name="T3" fmla="*/ 2147483647 h 107"/>
                <a:gd name="T4" fmla="*/ 2147483647 w 107"/>
                <a:gd name="T5" fmla="*/ 2147483647 h 107"/>
                <a:gd name="T6" fmla="*/ 2147483647 w 107"/>
                <a:gd name="T7" fmla="*/ 2147483647 h 107"/>
                <a:gd name="T8" fmla="*/ 2147483647 w 107"/>
                <a:gd name="T9" fmla="*/ 2147483647 h 107"/>
                <a:gd name="T10" fmla="*/ 2147483647 w 107"/>
                <a:gd name="T11" fmla="*/ 2147483647 h 107"/>
                <a:gd name="T12" fmla="*/ 2147483647 w 107"/>
                <a:gd name="T13" fmla="*/ 2147483647 h 107"/>
                <a:gd name="T14" fmla="*/ 2147483647 w 107"/>
                <a:gd name="T15" fmla="*/ 2147483647 h 107"/>
                <a:gd name="T16" fmla="*/ 2147483647 w 107"/>
                <a:gd name="T17" fmla="*/ 0 h 107"/>
                <a:gd name="T18" fmla="*/ 2147483647 w 107"/>
                <a:gd name="T19" fmla="*/ 0 h 107"/>
                <a:gd name="T20" fmla="*/ 2147483647 w 107"/>
                <a:gd name="T21" fmla="*/ 2147483647 h 107"/>
                <a:gd name="T22" fmla="*/ 2147483647 w 107"/>
                <a:gd name="T23" fmla="*/ 2147483647 h 107"/>
                <a:gd name="T24" fmla="*/ 2147483647 w 107"/>
                <a:gd name="T25" fmla="*/ 2147483647 h 107"/>
                <a:gd name="T26" fmla="*/ 2147483647 w 107"/>
                <a:gd name="T27" fmla="*/ 2147483647 h 107"/>
                <a:gd name="T28" fmla="*/ 2147483647 w 107"/>
                <a:gd name="T29" fmla="*/ 2147483647 h 107"/>
                <a:gd name="T30" fmla="*/ 2147483647 w 107"/>
                <a:gd name="T31" fmla="*/ 2147483647 h 107"/>
                <a:gd name="T32" fmla="*/ 2147483647 w 107"/>
                <a:gd name="T33" fmla="*/ 2147483647 h 107"/>
                <a:gd name="T34" fmla="*/ 2147483647 w 107"/>
                <a:gd name="T35" fmla="*/ 2147483647 h 107"/>
                <a:gd name="T36" fmla="*/ 2147483647 w 107"/>
                <a:gd name="T37" fmla="*/ 2147483647 h 107"/>
                <a:gd name="T38" fmla="*/ 2147483647 w 107"/>
                <a:gd name="T39" fmla="*/ 2147483647 h 107"/>
                <a:gd name="T40" fmla="*/ 2147483647 w 107"/>
                <a:gd name="T41" fmla="*/ 2147483647 h 107"/>
                <a:gd name="T42" fmla="*/ 2147483647 w 107"/>
                <a:gd name="T43" fmla="*/ 2147483647 h 107"/>
                <a:gd name="T44" fmla="*/ 2147483647 w 107"/>
                <a:gd name="T45" fmla="*/ 2147483647 h 107"/>
                <a:gd name="T46" fmla="*/ 2147483647 w 107"/>
                <a:gd name="T47" fmla="*/ 2147483647 h 107"/>
                <a:gd name="T48" fmla="*/ 2147483647 w 107"/>
                <a:gd name="T49" fmla="*/ 2147483647 h 107"/>
                <a:gd name="T50" fmla="*/ 2147483647 w 107"/>
                <a:gd name="T51" fmla="*/ 2147483647 h 107"/>
                <a:gd name="T52" fmla="*/ 2147483647 w 107"/>
                <a:gd name="T53" fmla="*/ 2147483647 h 107"/>
                <a:gd name="T54" fmla="*/ 2147483647 w 107"/>
                <a:gd name="T55" fmla="*/ 2147483647 h 10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07"/>
                <a:gd name="T85" fmla="*/ 0 h 107"/>
                <a:gd name="T86" fmla="*/ 107 w 107"/>
                <a:gd name="T87" fmla="*/ 107 h 10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07" h="107">
                  <a:moveTo>
                    <a:pt x="6" y="88"/>
                  </a:moveTo>
                  <a:lnTo>
                    <a:pt x="0" y="61"/>
                  </a:lnTo>
                  <a:lnTo>
                    <a:pt x="6" y="34"/>
                  </a:lnTo>
                  <a:lnTo>
                    <a:pt x="9" y="32"/>
                  </a:lnTo>
                  <a:lnTo>
                    <a:pt x="20" y="13"/>
                  </a:lnTo>
                  <a:lnTo>
                    <a:pt x="26" y="10"/>
                  </a:lnTo>
                  <a:lnTo>
                    <a:pt x="32" y="5"/>
                  </a:lnTo>
                  <a:lnTo>
                    <a:pt x="43" y="3"/>
                  </a:lnTo>
                  <a:lnTo>
                    <a:pt x="55" y="0"/>
                  </a:lnTo>
                  <a:lnTo>
                    <a:pt x="66" y="0"/>
                  </a:lnTo>
                  <a:lnTo>
                    <a:pt x="78" y="5"/>
                  </a:lnTo>
                  <a:lnTo>
                    <a:pt x="84" y="10"/>
                  </a:lnTo>
                  <a:lnTo>
                    <a:pt x="89" y="15"/>
                  </a:lnTo>
                  <a:lnTo>
                    <a:pt x="104" y="30"/>
                  </a:lnTo>
                  <a:lnTo>
                    <a:pt x="107" y="34"/>
                  </a:lnTo>
                  <a:lnTo>
                    <a:pt x="107" y="61"/>
                  </a:lnTo>
                  <a:lnTo>
                    <a:pt x="104" y="73"/>
                  </a:lnTo>
                  <a:lnTo>
                    <a:pt x="92" y="88"/>
                  </a:lnTo>
                  <a:lnTo>
                    <a:pt x="89" y="90"/>
                  </a:lnTo>
                  <a:lnTo>
                    <a:pt x="78" y="95"/>
                  </a:lnTo>
                  <a:lnTo>
                    <a:pt x="66" y="105"/>
                  </a:lnTo>
                  <a:lnTo>
                    <a:pt x="55" y="107"/>
                  </a:lnTo>
                  <a:lnTo>
                    <a:pt x="43" y="107"/>
                  </a:lnTo>
                  <a:lnTo>
                    <a:pt x="32" y="105"/>
                  </a:lnTo>
                  <a:lnTo>
                    <a:pt x="20" y="102"/>
                  </a:lnTo>
                  <a:lnTo>
                    <a:pt x="9" y="93"/>
                  </a:lnTo>
                  <a:lnTo>
                    <a:pt x="6" y="88"/>
                  </a:lnTo>
                </a:path>
              </a:pathLst>
            </a:custGeom>
            <a:noFill/>
            <a:ln w="3">
              <a:solidFill>
                <a:srgbClr val="000000"/>
              </a:solidFill>
              <a:prstDash val="solid"/>
              <a:round/>
              <a:headEnd/>
              <a:tailEnd/>
            </a:ln>
          </p:spPr>
          <p:txBody>
            <a:bodyPr/>
            <a:lstStyle/>
            <a:p>
              <a:endParaRPr lang="en-US"/>
            </a:p>
          </p:txBody>
        </p:sp>
        <p:sp>
          <p:nvSpPr>
            <p:cNvPr id="43163" name="Freeform 128"/>
            <p:cNvSpPr>
              <a:spLocks/>
            </p:cNvSpPr>
            <p:nvPr/>
          </p:nvSpPr>
          <p:spPr bwMode="auto">
            <a:xfrm>
              <a:off x="1895475" y="1846263"/>
              <a:ext cx="233363" cy="220663"/>
            </a:xfrm>
            <a:custGeom>
              <a:avLst/>
              <a:gdLst>
                <a:gd name="T0" fmla="*/ 2147483647 w 147"/>
                <a:gd name="T1" fmla="*/ 2147483647 h 139"/>
                <a:gd name="T2" fmla="*/ 2147483647 w 147"/>
                <a:gd name="T3" fmla="*/ 2147483647 h 139"/>
                <a:gd name="T4" fmla="*/ 2147483647 w 147"/>
                <a:gd name="T5" fmla="*/ 2147483647 h 139"/>
                <a:gd name="T6" fmla="*/ 2147483647 w 147"/>
                <a:gd name="T7" fmla="*/ 2147483647 h 139"/>
                <a:gd name="T8" fmla="*/ 2147483647 w 147"/>
                <a:gd name="T9" fmla="*/ 2147483647 h 139"/>
                <a:gd name="T10" fmla="*/ 0 w 147"/>
                <a:gd name="T11" fmla="*/ 2147483647 h 139"/>
                <a:gd name="T12" fmla="*/ 2147483647 w 147"/>
                <a:gd name="T13" fmla="*/ 2147483647 h 139"/>
                <a:gd name="T14" fmla="*/ 2147483647 w 147"/>
                <a:gd name="T15" fmla="*/ 2147483647 h 139"/>
                <a:gd name="T16" fmla="*/ 2147483647 w 147"/>
                <a:gd name="T17" fmla="*/ 2147483647 h 139"/>
                <a:gd name="T18" fmla="*/ 2147483647 w 147"/>
                <a:gd name="T19" fmla="*/ 2147483647 h 139"/>
                <a:gd name="T20" fmla="*/ 2147483647 w 147"/>
                <a:gd name="T21" fmla="*/ 2147483647 h 139"/>
                <a:gd name="T22" fmla="*/ 2147483647 w 147"/>
                <a:gd name="T23" fmla="*/ 2147483647 h 139"/>
                <a:gd name="T24" fmla="*/ 2147483647 w 147"/>
                <a:gd name="T25" fmla="*/ 2147483647 h 139"/>
                <a:gd name="T26" fmla="*/ 2147483647 w 147"/>
                <a:gd name="T27" fmla="*/ 2147483647 h 139"/>
                <a:gd name="T28" fmla="*/ 2147483647 w 147"/>
                <a:gd name="T29" fmla="*/ 0 h 139"/>
                <a:gd name="T30" fmla="*/ 2147483647 w 147"/>
                <a:gd name="T31" fmla="*/ 2147483647 h 139"/>
                <a:gd name="T32" fmla="*/ 2147483647 w 147"/>
                <a:gd name="T33" fmla="*/ 2147483647 h 139"/>
                <a:gd name="T34" fmla="*/ 2147483647 w 147"/>
                <a:gd name="T35" fmla="*/ 2147483647 h 139"/>
                <a:gd name="T36" fmla="*/ 2147483647 w 147"/>
                <a:gd name="T37" fmla="*/ 2147483647 h 139"/>
                <a:gd name="T38" fmla="*/ 2147483647 w 147"/>
                <a:gd name="T39" fmla="*/ 2147483647 h 139"/>
                <a:gd name="T40" fmla="*/ 2147483647 w 147"/>
                <a:gd name="T41" fmla="*/ 2147483647 h 139"/>
                <a:gd name="T42" fmla="*/ 2147483647 w 147"/>
                <a:gd name="T43" fmla="*/ 2147483647 h 139"/>
                <a:gd name="T44" fmla="*/ 2147483647 w 147"/>
                <a:gd name="T45" fmla="*/ 2147483647 h 139"/>
                <a:gd name="T46" fmla="*/ 2147483647 w 147"/>
                <a:gd name="T47" fmla="*/ 2147483647 h 139"/>
                <a:gd name="T48" fmla="*/ 2147483647 w 147"/>
                <a:gd name="T49" fmla="*/ 2147483647 h 139"/>
                <a:gd name="T50" fmla="*/ 2147483647 w 147"/>
                <a:gd name="T51" fmla="*/ 2147483647 h 139"/>
                <a:gd name="T52" fmla="*/ 2147483647 w 147"/>
                <a:gd name="T53" fmla="*/ 2147483647 h 139"/>
                <a:gd name="T54" fmla="*/ 2147483647 w 147"/>
                <a:gd name="T55" fmla="*/ 2147483647 h 139"/>
                <a:gd name="T56" fmla="*/ 2147483647 w 147"/>
                <a:gd name="T57" fmla="*/ 2147483647 h 139"/>
                <a:gd name="T58" fmla="*/ 2147483647 w 147"/>
                <a:gd name="T59" fmla="*/ 2147483647 h 139"/>
                <a:gd name="T60" fmla="*/ 2147483647 w 147"/>
                <a:gd name="T61" fmla="*/ 2147483647 h 139"/>
                <a:gd name="T62" fmla="*/ 2147483647 w 147"/>
                <a:gd name="T63" fmla="*/ 2147483647 h 139"/>
                <a:gd name="T64" fmla="*/ 2147483647 w 147"/>
                <a:gd name="T65" fmla="*/ 2147483647 h 139"/>
                <a:gd name="T66" fmla="*/ 2147483647 w 147"/>
                <a:gd name="T67" fmla="*/ 2147483647 h 139"/>
                <a:gd name="T68" fmla="*/ 2147483647 w 147"/>
                <a:gd name="T69" fmla="*/ 2147483647 h 139"/>
                <a:gd name="T70" fmla="*/ 2147483647 w 147"/>
                <a:gd name="T71" fmla="*/ 2147483647 h 139"/>
                <a:gd name="T72" fmla="*/ 2147483647 w 147"/>
                <a:gd name="T73" fmla="*/ 2147483647 h 139"/>
                <a:gd name="T74" fmla="*/ 2147483647 w 147"/>
                <a:gd name="T75" fmla="*/ 2147483647 h 13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7"/>
                <a:gd name="T115" fmla="*/ 0 h 139"/>
                <a:gd name="T116" fmla="*/ 147 w 147"/>
                <a:gd name="T117" fmla="*/ 139 h 13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47" h="139">
                  <a:moveTo>
                    <a:pt x="31" y="129"/>
                  </a:moveTo>
                  <a:lnTo>
                    <a:pt x="26" y="127"/>
                  </a:lnTo>
                  <a:lnTo>
                    <a:pt x="14" y="112"/>
                  </a:lnTo>
                  <a:lnTo>
                    <a:pt x="8" y="105"/>
                  </a:lnTo>
                  <a:lnTo>
                    <a:pt x="2" y="83"/>
                  </a:lnTo>
                  <a:lnTo>
                    <a:pt x="0" y="78"/>
                  </a:lnTo>
                  <a:lnTo>
                    <a:pt x="2" y="71"/>
                  </a:lnTo>
                  <a:lnTo>
                    <a:pt x="5" y="51"/>
                  </a:lnTo>
                  <a:lnTo>
                    <a:pt x="14" y="42"/>
                  </a:lnTo>
                  <a:lnTo>
                    <a:pt x="26" y="30"/>
                  </a:lnTo>
                  <a:lnTo>
                    <a:pt x="28" y="27"/>
                  </a:lnTo>
                  <a:lnTo>
                    <a:pt x="37" y="13"/>
                  </a:lnTo>
                  <a:lnTo>
                    <a:pt x="49" y="8"/>
                  </a:lnTo>
                  <a:lnTo>
                    <a:pt x="60" y="5"/>
                  </a:lnTo>
                  <a:lnTo>
                    <a:pt x="72" y="0"/>
                  </a:lnTo>
                  <a:lnTo>
                    <a:pt x="83" y="3"/>
                  </a:lnTo>
                  <a:lnTo>
                    <a:pt x="95" y="8"/>
                  </a:lnTo>
                  <a:lnTo>
                    <a:pt x="106" y="15"/>
                  </a:lnTo>
                  <a:lnTo>
                    <a:pt x="121" y="22"/>
                  </a:lnTo>
                  <a:lnTo>
                    <a:pt x="127" y="27"/>
                  </a:lnTo>
                  <a:lnTo>
                    <a:pt x="132" y="30"/>
                  </a:lnTo>
                  <a:lnTo>
                    <a:pt x="144" y="49"/>
                  </a:lnTo>
                  <a:lnTo>
                    <a:pt x="144" y="51"/>
                  </a:lnTo>
                  <a:lnTo>
                    <a:pt x="147" y="78"/>
                  </a:lnTo>
                  <a:lnTo>
                    <a:pt x="144" y="83"/>
                  </a:lnTo>
                  <a:lnTo>
                    <a:pt x="132" y="97"/>
                  </a:lnTo>
                  <a:lnTo>
                    <a:pt x="130" y="105"/>
                  </a:lnTo>
                  <a:lnTo>
                    <a:pt x="121" y="114"/>
                  </a:lnTo>
                  <a:lnTo>
                    <a:pt x="106" y="122"/>
                  </a:lnTo>
                  <a:lnTo>
                    <a:pt x="95" y="127"/>
                  </a:lnTo>
                  <a:lnTo>
                    <a:pt x="92" y="129"/>
                  </a:lnTo>
                  <a:lnTo>
                    <a:pt x="83" y="134"/>
                  </a:lnTo>
                  <a:lnTo>
                    <a:pt x="72" y="139"/>
                  </a:lnTo>
                  <a:lnTo>
                    <a:pt x="60" y="139"/>
                  </a:lnTo>
                  <a:lnTo>
                    <a:pt x="49" y="134"/>
                  </a:lnTo>
                  <a:lnTo>
                    <a:pt x="37" y="134"/>
                  </a:lnTo>
                  <a:lnTo>
                    <a:pt x="31" y="129"/>
                  </a:lnTo>
                </a:path>
              </a:pathLst>
            </a:custGeom>
            <a:noFill/>
            <a:ln w="3">
              <a:solidFill>
                <a:srgbClr val="000000"/>
              </a:solidFill>
              <a:prstDash val="solid"/>
              <a:round/>
              <a:headEnd/>
              <a:tailEnd/>
            </a:ln>
          </p:spPr>
          <p:txBody>
            <a:bodyPr/>
            <a:lstStyle/>
            <a:p>
              <a:endParaRPr lang="en-US"/>
            </a:p>
          </p:txBody>
        </p:sp>
        <p:sp>
          <p:nvSpPr>
            <p:cNvPr id="43164" name="Freeform 129"/>
            <p:cNvSpPr>
              <a:spLocks/>
            </p:cNvSpPr>
            <p:nvPr/>
          </p:nvSpPr>
          <p:spPr bwMode="auto">
            <a:xfrm>
              <a:off x="1866900" y="1819275"/>
              <a:ext cx="293688" cy="266700"/>
            </a:xfrm>
            <a:custGeom>
              <a:avLst/>
              <a:gdLst>
                <a:gd name="T0" fmla="*/ 2147483647 w 185"/>
                <a:gd name="T1" fmla="*/ 2147483647 h 168"/>
                <a:gd name="T2" fmla="*/ 2147483647 w 185"/>
                <a:gd name="T3" fmla="*/ 2147483647 h 168"/>
                <a:gd name="T4" fmla="*/ 2147483647 w 185"/>
                <a:gd name="T5" fmla="*/ 2147483647 h 168"/>
                <a:gd name="T6" fmla="*/ 2147483647 w 185"/>
                <a:gd name="T7" fmla="*/ 2147483647 h 168"/>
                <a:gd name="T8" fmla="*/ 2147483647 w 185"/>
                <a:gd name="T9" fmla="*/ 2147483647 h 168"/>
                <a:gd name="T10" fmla="*/ 0 w 185"/>
                <a:gd name="T11" fmla="*/ 2147483647 h 168"/>
                <a:gd name="T12" fmla="*/ 2147483647 w 185"/>
                <a:gd name="T13" fmla="*/ 2147483647 h 168"/>
                <a:gd name="T14" fmla="*/ 2147483647 w 185"/>
                <a:gd name="T15" fmla="*/ 2147483647 h 168"/>
                <a:gd name="T16" fmla="*/ 2147483647 w 185"/>
                <a:gd name="T17" fmla="*/ 2147483647 h 168"/>
                <a:gd name="T18" fmla="*/ 2147483647 w 185"/>
                <a:gd name="T19" fmla="*/ 2147483647 h 168"/>
                <a:gd name="T20" fmla="*/ 2147483647 w 185"/>
                <a:gd name="T21" fmla="*/ 2147483647 h 168"/>
                <a:gd name="T22" fmla="*/ 2147483647 w 185"/>
                <a:gd name="T23" fmla="*/ 2147483647 h 168"/>
                <a:gd name="T24" fmla="*/ 2147483647 w 185"/>
                <a:gd name="T25" fmla="*/ 2147483647 h 168"/>
                <a:gd name="T26" fmla="*/ 2147483647 w 185"/>
                <a:gd name="T27" fmla="*/ 2147483647 h 168"/>
                <a:gd name="T28" fmla="*/ 2147483647 w 185"/>
                <a:gd name="T29" fmla="*/ 2147483647 h 168"/>
                <a:gd name="T30" fmla="*/ 2147483647 w 185"/>
                <a:gd name="T31" fmla="*/ 2147483647 h 168"/>
                <a:gd name="T32" fmla="*/ 2147483647 w 185"/>
                <a:gd name="T33" fmla="*/ 0 h 168"/>
                <a:gd name="T34" fmla="*/ 2147483647 w 185"/>
                <a:gd name="T35" fmla="*/ 2147483647 h 168"/>
                <a:gd name="T36" fmla="*/ 2147483647 w 185"/>
                <a:gd name="T37" fmla="*/ 2147483647 h 168"/>
                <a:gd name="T38" fmla="*/ 2147483647 w 185"/>
                <a:gd name="T39" fmla="*/ 2147483647 h 168"/>
                <a:gd name="T40" fmla="*/ 2147483647 w 185"/>
                <a:gd name="T41" fmla="*/ 2147483647 h 168"/>
                <a:gd name="T42" fmla="*/ 2147483647 w 185"/>
                <a:gd name="T43" fmla="*/ 2147483647 h 168"/>
                <a:gd name="T44" fmla="*/ 2147483647 w 185"/>
                <a:gd name="T45" fmla="*/ 2147483647 h 168"/>
                <a:gd name="T46" fmla="*/ 2147483647 w 185"/>
                <a:gd name="T47" fmla="*/ 2147483647 h 168"/>
                <a:gd name="T48" fmla="*/ 2147483647 w 185"/>
                <a:gd name="T49" fmla="*/ 2147483647 h 168"/>
                <a:gd name="T50" fmla="*/ 2147483647 w 185"/>
                <a:gd name="T51" fmla="*/ 2147483647 h 168"/>
                <a:gd name="T52" fmla="*/ 2147483647 w 185"/>
                <a:gd name="T53" fmla="*/ 2147483647 h 168"/>
                <a:gd name="T54" fmla="*/ 2147483647 w 185"/>
                <a:gd name="T55" fmla="*/ 2147483647 h 168"/>
                <a:gd name="T56" fmla="*/ 2147483647 w 185"/>
                <a:gd name="T57" fmla="*/ 2147483647 h 168"/>
                <a:gd name="T58" fmla="*/ 2147483647 w 185"/>
                <a:gd name="T59" fmla="*/ 2147483647 h 168"/>
                <a:gd name="T60" fmla="*/ 2147483647 w 185"/>
                <a:gd name="T61" fmla="*/ 2147483647 h 168"/>
                <a:gd name="T62" fmla="*/ 2147483647 w 185"/>
                <a:gd name="T63" fmla="*/ 2147483647 h 168"/>
                <a:gd name="T64" fmla="*/ 2147483647 w 185"/>
                <a:gd name="T65" fmla="*/ 2147483647 h 168"/>
                <a:gd name="T66" fmla="*/ 2147483647 w 185"/>
                <a:gd name="T67" fmla="*/ 2147483647 h 168"/>
                <a:gd name="T68" fmla="*/ 2147483647 w 185"/>
                <a:gd name="T69" fmla="*/ 2147483647 h 168"/>
                <a:gd name="T70" fmla="*/ 2147483647 w 185"/>
                <a:gd name="T71" fmla="*/ 2147483647 h 168"/>
                <a:gd name="T72" fmla="*/ 2147483647 w 185"/>
                <a:gd name="T73" fmla="*/ 2147483647 h 168"/>
                <a:gd name="T74" fmla="*/ 2147483647 w 185"/>
                <a:gd name="T75" fmla="*/ 2147483647 h 168"/>
                <a:gd name="T76" fmla="*/ 2147483647 w 185"/>
                <a:gd name="T77" fmla="*/ 2147483647 h 168"/>
                <a:gd name="T78" fmla="*/ 2147483647 w 185"/>
                <a:gd name="T79" fmla="*/ 2147483647 h 168"/>
                <a:gd name="T80" fmla="*/ 2147483647 w 185"/>
                <a:gd name="T81" fmla="*/ 2147483647 h 168"/>
                <a:gd name="T82" fmla="*/ 2147483647 w 185"/>
                <a:gd name="T83" fmla="*/ 2147483647 h 168"/>
                <a:gd name="T84" fmla="*/ 2147483647 w 185"/>
                <a:gd name="T85" fmla="*/ 2147483647 h 168"/>
                <a:gd name="T86" fmla="*/ 2147483647 w 185"/>
                <a:gd name="T87" fmla="*/ 2147483647 h 168"/>
                <a:gd name="T88" fmla="*/ 2147483647 w 185"/>
                <a:gd name="T89" fmla="*/ 2147483647 h 168"/>
                <a:gd name="T90" fmla="*/ 2147483647 w 185"/>
                <a:gd name="T91" fmla="*/ 2147483647 h 16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5"/>
                <a:gd name="T139" fmla="*/ 0 h 168"/>
                <a:gd name="T140" fmla="*/ 185 w 185"/>
                <a:gd name="T141" fmla="*/ 168 h 16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5" h="168">
                  <a:moveTo>
                    <a:pt x="32" y="146"/>
                  </a:moveTo>
                  <a:lnTo>
                    <a:pt x="32" y="146"/>
                  </a:lnTo>
                  <a:lnTo>
                    <a:pt x="20" y="131"/>
                  </a:lnTo>
                  <a:lnTo>
                    <a:pt x="9" y="122"/>
                  </a:lnTo>
                  <a:lnTo>
                    <a:pt x="9" y="119"/>
                  </a:lnTo>
                  <a:lnTo>
                    <a:pt x="0" y="95"/>
                  </a:lnTo>
                  <a:lnTo>
                    <a:pt x="9" y="68"/>
                  </a:lnTo>
                  <a:lnTo>
                    <a:pt x="20" y="49"/>
                  </a:lnTo>
                  <a:lnTo>
                    <a:pt x="26" y="44"/>
                  </a:lnTo>
                  <a:lnTo>
                    <a:pt x="32" y="39"/>
                  </a:lnTo>
                  <a:lnTo>
                    <a:pt x="44" y="30"/>
                  </a:lnTo>
                  <a:lnTo>
                    <a:pt x="55" y="17"/>
                  </a:lnTo>
                  <a:lnTo>
                    <a:pt x="67" y="8"/>
                  </a:lnTo>
                  <a:lnTo>
                    <a:pt x="78" y="3"/>
                  </a:lnTo>
                  <a:lnTo>
                    <a:pt x="90" y="0"/>
                  </a:lnTo>
                  <a:lnTo>
                    <a:pt x="101" y="3"/>
                  </a:lnTo>
                  <a:lnTo>
                    <a:pt x="113" y="13"/>
                  </a:lnTo>
                  <a:lnTo>
                    <a:pt x="122" y="17"/>
                  </a:lnTo>
                  <a:lnTo>
                    <a:pt x="124" y="20"/>
                  </a:lnTo>
                  <a:lnTo>
                    <a:pt x="139" y="25"/>
                  </a:lnTo>
                  <a:lnTo>
                    <a:pt x="150" y="27"/>
                  </a:lnTo>
                  <a:lnTo>
                    <a:pt x="162" y="37"/>
                  </a:lnTo>
                  <a:lnTo>
                    <a:pt x="168" y="44"/>
                  </a:lnTo>
                  <a:lnTo>
                    <a:pt x="174" y="51"/>
                  </a:lnTo>
                  <a:lnTo>
                    <a:pt x="185" y="68"/>
                  </a:lnTo>
                  <a:lnTo>
                    <a:pt x="185" y="81"/>
                  </a:lnTo>
                  <a:lnTo>
                    <a:pt x="185" y="95"/>
                  </a:lnTo>
                  <a:lnTo>
                    <a:pt x="185" y="97"/>
                  </a:lnTo>
                  <a:lnTo>
                    <a:pt x="176" y="122"/>
                  </a:lnTo>
                  <a:lnTo>
                    <a:pt x="174" y="127"/>
                  </a:lnTo>
                  <a:lnTo>
                    <a:pt x="162" y="129"/>
                  </a:lnTo>
                  <a:lnTo>
                    <a:pt x="150" y="134"/>
                  </a:lnTo>
                  <a:lnTo>
                    <a:pt x="139" y="144"/>
                  </a:lnTo>
                  <a:lnTo>
                    <a:pt x="130" y="146"/>
                  </a:lnTo>
                  <a:lnTo>
                    <a:pt x="124" y="151"/>
                  </a:lnTo>
                  <a:lnTo>
                    <a:pt x="113" y="156"/>
                  </a:lnTo>
                  <a:lnTo>
                    <a:pt x="101" y="163"/>
                  </a:lnTo>
                  <a:lnTo>
                    <a:pt x="90" y="168"/>
                  </a:lnTo>
                  <a:lnTo>
                    <a:pt x="78" y="168"/>
                  </a:lnTo>
                  <a:lnTo>
                    <a:pt x="67" y="163"/>
                  </a:lnTo>
                  <a:lnTo>
                    <a:pt x="55" y="163"/>
                  </a:lnTo>
                  <a:lnTo>
                    <a:pt x="44" y="161"/>
                  </a:lnTo>
                  <a:lnTo>
                    <a:pt x="32" y="146"/>
                  </a:lnTo>
                </a:path>
              </a:pathLst>
            </a:custGeom>
            <a:noFill/>
            <a:ln w="3">
              <a:solidFill>
                <a:srgbClr val="000000"/>
              </a:solidFill>
              <a:prstDash val="solid"/>
              <a:round/>
              <a:headEnd/>
              <a:tailEnd/>
            </a:ln>
          </p:spPr>
          <p:txBody>
            <a:bodyPr/>
            <a:lstStyle/>
            <a:p>
              <a:endParaRPr lang="en-US"/>
            </a:p>
          </p:txBody>
        </p:sp>
        <p:sp>
          <p:nvSpPr>
            <p:cNvPr id="43165" name="Freeform 130"/>
            <p:cNvSpPr>
              <a:spLocks/>
            </p:cNvSpPr>
            <p:nvPr/>
          </p:nvSpPr>
          <p:spPr bwMode="auto">
            <a:xfrm>
              <a:off x="3168650" y="1905000"/>
              <a:ext cx="65088" cy="103188"/>
            </a:xfrm>
            <a:custGeom>
              <a:avLst/>
              <a:gdLst>
                <a:gd name="T0" fmla="*/ 0 w 41"/>
                <a:gd name="T1" fmla="*/ 2147483647 h 65"/>
                <a:gd name="T2" fmla="*/ 2147483647 w 41"/>
                <a:gd name="T3" fmla="*/ 2147483647 h 65"/>
                <a:gd name="T4" fmla="*/ 2147483647 w 41"/>
                <a:gd name="T5" fmla="*/ 2147483647 h 65"/>
                <a:gd name="T6" fmla="*/ 2147483647 w 41"/>
                <a:gd name="T7" fmla="*/ 0 h 65"/>
                <a:gd name="T8" fmla="*/ 2147483647 w 41"/>
                <a:gd name="T9" fmla="*/ 2147483647 h 65"/>
                <a:gd name="T10" fmla="*/ 2147483647 w 41"/>
                <a:gd name="T11" fmla="*/ 2147483647 h 65"/>
                <a:gd name="T12" fmla="*/ 2147483647 w 41"/>
                <a:gd name="T13" fmla="*/ 2147483647 h 65"/>
                <a:gd name="T14" fmla="*/ 2147483647 w 41"/>
                <a:gd name="T15" fmla="*/ 2147483647 h 65"/>
                <a:gd name="T16" fmla="*/ 2147483647 w 41"/>
                <a:gd name="T17" fmla="*/ 2147483647 h 65"/>
                <a:gd name="T18" fmla="*/ 2147483647 w 41"/>
                <a:gd name="T19" fmla="*/ 2147483647 h 65"/>
                <a:gd name="T20" fmla="*/ 0 w 41"/>
                <a:gd name="T21" fmla="*/ 2147483647 h 65"/>
                <a:gd name="T22" fmla="*/ 0 w 41"/>
                <a:gd name="T23" fmla="*/ 2147483647 h 6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65"/>
                <a:gd name="T38" fmla="*/ 41 w 41"/>
                <a:gd name="T39" fmla="*/ 65 h 6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65">
                  <a:moveTo>
                    <a:pt x="0" y="41"/>
                  </a:moveTo>
                  <a:lnTo>
                    <a:pt x="3" y="14"/>
                  </a:lnTo>
                  <a:lnTo>
                    <a:pt x="6" y="7"/>
                  </a:lnTo>
                  <a:lnTo>
                    <a:pt x="18" y="0"/>
                  </a:lnTo>
                  <a:lnTo>
                    <a:pt x="29" y="2"/>
                  </a:lnTo>
                  <a:lnTo>
                    <a:pt x="41" y="14"/>
                  </a:lnTo>
                  <a:lnTo>
                    <a:pt x="41" y="41"/>
                  </a:lnTo>
                  <a:lnTo>
                    <a:pt x="29" y="58"/>
                  </a:lnTo>
                  <a:lnTo>
                    <a:pt x="18" y="65"/>
                  </a:lnTo>
                  <a:lnTo>
                    <a:pt x="6" y="56"/>
                  </a:lnTo>
                  <a:lnTo>
                    <a:pt x="0" y="41"/>
                  </a:lnTo>
                </a:path>
              </a:pathLst>
            </a:custGeom>
            <a:noFill/>
            <a:ln w="3">
              <a:solidFill>
                <a:srgbClr val="000000"/>
              </a:solidFill>
              <a:prstDash val="solid"/>
              <a:round/>
              <a:headEnd/>
              <a:tailEnd/>
            </a:ln>
          </p:spPr>
          <p:txBody>
            <a:bodyPr/>
            <a:lstStyle/>
            <a:p>
              <a:endParaRPr lang="en-US"/>
            </a:p>
          </p:txBody>
        </p:sp>
        <p:sp>
          <p:nvSpPr>
            <p:cNvPr id="43166" name="Freeform 131"/>
            <p:cNvSpPr>
              <a:spLocks/>
            </p:cNvSpPr>
            <p:nvPr/>
          </p:nvSpPr>
          <p:spPr bwMode="auto">
            <a:xfrm>
              <a:off x="2009775" y="1273175"/>
              <a:ext cx="1588" cy="3175"/>
            </a:xfrm>
            <a:custGeom>
              <a:avLst/>
              <a:gdLst>
                <a:gd name="T0" fmla="*/ 0 w 1588"/>
                <a:gd name="T1" fmla="*/ 0 h 2"/>
                <a:gd name="T2" fmla="*/ 0 w 1588"/>
                <a:gd name="T3" fmla="*/ 0 h 2"/>
                <a:gd name="T4" fmla="*/ 0 w 1588"/>
                <a:gd name="T5" fmla="*/ 0 h 2"/>
                <a:gd name="T6" fmla="*/ 0 w 1588"/>
                <a:gd name="T7" fmla="*/ 2147483647 h 2"/>
                <a:gd name="T8" fmla="*/ 0 w 1588"/>
                <a:gd name="T9" fmla="*/ 0 h 2"/>
                <a:gd name="T10" fmla="*/ 0 w 1588"/>
                <a:gd name="T11" fmla="*/ 0 h 2"/>
                <a:gd name="T12" fmla="*/ 0 60000 65536"/>
                <a:gd name="T13" fmla="*/ 0 60000 65536"/>
                <a:gd name="T14" fmla="*/ 0 60000 65536"/>
                <a:gd name="T15" fmla="*/ 0 60000 65536"/>
                <a:gd name="T16" fmla="*/ 0 60000 65536"/>
                <a:gd name="T17" fmla="*/ 0 60000 65536"/>
                <a:gd name="T18" fmla="*/ 0 w 1588"/>
                <a:gd name="T19" fmla="*/ 0 h 2"/>
                <a:gd name="T20" fmla="*/ 1588 w 1588"/>
                <a:gd name="T21" fmla="*/ 2 h 2"/>
              </a:gdLst>
              <a:ahLst/>
              <a:cxnLst>
                <a:cxn ang="T12">
                  <a:pos x="T0" y="T1"/>
                </a:cxn>
                <a:cxn ang="T13">
                  <a:pos x="T2" y="T3"/>
                </a:cxn>
                <a:cxn ang="T14">
                  <a:pos x="T4" y="T5"/>
                </a:cxn>
                <a:cxn ang="T15">
                  <a:pos x="T6" y="T7"/>
                </a:cxn>
                <a:cxn ang="T16">
                  <a:pos x="T8" y="T9"/>
                </a:cxn>
                <a:cxn ang="T17">
                  <a:pos x="T10" y="T11"/>
                </a:cxn>
              </a:cxnLst>
              <a:rect l="T18" t="T19" r="T20" b="T21"/>
              <a:pathLst>
                <a:path w="1588" h="2">
                  <a:moveTo>
                    <a:pt x="0" y="0"/>
                  </a:moveTo>
                  <a:lnTo>
                    <a:pt x="0" y="0"/>
                  </a:lnTo>
                  <a:lnTo>
                    <a:pt x="0" y="2"/>
                  </a:lnTo>
                  <a:lnTo>
                    <a:pt x="0" y="0"/>
                  </a:lnTo>
                </a:path>
              </a:pathLst>
            </a:custGeom>
            <a:noFill/>
            <a:ln w="3">
              <a:solidFill>
                <a:srgbClr val="000000"/>
              </a:solidFill>
              <a:prstDash val="solid"/>
              <a:round/>
              <a:headEnd/>
              <a:tailEnd/>
            </a:ln>
          </p:spPr>
          <p:txBody>
            <a:bodyPr/>
            <a:lstStyle/>
            <a:p>
              <a:endParaRPr lang="en-US"/>
            </a:p>
          </p:txBody>
        </p:sp>
        <p:sp>
          <p:nvSpPr>
            <p:cNvPr id="43167" name="Freeform 132"/>
            <p:cNvSpPr>
              <a:spLocks/>
            </p:cNvSpPr>
            <p:nvPr/>
          </p:nvSpPr>
          <p:spPr bwMode="auto">
            <a:xfrm>
              <a:off x="1936750" y="2162175"/>
              <a:ext cx="49213" cy="115888"/>
            </a:xfrm>
            <a:custGeom>
              <a:avLst/>
              <a:gdLst>
                <a:gd name="T0" fmla="*/ 2147483647 w 31"/>
                <a:gd name="T1" fmla="*/ 2147483647 h 73"/>
                <a:gd name="T2" fmla="*/ 0 w 31"/>
                <a:gd name="T3" fmla="*/ 2147483647 h 73"/>
                <a:gd name="T4" fmla="*/ 2147483647 w 31"/>
                <a:gd name="T5" fmla="*/ 2147483647 h 73"/>
                <a:gd name="T6" fmla="*/ 2147483647 w 31"/>
                <a:gd name="T7" fmla="*/ 0 h 73"/>
                <a:gd name="T8" fmla="*/ 2147483647 w 31"/>
                <a:gd name="T9" fmla="*/ 0 h 73"/>
                <a:gd name="T10" fmla="*/ 2147483647 w 31"/>
                <a:gd name="T11" fmla="*/ 2147483647 h 73"/>
                <a:gd name="T12" fmla="*/ 2147483647 w 31"/>
                <a:gd name="T13" fmla="*/ 2147483647 h 73"/>
                <a:gd name="T14" fmla="*/ 2147483647 w 31"/>
                <a:gd name="T15" fmla="*/ 2147483647 h 73"/>
                <a:gd name="T16" fmla="*/ 2147483647 w 31"/>
                <a:gd name="T17" fmla="*/ 2147483647 h 73"/>
                <a:gd name="T18" fmla="*/ 2147483647 w 31"/>
                <a:gd name="T19" fmla="*/ 2147483647 h 73"/>
                <a:gd name="T20" fmla="*/ 2147483647 w 31"/>
                <a:gd name="T21" fmla="*/ 2147483647 h 73"/>
                <a:gd name="T22" fmla="*/ 2147483647 w 31"/>
                <a:gd name="T23" fmla="*/ 2147483647 h 7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
                <a:gd name="T37" fmla="*/ 0 h 73"/>
                <a:gd name="T38" fmla="*/ 31 w 31"/>
                <a:gd name="T39" fmla="*/ 73 h 7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 h="73">
                  <a:moveTo>
                    <a:pt x="5" y="61"/>
                  </a:moveTo>
                  <a:lnTo>
                    <a:pt x="0" y="34"/>
                  </a:lnTo>
                  <a:lnTo>
                    <a:pt x="5" y="8"/>
                  </a:lnTo>
                  <a:lnTo>
                    <a:pt x="11" y="0"/>
                  </a:lnTo>
                  <a:lnTo>
                    <a:pt x="23" y="0"/>
                  </a:lnTo>
                  <a:lnTo>
                    <a:pt x="28" y="8"/>
                  </a:lnTo>
                  <a:lnTo>
                    <a:pt x="31" y="34"/>
                  </a:lnTo>
                  <a:lnTo>
                    <a:pt x="26" y="61"/>
                  </a:lnTo>
                  <a:lnTo>
                    <a:pt x="23" y="63"/>
                  </a:lnTo>
                  <a:lnTo>
                    <a:pt x="11" y="73"/>
                  </a:lnTo>
                  <a:lnTo>
                    <a:pt x="5" y="61"/>
                  </a:lnTo>
                </a:path>
              </a:pathLst>
            </a:custGeom>
            <a:noFill/>
            <a:ln w="3">
              <a:solidFill>
                <a:srgbClr val="000000"/>
              </a:solidFill>
              <a:prstDash val="solid"/>
              <a:round/>
              <a:headEnd/>
              <a:tailEnd/>
            </a:ln>
          </p:spPr>
          <p:txBody>
            <a:bodyPr/>
            <a:lstStyle/>
            <a:p>
              <a:endParaRPr lang="en-US"/>
            </a:p>
          </p:txBody>
        </p:sp>
        <p:sp>
          <p:nvSpPr>
            <p:cNvPr id="43168" name="Freeform 133"/>
            <p:cNvSpPr>
              <a:spLocks/>
            </p:cNvSpPr>
            <p:nvPr/>
          </p:nvSpPr>
          <p:spPr bwMode="auto">
            <a:xfrm>
              <a:off x="1609725" y="2089150"/>
              <a:ext cx="50800" cy="123825"/>
            </a:xfrm>
            <a:custGeom>
              <a:avLst/>
              <a:gdLst>
                <a:gd name="T0" fmla="*/ 0 w 32"/>
                <a:gd name="T1" fmla="*/ 2147483647 h 78"/>
                <a:gd name="T2" fmla="*/ 0 w 32"/>
                <a:gd name="T3" fmla="*/ 2147483647 h 78"/>
                <a:gd name="T4" fmla="*/ 2147483647 w 32"/>
                <a:gd name="T5" fmla="*/ 2147483647 h 78"/>
                <a:gd name="T6" fmla="*/ 2147483647 w 32"/>
                <a:gd name="T7" fmla="*/ 2147483647 h 78"/>
                <a:gd name="T8" fmla="*/ 2147483647 w 32"/>
                <a:gd name="T9" fmla="*/ 0 h 78"/>
                <a:gd name="T10" fmla="*/ 2147483647 w 32"/>
                <a:gd name="T11" fmla="*/ 2147483647 h 78"/>
                <a:gd name="T12" fmla="*/ 2147483647 w 32"/>
                <a:gd name="T13" fmla="*/ 2147483647 h 78"/>
                <a:gd name="T14" fmla="*/ 2147483647 w 32"/>
                <a:gd name="T15" fmla="*/ 2147483647 h 78"/>
                <a:gd name="T16" fmla="*/ 2147483647 w 32"/>
                <a:gd name="T17" fmla="*/ 2147483647 h 78"/>
                <a:gd name="T18" fmla="*/ 2147483647 w 32"/>
                <a:gd name="T19" fmla="*/ 2147483647 h 78"/>
                <a:gd name="T20" fmla="*/ 2147483647 w 32"/>
                <a:gd name="T21" fmla="*/ 2147483647 h 78"/>
                <a:gd name="T22" fmla="*/ 2147483647 w 32"/>
                <a:gd name="T23" fmla="*/ 2147483647 h 78"/>
                <a:gd name="T24" fmla="*/ 0 w 32"/>
                <a:gd name="T25" fmla="*/ 2147483647 h 78"/>
                <a:gd name="T26" fmla="*/ 0 w 32"/>
                <a:gd name="T27" fmla="*/ 2147483647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
                <a:gd name="T43" fmla="*/ 0 h 78"/>
                <a:gd name="T44" fmla="*/ 32 w 32"/>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 h="78">
                  <a:moveTo>
                    <a:pt x="0" y="54"/>
                  </a:moveTo>
                  <a:lnTo>
                    <a:pt x="0" y="29"/>
                  </a:lnTo>
                  <a:lnTo>
                    <a:pt x="6" y="15"/>
                  </a:lnTo>
                  <a:lnTo>
                    <a:pt x="18" y="3"/>
                  </a:lnTo>
                  <a:lnTo>
                    <a:pt x="18" y="0"/>
                  </a:lnTo>
                  <a:lnTo>
                    <a:pt x="21" y="3"/>
                  </a:lnTo>
                  <a:lnTo>
                    <a:pt x="29" y="20"/>
                  </a:lnTo>
                  <a:lnTo>
                    <a:pt x="32" y="29"/>
                  </a:lnTo>
                  <a:lnTo>
                    <a:pt x="29" y="51"/>
                  </a:lnTo>
                  <a:lnTo>
                    <a:pt x="29" y="54"/>
                  </a:lnTo>
                  <a:lnTo>
                    <a:pt x="18" y="78"/>
                  </a:lnTo>
                  <a:lnTo>
                    <a:pt x="6" y="78"/>
                  </a:lnTo>
                  <a:lnTo>
                    <a:pt x="0" y="54"/>
                  </a:lnTo>
                </a:path>
              </a:pathLst>
            </a:custGeom>
            <a:noFill/>
            <a:ln w="3">
              <a:solidFill>
                <a:srgbClr val="000000"/>
              </a:solidFill>
              <a:prstDash val="solid"/>
              <a:round/>
              <a:headEnd/>
              <a:tailEnd/>
            </a:ln>
          </p:spPr>
          <p:txBody>
            <a:bodyPr/>
            <a:lstStyle/>
            <a:p>
              <a:endParaRPr lang="en-US"/>
            </a:p>
          </p:txBody>
        </p:sp>
        <p:sp>
          <p:nvSpPr>
            <p:cNvPr id="43169" name="Freeform 134"/>
            <p:cNvSpPr>
              <a:spLocks/>
            </p:cNvSpPr>
            <p:nvPr/>
          </p:nvSpPr>
          <p:spPr bwMode="auto">
            <a:xfrm>
              <a:off x="1692275" y="2074863"/>
              <a:ext cx="33338" cy="100013"/>
            </a:xfrm>
            <a:custGeom>
              <a:avLst/>
              <a:gdLst>
                <a:gd name="T0" fmla="*/ 0 w 21"/>
                <a:gd name="T1" fmla="*/ 2147483647 h 63"/>
                <a:gd name="T2" fmla="*/ 0 w 21"/>
                <a:gd name="T3" fmla="*/ 2147483647 h 63"/>
                <a:gd name="T4" fmla="*/ 2147483647 w 21"/>
                <a:gd name="T5" fmla="*/ 2147483647 h 63"/>
                <a:gd name="T6" fmla="*/ 2147483647 w 21"/>
                <a:gd name="T7" fmla="*/ 0 h 63"/>
                <a:gd name="T8" fmla="*/ 2147483647 w 21"/>
                <a:gd name="T9" fmla="*/ 2147483647 h 63"/>
                <a:gd name="T10" fmla="*/ 2147483647 w 21"/>
                <a:gd name="T11" fmla="*/ 2147483647 h 63"/>
                <a:gd name="T12" fmla="*/ 2147483647 w 21"/>
                <a:gd name="T13" fmla="*/ 2147483647 h 63"/>
                <a:gd name="T14" fmla="*/ 0 w 21"/>
                <a:gd name="T15" fmla="*/ 2147483647 h 63"/>
                <a:gd name="T16" fmla="*/ 0 w 21"/>
                <a:gd name="T17" fmla="*/ 2147483647 h 63"/>
                <a:gd name="T18" fmla="*/ 0 w 21"/>
                <a:gd name="T19" fmla="*/ 2147483647 h 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63"/>
                <a:gd name="T32" fmla="*/ 21 w 21"/>
                <a:gd name="T33" fmla="*/ 63 h 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63">
                  <a:moveTo>
                    <a:pt x="0" y="38"/>
                  </a:moveTo>
                  <a:lnTo>
                    <a:pt x="0" y="31"/>
                  </a:lnTo>
                  <a:lnTo>
                    <a:pt x="6" y="12"/>
                  </a:lnTo>
                  <a:lnTo>
                    <a:pt x="12" y="0"/>
                  </a:lnTo>
                  <a:lnTo>
                    <a:pt x="15" y="12"/>
                  </a:lnTo>
                  <a:lnTo>
                    <a:pt x="21" y="38"/>
                  </a:lnTo>
                  <a:lnTo>
                    <a:pt x="12" y="63"/>
                  </a:lnTo>
                  <a:lnTo>
                    <a:pt x="0" y="41"/>
                  </a:lnTo>
                  <a:lnTo>
                    <a:pt x="0" y="38"/>
                  </a:lnTo>
                </a:path>
              </a:pathLst>
            </a:custGeom>
            <a:noFill/>
            <a:ln w="3">
              <a:solidFill>
                <a:srgbClr val="000000"/>
              </a:solidFill>
              <a:prstDash val="solid"/>
              <a:round/>
              <a:headEnd/>
              <a:tailEnd/>
            </a:ln>
          </p:spPr>
          <p:txBody>
            <a:bodyPr/>
            <a:lstStyle/>
            <a:p>
              <a:endParaRPr lang="en-US"/>
            </a:p>
          </p:txBody>
        </p:sp>
        <p:sp>
          <p:nvSpPr>
            <p:cNvPr id="43170" name="Freeform 135"/>
            <p:cNvSpPr>
              <a:spLocks/>
            </p:cNvSpPr>
            <p:nvPr/>
          </p:nvSpPr>
          <p:spPr bwMode="auto">
            <a:xfrm>
              <a:off x="1839913" y="1700213"/>
              <a:ext cx="371475" cy="404813"/>
            </a:xfrm>
            <a:custGeom>
              <a:avLst/>
              <a:gdLst>
                <a:gd name="T0" fmla="*/ 2147483647 w 234"/>
                <a:gd name="T1" fmla="*/ 2147483647 h 255"/>
                <a:gd name="T2" fmla="*/ 2147483647 w 234"/>
                <a:gd name="T3" fmla="*/ 2147483647 h 255"/>
                <a:gd name="T4" fmla="*/ 2147483647 w 234"/>
                <a:gd name="T5" fmla="*/ 2147483647 h 255"/>
                <a:gd name="T6" fmla="*/ 2147483647 w 234"/>
                <a:gd name="T7" fmla="*/ 2147483647 h 255"/>
                <a:gd name="T8" fmla="*/ 2147483647 w 234"/>
                <a:gd name="T9" fmla="*/ 2147483647 h 255"/>
                <a:gd name="T10" fmla="*/ 2147483647 w 234"/>
                <a:gd name="T11" fmla="*/ 2147483647 h 255"/>
                <a:gd name="T12" fmla="*/ 2147483647 w 234"/>
                <a:gd name="T13" fmla="*/ 2147483647 h 255"/>
                <a:gd name="T14" fmla="*/ 2147483647 w 234"/>
                <a:gd name="T15" fmla="*/ 2147483647 h 255"/>
                <a:gd name="T16" fmla="*/ 2147483647 w 234"/>
                <a:gd name="T17" fmla="*/ 2147483647 h 255"/>
                <a:gd name="T18" fmla="*/ 2147483647 w 234"/>
                <a:gd name="T19" fmla="*/ 2147483647 h 255"/>
                <a:gd name="T20" fmla="*/ 2147483647 w 234"/>
                <a:gd name="T21" fmla="*/ 2147483647 h 255"/>
                <a:gd name="T22" fmla="*/ 2147483647 w 234"/>
                <a:gd name="T23" fmla="*/ 2147483647 h 255"/>
                <a:gd name="T24" fmla="*/ 2147483647 w 234"/>
                <a:gd name="T25" fmla="*/ 2147483647 h 255"/>
                <a:gd name="T26" fmla="*/ 2147483647 w 234"/>
                <a:gd name="T27" fmla="*/ 2147483647 h 255"/>
                <a:gd name="T28" fmla="*/ 2147483647 w 234"/>
                <a:gd name="T29" fmla="*/ 2147483647 h 255"/>
                <a:gd name="T30" fmla="*/ 2147483647 w 234"/>
                <a:gd name="T31" fmla="*/ 2147483647 h 255"/>
                <a:gd name="T32" fmla="*/ 2147483647 w 234"/>
                <a:gd name="T33" fmla="*/ 2147483647 h 255"/>
                <a:gd name="T34" fmla="*/ 2147483647 w 234"/>
                <a:gd name="T35" fmla="*/ 2147483647 h 255"/>
                <a:gd name="T36" fmla="*/ 2147483647 w 234"/>
                <a:gd name="T37" fmla="*/ 2147483647 h 255"/>
                <a:gd name="T38" fmla="*/ 2147483647 w 234"/>
                <a:gd name="T39" fmla="*/ 2147483647 h 255"/>
                <a:gd name="T40" fmla="*/ 2147483647 w 234"/>
                <a:gd name="T41" fmla="*/ 2147483647 h 255"/>
                <a:gd name="T42" fmla="*/ 2147483647 w 234"/>
                <a:gd name="T43" fmla="*/ 2147483647 h 255"/>
                <a:gd name="T44" fmla="*/ 2147483647 w 234"/>
                <a:gd name="T45" fmla="*/ 2147483647 h 255"/>
                <a:gd name="T46" fmla="*/ 2147483647 w 234"/>
                <a:gd name="T47" fmla="*/ 2147483647 h 255"/>
                <a:gd name="T48" fmla="*/ 2147483647 w 234"/>
                <a:gd name="T49" fmla="*/ 2147483647 h 255"/>
                <a:gd name="T50" fmla="*/ 2147483647 w 234"/>
                <a:gd name="T51" fmla="*/ 2147483647 h 255"/>
                <a:gd name="T52" fmla="*/ 2147483647 w 234"/>
                <a:gd name="T53" fmla="*/ 2147483647 h 255"/>
                <a:gd name="T54" fmla="*/ 2147483647 w 234"/>
                <a:gd name="T55" fmla="*/ 2147483647 h 255"/>
                <a:gd name="T56" fmla="*/ 2147483647 w 234"/>
                <a:gd name="T57" fmla="*/ 2147483647 h 255"/>
                <a:gd name="T58" fmla="*/ 2147483647 w 234"/>
                <a:gd name="T59" fmla="*/ 2147483647 h 255"/>
                <a:gd name="T60" fmla="*/ 2147483647 w 234"/>
                <a:gd name="T61" fmla="*/ 2147483647 h 255"/>
                <a:gd name="T62" fmla="*/ 2147483647 w 234"/>
                <a:gd name="T63" fmla="*/ 2147483647 h 25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4"/>
                <a:gd name="T97" fmla="*/ 0 h 255"/>
                <a:gd name="T98" fmla="*/ 234 w 234"/>
                <a:gd name="T99" fmla="*/ 255 h 25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4" h="255">
                  <a:moveTo>
                    <a:pt x="84" y="248"/>
                  </a:moveTo>
                  <a:lnTo>
                    <a:pt x="72" y="248"/>
                  </a:lnTo>
                  <a:lnTo>
                    <a:pt x="61" y="248"/>
                  </a:lnTo>
                  <a:lnTo>
                    <a:pt x="49" y="238"/>
                  </a:lnTo>
                  <a:lnTo>
                    <a:pt x="37" y="223"/>
                  </a:lnTo>
                  <a:lnTo>
                    <a:pt x="32" y="221"/>
                  </a:lnTo>
                  <a:lnTo>
                    <a:pt x="26" y="219"/>
                  </a:lnTo>
                  <a:lnTo>
                    <a:pt x="14" y="214"/>
                  </a:lnTo>
                  <a:lnTo>
                    <a:pt x="3" y="197"/>
                  </a:lnTo>
                  <a:lnTo>
                    <a:pt x="3" y="192"/>
                  </a:lnTo>
                  <a:lnTo>
                    <a:pt x="0" y="170"/>
                  </a:lnTo>
                  <a:lnTo>
                    <a:pt x="3" y="163"/>
                  </a:lnTo>
                  <a:lnTo>
                    <a:pt x="9" y="143"/>
                  </a:lnTo>
                  <a:lnTo>
                    <a:pt x="14" y="134"/>
                  </a:lnTo>
                  <a:lnTo>
                    <a:pt x="26" y="122"/>
                  </a:lnTo>
                  <a:lnTo>
                    <a:pt x="26" y="119"/>
                  </a:lnTo>
                  <a:lnTo>
                    <a:pt x="37" y="105"/>
                  </a:lnTo>
                  <a:lnTo>
                    <a:pt x="49" y="97"/>
                  </a:lnTo>
                  <a:lnTo>
                    <a:pt x="58" y="92"/>
                  </a:lnTo>
                  <a:lnTo>
                    <a:pt x="61" y="90"/>
                  </a:lnTo>
                  <a:lnTo>
                    <a:pt x="72" y="71"/>
                  </a:lnTo>
                  <a:lnTo>
                    <a:pt x="78" y="66"/>
                  </a:lnTo>
                  <a:lnTo>
                    <a:pt x="75" y="41"/>
                  </a:lnTo>
                  <a:lnTo>
                    <a:pt x="72" y="22"/>
                  </a:lnTo>
                  <a:lnTo>
                    <a:pt x="72" y="15"/>
                  </a:lnTo>
                  <a:lnTo>
                    <a:pt x="72" y="12"/>
                  </a:lnTo>
                  <a:lnTo>
                    <a:pt x="84" y="0"/>
                  </a:lnTo>
                  <a:lnTo>
                    <a:pt x="95" y="3"/>
                  </a:lnTo>
                  <a:lnTo>
                    <a:pt x="101" y="15"/>
                  </a:lnTo>
                  <a:lnTo>
                    <a:pt x="104" y="41"/>
                  </a:lnTo>
                  <a:lnTo>
                    <a:pt x="107" y="49"/>
                  </a:lnTo>
                  <a:lnTo>
                    <a:pt x="118" y="66"/>
                  </a:lnTo>
                  <a:lnTo>
                    <a:pt x="121" y="66"/>
                  </a:lnTo>
                  <a:lnTo>
                    <a:pt x="130" y="75"/>
                  </a:lnTo>
                  <a:lnTo>
                    <a:pt x="141" y="83"/>
                  </a:lnTo>
                  <a:lnTo>
                    <a:pt x="156" y="88"/>
                  </a:lnTo>
                  <a:lnTo>
                    <a:pt x="167" y="88"/>
                  </a:lnTo>
                  <a:lnTo>
                    <a:pt x="170" y="92"/>
                  </a:lnTo>
                  <a:lnTo>
                    <a:pt x="179" y="97"/>
                  </a:lnTo>
                  <a:lnTo>
                    <a:pt x="191" y="105"/>
                  </a:lnTo>
                  <a:lnTo>
                    <a:pt x="202" y="112"/>
                  </a:lnTo>
                  <a:lnTo>
                    <a:pt x="208" y="119"/>
                  </a:lnTo>
                  <a:lnTo>
                    <a:pt x="214" y="124"/>
                  </a:lnTo>
                  <a:lnTo>
                    <a:pt x="225" y="134"/>
                  </a:lnTo>
                  <a:lnTo>
                    <a:pt x="231" y="143"/>
                  </a:lnTo>
                  <a:lnTo>
                    <a:pt x="234" y="170"/>
                  </a:lnTo>
                  <a:lnTo>
                    <a:pt x="225" y="182"/>
                  </a:lnTo>
                  <a:lnTo>
                    <a:pt x="214" y="194"/>
                  </a:lnTo>
                  <a:lnTo>
                    <a:pt x="214" y="197"/>
                  </a:lnTo>
                  <a:lnTo>
                    <a:pt x="202" y="204"/>
                  </a:lnTo>
                  <a:lnTo>
                    <a:pt x="191" y="221"/>
                  </a:lnTo>
                  <a:lnTo>
                    <a:pt x="179" y="221"/>
                  </a:lnTo>
                  <a:lnTo>
                    <a:pt x="167" y="221"/>
                  </a:lnTo>
                  <a:lnTo>
                    <a:pt x="165" y="221"/>
                  </a:lnTo>
                  <a:lnTo>
                    <a:pt x="156" y="231"/>
                  </a:lnTo>
                  <a:lnTo>
                    <a:pt x="141" y="233"/>
                  </a:lnTo>
                  <a:lnTo>
                    <a:pt x="130" y="238"/>
                  </a:lnTo>
                  <a:lnTo>
                    <a:pt x="118" y="245"/>
                  </a:lnTo>
                  <a:lnTo>
                    <a:pt x="113" y="248"/>
                  </a:lnTo>
                  <a:lnTo>
                    <a:pt x="107" y="253"/>
                  </a:lnTo>
                  <a:lnTo>
                    <a:pt x="95" y="255"/>
                  </a:lnTo>
                  <a:lnTo>
                    <a:pt x="84" y="248"/>
                  </a:lnTo>
                </a:path>
              </a:pathLst>
            </a:custGeom>
            <a:noFill/>
            <a:ln w="3">
              <a:solidFill>
                <a:srgbClr val="000000"/>
              </a:solidFill>
              <a:prstDash val="solid"/>
              <a:round/>
              <a:headEnd/>
              <a:tailEnd/>
            </a:ln>
          </p:spPr>
          <p:txBody>
            <a:bodyPr/>
            <a:lstStyle/>
            <a:p>
              <a:endParaRPr lang="en-US"/>
            </a:p>
          </p:txBody>
        </p:sp>
        <p:sp>
          <p:nvSpPr>
            <p:cNvPr id="43171" name="Freeform 136"/>
            <p:cNvSpPr>
              <a:spLocks/>
            </p:cNvSpPr>
            <p:nvPr/>
          </p:nvSpPr>
          <p:spPr bwMode="auto">
            <a:xfrm>
              <a:off x="3136900" y="1870075"/>
              <a:ext cx="114300" cy="165100"/>
            </a:xfrm>
            <a:custGeom>
              <a:avLst/>
              <a:gdLst>
                <a:gd name="T0" fmla="*/ 2147483647 w 72"/>
                <a:gd name="T1" fmla="*/ 2147483647 h 104"/>
                <a:gd name="T2" fmla="*/ 2147483647 w 72"/>
                <a:gd name="T3" fmla="*/ 2147483647 h 104"/>
                <a:gd name="T4" fmla="*/ 0 w 72"/>
                <a:gd name="T5" fmla="*/ 2147483647 h 104"/>
                <a:gd name="T6" fmla="*/ 2147483647 w 72"/>
                <a:gd name="T7" fmla="*/ 2147483647 h 104"/>
                <a:gd name="T8" fmla="*/ 2147483647 w 72"/>
                <a:gd name="T9" fmla="*/ 2147483647 h 104"/>
                <a:gd name="T10" fmla="*/ 2147483647 w 72"/>
                <a:gd name="T11" fmla="*/ 2147483647 h 104"/>
                <a:gd name="T12" fmla="*/ 2147483647 w 72"/>
                <a:gd name="T13" fmla="*/ 2147483647 h 104"/>
                <a:gd name="T14" fmla="*/ 2147483647 w 72"/>
                <a:gd name="T15" fmla="*/ 2147483647 h 104"/>
                <a:gd name="T16" fmla="*/ 2147483647 w 72"/>
                <a:gd name="T17" fmla="*/ 0 h 104"/>
                <a:gd name="T18" fmla="*/ 2147483647 w 72"/>
                <a:gd name="T19" fmla="*/ 0 h 104"/>
                <a:gd name="T20" fmla="*/ 2147483647 w 72"/>
                <a:gd name="T21" fmla="*/ 2147483647 h 104"/>
                <a:gd name="T22" fmla="*/ 2147483647 w 72"/>
                <a:gd name="T23" fmla="*/ 2147483647 h 104"/>
                <a:gd name="T24" fmla="*/ 2147483647 w 72"/>
                <a:gd name="T25" fmla="*/ 2147483647 h 104"/>
                <a:gd name="T26" fmla="*/ 2147483647 w 72"/>
                <a:gd name="T27" fmla="*/ 2147483647 h 104"/>
                <a:gd name="T28" fmla="*/ 2147483647 w 72"/>
                <a:gd name="T29" fmla="*/ 2147483647 h 104"/>
                <a:gd name="T30" fmla="*/ 2147483647 w 72"/>
                <a:gd name="T31" fmla="*/ 2147483647 h 104"/>
                <a:gd name="T32" fmla="*/ 2147483647 w 72"/>
                <a:gd name="T33" fmla="*/ 2147483647 h 104"/>
                <a:gd name="T34" fmla="*/ 2147483647 w 72"/>
                <a:gd name="T35" fmla="*/ 2147483647 h 104"/>
                <a:gd name="T36" fmla="*/ 2147483647 w 72"/>
                <a:gd name="T37" fmla="*/ 2147483647 h 104"/>
                <a:gd name="T38" fmla="*/ 2147483647 w 72"/>
                <a:gd name="T39" fmla="*/ 2147483647 h 104"/>
                <a:gd name="T40" fmla="*/ 2147483647 w 72"/>
                <a:gd name="T41" fmla="*/ 2147483647 h 104"/>
                <a:gd name="T42" fmla="*/ 2147483647 w 72"/>
                <a:gd name="T43" fmla="*/ 2147483647 h 10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2"/>
                <a:gd name="T67" fmla="*/ 0 h 104"/>
                <a:gd name="T68" fmla="*/ 72 w 72"/>
                <a:gd name="T69" fmla="*/ 104 h 10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2" h="104">
                  <a:moveTo>
                    <a:pt x="12" y="90"/>
                  </a:moveTo>
                  <a:lnTo>
                    <a:pt x="3" y="75"/>
                  </a:lnTo>
                  <a:lnTo>
                    <a:pt x="0" y="63"/>
                  </a:lnTo>
                  <a:lnTo>
                    <a:pt x="3" y="51"/>
                  </a:lnTo>
                  <a:lnTo>
                    <a:pt x="9" y="36"/>
                  </a:lnTo>
                  <a:lnTo>
                    <a:pt x="15" y="24"/>
                  </a:lnTo>
                  <a:lnTo>
                    <a:pt x="23" y="12"/>
                  </a:lnTo>
                  <a:lnTo>
                    <a:pt x="26" y="7"/>
                  </a:lnTo>
                  <a:lnTo>
                    <a:pt x="38" y="0"/>
                  </a:lnTo>
                  <a:lnTo>
                    <a:pt x="49" y="0"/>
                  </a:lnTo>
                  <a:lnTo>
                    <a:pt x="61" y="12"/>
                  </a:lnTo>
                  <a:lnTo>
                    <a:pt x="64" y="12"/>
                  </a:lnTo>
                  <a:lnTo>
                    <a:pt x="72" y="36"/>
                  </a:lnTo>
                  <a:lnTo>
                    <a:pt x="72" y="63"/>
                  </a:lnTo>
                  <a:lnTo>
                    <a:pt x="64" y="90"/>
                  </a:lnTo>
                  <a:lnTo>
                    <a:pt x="61" y="95"/>
                  </a:lnTo>
                  <a:lnTo>
                    <a:pt x="49" y="104"/>
                  </a:lnTo>
                  <a:lnTo>
                    <a:pt x="38" y="104"/>
                  </a:lnTo>
                  <a:lnTo>
                    <a:pt x="26" y="99"/>
                  </a:lnTo>
                  <a:lnTo>
                    <a:pt x="15" y="90"/>
                  </a:lnTo>
                  <a:lnTo>
                    <a:pt x="12" y="90"/>
                  </a:lnTo>
                </a:path>
              </a:pathLst>
            </a:custGeom>
            <a:noFill/>
            <a:ln w="3">
              <a:solidFill>
                <a:srgbClr val="000000"/>
              </a:solidFill>
              <a:prstDash val="solid"/>
              <a:round/>
              <a:headEnd/>
              <a:tailEnd/>
            </a:ln>
          </p:spPr>
          <p:txBody>
            <a:bodyPr/>
            <a:lstStyle/>
            <a:p>
              <a:endParaRPr lang="en-US"/>
            </a:p>
          </p:txBody>
        </p:sp>
        <p:sp>
          <p:nvSpPr>
            <p:cNvPr id="43172" name="Freeform 137"/>
            <p:cNvSpPr>
              <a:spLocks/>
            </p:cNvSpPr>
            <p:nvPr/>
          </p:nvSpPr>
          <p:spPr bwMode="auto">
            <a:xfrm>
              <a:off x="1963738" y="1227138"/>
              <a:ext cx="123825" cy="127000"/>
            </a:xfrm>
            <a:custGeom>
              <a:avLst/>
              <a:gdLst>
                <a:gd name="T0" fmla="*/ 0 w 78"/>
                <a:gd name="T1" fmla="*/ 2147483647 h 80"/>
                <a:gd name="T2" fmla="*/ 2147483647 w 78"/>
                <a:gd name="T3" fmla="*/ 2147483647 h 80"/>
                <a:gd name="T4" fmla="*/ 2147483647 w 78"/>
                <a:gd name="T5" fmla="*/ 2147483647 h 80"/>
                <a:gd name="T6" fmla="*/ 2147483647 w 78"/>
                <a:gd name="T7" fmla="*/ 2147483647 h 80"/>
                <a:gd name="T8" fmla="*/ 2147483647 w 78"/>
                <a:gd name="T9" fmla="*/ 2147483647 h 80"/>
                <a:gd name="T10" fmla="*/ 2147483647 w 78"/>
                <a:gd name="T11" fmla="*/ 2147483647 h 80"/>
                <a:gd name="T12" fmla="*/ 2147483647 w 78"/>
                <a:gd name="T13" fmla="*/ 2147483647 h 80"/>
                <a:gd name="T14" fmla="*/ 2147483647 w 78"/>
                <a:gd name="T15" fmla="*/ 0 h 80"/>
                <a:gd name="T16" fmla="*/ 2147483647 w 78"/>
                <a:gd name="T17" fmla="*/ 2147483647 h 80"/>
                <a:gd name="T18" fmla="*/ 2147483647 w 78"/>
                <a:gd name="T19" fmla="*/ 2147483647 h 80"/>
                <a:gd name="T20" fmla="*/ 2147483647 w 78"/>
                <a:gd name="T21" fmla="*/ 2147483647 h 80"/>
                <a:gd name="T22" fmla="*/ 2147483647 w 78"/>
                <a:gd name="T23" fmla="*/ 2147483647 h 80"/>
                <a:gd name="T24" fmla="*/ 2147483647 w 78"/>
                <a:gd name="T25" fmla="*/ 2147483647 h 80"/>
                <a:gd name="T26" fmla="*/ 2147483647 w 78"/>
                <a:gd name="T27" fmla="*/ 2147483647 h 80"/>
                <a:gd name="T28" fmla="*/ 2147483647 w 78"/>
                <a:gd name="T29" fmla="*/ 2147483647 h 80"/>
                <a:gd name="T30" fmla="*/ 2147483647 w 78"/>
                <a:gd name="T31" fmla="*/ 2147483647 h 80"/>
                <a:gd name="T32" fmla="*/ 2147483647 w 78"/>
                <a:gd name="T33" fmla="*/ 2147483647 h 80"/>
                <a:gd name="T34" fmla="*/ 2147483647 w 78"/>
                <a:gd name="T35" fmla="*/ 2147483647 h 80"/>
                <a:gd name="T36" fmla="*/ 2147483647 w 78"/>
                <a:gd name="T37" fmla="*/ 2147483647 h 80"/>
                <a:gd name="T38" fmla="*/ 2147483647 w 78"/>
                <a:gd name="T39" fmla="*/ 2147483647 h 80"/>
                <a:gd name="T40" fmla="*/ 0 w 78"/>
                <a:gd name="T41" fmla="*/ 2147483647 h 80"/>
                <a:gd name="T42" fmla="*/ 0 w 78"/>
                <a:gd name="T43" fmla="*/ 2147483647 h 8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8"/>
                <a:gd name="T67" fmla="*/ 0 h 80"/>
                <a:gd name="T68" fmla="*/ 78 w 78"/>
                <a:gd name="T69" fmla="*/ 80 h 8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8" h="80">
                  <a:moveTo>
                    <a:pt x="0" y="56"/>
                  </a:moveTo>
                  <a:lnTo>
                    <a:pt x="6" y="34"/>
                  </a:lnTo>
                  <a:lnTo>
                    <a:pt x="6" y="29"/>
                  </a:lnTo>
                  <a:lnTo>
                    <a:pt x="17" y="10"/>
                  </a:lnTo>
                  <a:lnTo>
                    <a:pt x="29" y="2"/>
                  </a:lnTo>
                  <a:lnTo>
                    <a:pt x="40" y="2"/>
                  </a:lnTo>
                  <a:lnTo>
                    <a:pt x="52" y="0"/>
                  </a:lnTo>
                  <a:lnTo>
                    <a:pt x="58" y="2"/>
                  </a:lnTo>
                  <a:lnTo>
                    <a:pt x="63" y="7"/>
                  </a:lnTo>
                  <a:lnTo>
                    <a:pt x="78" y="22"/>
                  </a:lnTo>
                  <a:lnTo>
                    <a:pt x="78" y="29"/>
                  </a:lnTo>
                  <a:lnTo>
                    <a:pt x="78" y="36"/>
                  </a:lnTo>
                  <a:lnTo>
                    <a:pt x="69" y="56"/>
                  </a:lnTo>
                  <a:lnTo>
                    <a:pt x="63" y="58"/>
                  </a:lnTo>
                  <a:lnTo>
                    <a:pt x="52" y="70"/>
                  </a:lnTo>
                  <a:lnTo>
                    <a:pt x="40" y="77"/>
                  </a:lnTo>
                  <a:lnTo>
                    <a:pt x="29" y="80"/>
                  </a:lnTo>
                  <a:lnTo>
                    <a:pt x="17" y="75"/>
                  </a:lnTo>
                  <a:lnTo>
                    <a:pt x="6" y="63"/>
                  </a:lnTo>
                  <a:lnTo>
                    <a:pt x="0" y="56"/>
                  </a:lnTo>
                </a:path>
              </a:pathLst>
            </a:custGeom>
            <a:noFill/>
            <a:ln w="3">
              <a:solidFill>
                <a:srgbClr val="000000"/>
              </a:solidFill>
              <a:prstDash val="solid"/>
              <a:round/>
              <a:headEnd/>
              <a:tailEnd/>
            </a:ln>
          </p:spPr>
          <p:txBody>
            <a:bodyPr/>
            <a:lstStyle/>
            <a:p>
              <a:endParaRPr lang="en-US"/>
            </a:p>
          </p:txBody>
        </p:sp>
        <p:sp>
          <p:nvSpPr>
            <p:cNvPr id="43173" name="Freeform 138"/>
            <p:cNvSpPr>
              <a:spLocks/>
            </p:cNvSpPr>
            <p:nvPr/>
          </p:nvSpPr>
          <p:spPr bwMode="auto">
            <a:xfrm>
              <a:off x="1784350" y="1654175"/>
              <a:ext cx="477838" cy="661988"/>
            </a:xfrm>
            <a:custGeom>
              <a:avLst/>
              <a:gdLst>
                <a:gd name="T0" fmla="*/ 2147483647 w 301"/>
                <a:gd name="T1" fmla="*/ 2147483647 h 417"/>
                <a:gd name="T2" fmla="*/ 2147483647 w 301"/>
                <a:gd name="T3" fmla="*/ 2147483647 h 417"/>
                <a:gd name="T4" fmla="*/ 2147483647 w 301"/>
                <a:gd name="T5" fmla="*/ 2147483647 h 417"/>
                <a:gd name="T6" fmla="*/ 2147483647 w 301"/>
                <a:gd name="T7" fmla="*/ 2147483647 h 417"/>
                <a:gd name="T8" fmla="*/ 2147483647 w 301"/>
                <a:gd name="T9" fmla="*/ 2147483647 h 417"/>
                <a:gd name="T10" fmla="*/ 2147483647 w 301"/>
                <a:gd name="T11" fmla="*/ 2147483647 h 417"/>
                <a:gd name="T12" fmla="*/ 2147483647 w 301"/>
                <a:gd name="T13" fmla="*/ 2147483647 h 417"/>
                <a:gd name="T14" fmla="*/ 2147483647 w 301"/>
                <a:gd name="T15" fmla="*/ 2147483647 h 417"/>
                <a:gd name="T16" fmla="*/ 2147483647 w 301"/>
                <a:gd name="T17" fmla="*/ 2147483647 h 417"/>
                <a:gd name="T18" fmla="*/ 2147483647 w 301"/>
                <a:gd name="T19" fmla="*/ 2147483647 h 417"/>
                <a:gd name="T20" fmla="*/ 0 w 301"/>
                <a:gd name="T21" fmla="*/ 2147483647 h 417"/>
                <a:gd name="T22" fmla="*/ 2147483647 w 301"/>
                <a:gd name="T23" fmla="*/ 2147483647 h 417"/>
                <a:gd name="T24" fmla="*/ 2147483647 w 301"/>
                <a:gd name="T25" fmla="*/ 2147483647 h 417"/>
                <a:gd name="T26" fmla="*/ 2147483647 w 301"/>
                <a:gd name="T27" fmla="*/ 2147483647 h 417"/>
                <a:gd name="T28" fmla="*/ 2147483647 w 301"/>
                <a:gd name="T29" fmla="*/ 2147483647 h 417"/>
                <a:gd name="T30" fmla="*/ 2147483647 w 301"/>
                <a:gd name="T31" fmla="*/ 2147483647 h 417"/>
                <a:gd name="T32" fmla="*/ 2147483647 w 301"/>
                <a:gd name="T33" fmla="*/ 2147483647 h 417"/>
                <a:gd name="T34" fmla="*/ 2147483647 w 301"/>
                <a:gd name="T35" fmla="*/ 2147483647 h 417"/>
                <a:gd name="T36" fmla="*/ 2147483647 w 301"/>
                <a:gd name="T37" fmla="*/ 2147483647 h 417"/>
                <a:gd name="T38" fmla="*/ 2147483647 w 301"/>
                <a:gd name="T39" fmla="*/ 2147483647 h 417"/>
                <a:gd name="T40" fmla="*/ 2147483647 w 301"/>
                <a:gd name="T41" fmla="*/ 2147483647 h 417"/>
                <a:gd name="T42" fmla="*/ 2147483647 w 301"/>
                <a:gd name="T43" fmla="*/ 2147483647 h 417"/>
                <a:gd name="T44" fmla="*/ 2147483647 w 301"/>
                <a:gd name="T45" fmla="*/ 2147483647 h 417"/>
                <a:gd name="T46" fmla="*/ 2147483647 w 301"/>
                <a:gd name="T47" fmla="*/ 2147483647 h 417"/>
                <a:gd name="T48" fmla="*/ 2147483647 w 301"/>
                <a:gd name="T49" fmla="*/ 2147483647 h 417"/>
                <a:gd name="T50" fmla="*/ 2147483647 w 301"/>
                <a:gd name="T51" fmla="*/ 2147483647 h 417"/>
                <a:gd name="T52" fmla="*/ 2147483647 w 301"/>
                <a:gd name="T53" fmla="*/ 2147483647 h 417"/>
                <a:gd name="T54" fmla="*/ 2147483647 w 301"/>
                <a:gd name="T55" fmla="*/ 2147483647 h 417"/>
                <a:gd name="T56" fmla="*/ 2147483647 w 301"/>
                <a:gd name="T57" fmla="*/ 2147483647 h 417"/>
                <a:gd name="T58" fmla="*/ 2147483647 w 301"/>
                <a:gd name="T59" fmla="*/ 2147483647 h 417"/>
                <a:gd name="T60" fmla="*/ 2147483647 w 301"/>
                <a:gd name="T61" fmla="*/ 2147483647 h 417"/>
                <a:gd name="T62" fmla="*/ 2147483647 w 301"/>
                <a:gd name="T63" fmla="*/ 2147483647 h 417"/>
                <a:gd name="T64" fmla="*/ 2147483647 w 301"/>
                <a:gd name="T65" fmla="*/ 2147483647 h 417"/>
                <a:gd name="T66" fmla="*/ 2147483647 w 301"/>
                <a:gd name="T67" fmla="*/ 2147483647 h 417"/>
                <a:gd name="T68" fmla="*/ 2147483647 w 301"/>
                <a:gd name="T69" fmla="*/ 2147483647 h 417"/>
                <a:gd name="T70" fmla="*/ 2147483647 w 301"/>
                <a:gd name="T71" fmla="*/ 2147483647 h 417"/>
                <a:gd name="T72" fmla="*/ 2147483647 w 301"/>
                <a:gd name="T73" fmla="*/ 2147483647 h 417"/>
                <a:gd name="T74" fmla="*/ 2147483647 w 301"/>
                <a:gd name="T75" fmla="*/ 2147483647 h 417"/>
                <a:gd name="T76" fmla="*/ 2147483647 w 301"/>
                <a:gd name="T77" fmla="*/ 2147483647 h 417"/>
                <a:gd name="T78" fmla="*/ 2147483647 w 301"/>
                <a:gd name="T79" fmla="*/ 2147483647 h 417"/>
                <a:gd name="T80" fmla="*/ 2147483647 w 301"/>
                <a:gd name="T81" fmla="*/ 2147483647 h 417"/>
                <a:gd name="T82" fmla="*/ 2147483647 w 301"/>
                <a:gd name="T83" fmla="*/ 2147483647 h 417"/>
                <a:gd name="T84" fmla="*/ 2147483647 w 301"/>
                <a:gd name="T85" fmla="*/ 2147483647 h 417"/>
                <a:gd name="T86" fmla="*/ 2147483647 w 301"/>
                <a:gd name="T87" fmla="*/ 2147483647 h 417"/>
                <a:gd name="T88" fmla="*/ 2147483647 w 301"/>
                <a:gd name="T89" fmla="*/ 2147483647 h 417"/>
                <a:gd name="T90" fmla="*/ 2147483647 w 301"/>
                <a:gd name="T91" fmla="*/ 2147483647 h 417"/>
                <a:gd name="T92" fmla="*/ 2147483647 w 301"/>
                <a:gd name="T93" fmla="*/ 2147483647 h 4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01"/>
                <a:gd name="T142" fmla="*/ 0 h 417"/>
                <a:gd name="T143" fmla="*/ 301 w 301"/>
                <a:gd name="T144" fmla="*/ 417 h 4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01" h="417">
                  <a:moveTo>
                    <a:pt x="101" y="405"/>
                  </a:moveTo>
                  <a:lnTo>
                    <a:pt x="96" y="388"/>
                  </a:lnTo>
                  <a:lnTo>
                    <a:pt x="93" y="381"/>
                  </a:lnTo>
                  <a:lnTo>
                    <a:pt x="84" y="354"/>
                  </a:lnTo>
                  <a:lnTo>
                    <a:pt x="72" y="357"/>
                  </a:lnTo>
                  <a:lnTo>
                    <a:pt x="72" y="354"/>
                  </a:lnTo>
                  <a:lnTo>
                    <a:pt x="72" y="352"/>
                  </a:lnTo>
                  <a:lnTo>
                    <a:pt x="84" y="349"/>
                  </a:lnTo>
                  <a:lnTo>
                    <a:pt x="87" y="328"/>
                  </a:lnTo>
                  <a:lnTo>
                    <a:pt x="96" y="303"/>
                  </a:lnTo>
                  <a:lnTo>
                    <a:pt x="84" y="284"/>
                  </a:lnTo>
                  <a:lnTo>
                    <a:pt x="81" y="277"/>
                  </a:lnTo>
                  <a:lnTo>
                    <a:pt x="72" y="269"/>
                  </a:lnTo>
                  <a:lnTo>
                    <a:pt x="61" y="269"/>
                  </a:lnTo>
                  <a:lnTo>
                    <a:pt x="49" y="265"/>
                  </a:lnTo>
                  <a:lnTo>
                    <a:pt x="38" y="252"/>
                  </a:lnTo>
                  <a:lnTo>
                    <a:pt x="26" y="252"/>
                  </a:lnTo>
                  <a:lnTo>
                    <a:pt x="15" y="255"/>
                  </a:lnTo>
                  <a:lnTo>
                    <a:pt x="9" y="250"/>
                  </a:lnTo>
                  <a:lnTo>
                    <a:pt x="3" y="240"/>
                  </a:lnTo>
                  <a:lnTo>
                    <a:pt x="0" y="226"/>
                  </a:lnTo>
                  <a:lnTo>
                    <a:pt x="0" y="199"/>
                  </a:lnTo>
                  <a:lnTo>
                    <a:pt x="3" y="177"/>
                  </a:lnTo>
                  <a:lnTo>
                    <a:pt x="15" y="172"/>
                  </a:lnTo>
                  <a:lnTo>
                    <a:pt x="26" y="185"/>
                  </a:lnTo>
                  <a:lnTo>
                    <a:pt x="29" y="172"/>
                  </a:lnTo>
                  <a:lnTo>
                    <a:pt x="38" y="160"/>
                  </a:lnTo>
                  <a:lnTo>
                    <a:pt x="44" y="148"/>
                  </a:lnTo>
                  <a:lnTo>
                    <a:pt x="49" y="138"/>
                  </a:lnTo>
                  <a:lnTo>
                    <a:pt x="61" y="129"/>
                  </a:lnTo>
                  <a:lnTo>
                    <a:pt x="70" y="121"/>
                  </a:lnTo>
                  <a:lnTo>
                    <a:pt x="72" y="117"/>
                  </a:lnTo>
                  <a:lnTo>
                    <a:pt x="84" y="102"/>
                  </a:lnTo>
                  <a:lnTo>
                    <a:pt x="90" y="95"/>
                  </a:lnTo>
                  <a:lnTo>
                    <a:pt x="84" y="70"/>
                  </a:lnTo>
                  <a:lnTo>
                    <a:pt x="84" y="49"/>
                  </a:lnTo>
                  <a:lnTo>
                    <a:pt x="84" y="44"/>
                  </a:lnTo>
                  <a:lnTo>
                    <a:pt x="93" y="17"/>
                  </a:lnTo>
                  <a:lnTo>
                    <a:pt x="96" y="7"/>
                  </a:lnTo>
                  <a:lnTo>
                    <a:pt x="107" y="3"/>
                  </a:lnTo>
                  <a:lnTo>
                    <a:pt x="119" y="3"/>
                  </a:lnTo>
                  <a:lnTo>
                    <a:pt x="130" y="0"/>
                  </a:lnTo>
                  <a:lnTo>
                    <a:pt x="139" y="17"/>
                  </a:lnTo>
                  <a:lnTo>
                    <a:pt x="142" y="27"/>
                  </a:lnTo>
                  <a:lnTo>
                    <a:pt x="145" y="44"/>
                  </a:lnTo>
                  <a:lnTo>
                    <a:pt x="150" y="70"/>
                  </a:lnTo>
                  <a:lnTo>
                    <a:pt x="153" y="75"/>
                  </a:lnTo>
                  <a:lnTo>
                    <a:pt x="165" y="95"/>
                  </a:lnTo>
                  <a:lnTo>
                    <a:pt x="168" y="95"/>
                  </a:lnTo>
                  <a:lnTo>
                    <a:pt x="176" y="104"/>
                  </a:lnTo>
                  <a:lnTo>
                    <a:pt x="191" y="104"/>
                  </a:lnTo>
                  <a:lnTo>
                    <a:pt x="202" y="104"/>
                  </a:lnTo>
                  <a:lnTo>
                    <a:pt x="214" y="112"/>
                  </a:lnTo>
                  <a:lnTo>
                    <a:pt x="226" y="119"/>
                  </a:lnTo>
                  <a:lnTo>
                    <a:pt x="234" y="121"/>
                  </a:lnTo>
                  <a:lnTo>
                    <a:pt x="237" y="121"/>
                  </a:lnTo>
                  <a:lnTo>
                    <a:pt x="249" y="129"/>
                  </a:lnTo>
                  <a:lnTo>
                    <a:pt x="260" y="138"/>
                  </a:lnTo>
                  <a:lnTo>
                    <a:pt x="269" y="148"/>
                  </a:lnTo>
                  <a:lnTo>
                    <a:pt x="272" y="151"/>
                  </a:lnTo>
                  <a:lnTo>
                    <a:pt x="283" y="163"/>
                  </a:lnTo>
                  <a:lnTo>
                    <a:pt x="295" y="168"/>
                  </a:lnTo>
                  <a:lnTo>
                    <a:pt x="298" y="172"/>
                  </a:lnTo>
                  <a:lnTo>
                    <a:pt x="301" y="199"/>
                  </a:lnTo>
                  <a:lnTo>
                    <a:pt x="295" y="206"/>
                  </a:lnTo>
                  <a:lnTo>
                    <a:pt x="283" y="226"/>
                  </a:lnTo>
                  <a:lnTo>
                    <a:pt x="272" y="233"/>
                  </a:lnTo>
                  <a:lnTo>
                    <a:pt x="260" y="238"/>
                  </a:lnTo>
                  <a:lnTo>
                    <a:pt x="249" y="243"/>
                  </a:lnTo>
                  <a:lnTo>
                    <a:pt x="237" y="250"/>
                  </a:lnTo>
                  <a:lnTo>
                    <a:pt x="226" y="265"/>
                  </a:lnTo>
                  <a:lnTo>
                    <a:pt x="214" y="262"/>
                  </a:lnTo>
                  <a:lnTo>
                    <a:pt x="202" y="260"/>
                  </a:lnTo>
                  <a:lnTo>
                    <a:pt x="191" y="267"/>
                  </a:lnTo>
                  <a:lnTo>
                    <a:pt x="176" y="269"/>
                  </a:lnTo>
                  <a:lnTo>
                    <a:pt x="165" y="274"/>
                  </a:lnTo>
                  <a:lnTo>
                    <a:pt x="162" y="277"/>
                  </a:lnTo>
                  <a:lnTo>
                    <a:pt x="153" y="284"/>
                  </a:lnTo>
                  <a:lnTo>
                    <a:pt x="142" y="294"/>
                  </a:lnTo>
                  <a:lnTo>
                    <a:pt x="133" y="303"/>
                  </a:lnTo>
                  <a:lnTo>
                    <a:pt x="133" y="328"/>
                  </a:lnTo>
                  <a:lnTo>
                    <a:pt x="133" y="354"/>
                  </a:lnTo>
                  <a:lnTo>
                    <a:pt x="130" y="374"/>
                  </a:lnTo>
                  <a:lnTo>
                    <a:pt x="130" y="381"/>
                  </a:lnTo>
                  <a:lnTo>
                    <a:pt x="119" y="405"/>
                  </a:lnTo>
                  <a:lnTo>
                    <a:pt x="107" y="417"/>
                  </a:lnTo>
                  <a:lnTo>
                    <a:pt x="101" y="405"/>
                  </a:lnTo>
                </a:path>
              </a:pathLst>
            </a:custGeom>
            <a:noFill/>
            <a:ln w="3">
              <a:solidFill>
                <a:srgbClr val="000000"/>
              </a:solidFill>
              <a:prstDash val="solid"/>
              <a:round/>
              <a:headEnd/>
              <a:tailEnd/>
            </a:ln>
          </p:spPr>
          <p:txBody>
            <a:bodyPr/>
            <a:lstStyle/>
            <a:p>
              <a:endParaRPr lang="en-US"/>
            </a:p>
          </p:txBody>
        </p:sp>
        <p:sp>
          <p:nvSpPr>
            <p:cNvPr id="43174" name="Freeform 139"/>
            <p:cNvSpPr>
              <a:spLocks/>
            </p:cNvSpPr>
            <p:nvPr/>
          </p:nvSpPr>
          <p:spPr bwMode="auto">
            <a:xfrm>
              <a:off x="1592263" y="1997075"/>
              <a:ext cx="146050" cy="246063"/>
            </a:xfrm>
            <a:custGeom>
              <a:avLst/>
              <a:gdLst>
                <a:gd name="T0" fmla="*/ 2147483647 w 92"/>
                <a:gd name="T1" fmla="*/ 2147483647 h 155"/>
                <a:gd name="T2" fmla="*/ 2147483647 w 92"/>
                <a:gd name="T3" fmla="*/ 2147483647 h 155"/>
                <a:gd name="T4" fmla="*/ 0 w 92"/>
                <a:gd name="T5" fmla="*/ 2147483647 h 155"/>
                <a:gd name="T6" fmla="*/ 2147483647 w 92"/>
                <a:gd name="T7" fmla="*/ 2147483647 h 155"/>
                <a:gd name="T8" fmla="*/ 2147483647 w 92"/>
                <a:gd name="T9" fmla="*/ 2147483647 h 155"/>
                <a:gd name="T10" fmla="*/ 2147483647 w 92"/>
                <a:gd name="T11" fmla="*/ 2147483647 h 155"/>
                <a:gd name="T12" fmla="*/ 2147483647 w 92"/>
                <a:gd name="T13" fmla="*/ 2147483647 h 155"/>
                <a:gd name="T14" fmla="*/ 2147483647 w 92"/>
                <a:gd name="T15" fmla="*/ 2147483647 h 155"/>
                <a:gd name="T16" fmla="*/ 2147483647 w 92"/>
                <a:gd name="T17" fmla="*/ 2147483647 h 155"/>
                <a:gd name="T18" fmla="*/ 2147483647 w 92"/>
                <a:gd name="T19" fmla="*/ 2147483647 h 155"/>
                <a:gd name="T20" fmla="*/ 2147483647 w 92"/>
                <a:gd name="T21" fmla="*/ 2147483647 h 155"/>
                <a:gd name="T22" fmla="*/ 2147483647 w 92"/>
                <a:gd name="T23" fmla="*/ 2147483647 h 155"/>
                <a:gd name="T24" fmla="*/ 2147483647 w 92"/>
                <a:gd name="T25" fmla="*/ 2147483647 h 155"/>
                <a:gd name="T26" fmla="*/ 2147483647 w 92"/>
                <a:gd name="T27" fmla="*/ 2147483647 h 155"/>
                <a:gd name="T28" fmla="*/ 2147483647 w 92"/>
                <a:gd name="T29" fmla="*/ 0 h 155"/>
                <a:gd name="T30" fmla="*/ 2147483647 w 92"/>
                <a:gd name="T31" fmla="*/ 2147483647 h 155"/>
                <a:gd name="T32" fmla="*/ 2147483647 w 92"/>
                <a:gd name="T33" fmla="*/ 2147483647 h 155"/>
                <a:gd name="T34" fmla="*/ 2147483647 w 92"/>
                <a:gd name="T35" fmla="*/ 2147483647 h 155"/>
                <a:gd name="T36" fmla="*/ 2147483647 w 92"/>
                <a:gd name="T37" fmla="*/ 2147483647 h 155"/>
                <a:gd name="T38" fmla="*/ 2147483647 w 92"/>
                <a:gd name="T39" fmla="*/ 2147483647 h 155"/>
                <a:gd name="T40" fmla="*/ 2147483647 w 92"/>
                <a:gd name="T41" fmla="*/ 2147483647 h 155"/>
                <a:gd name="T42" fmla="*/ 2147483647 w 92"/>
                <a:gd name="T43" fmla="*/ 2147483647 h 155"/>
                <a:gd name="T44" fmla="*/ 2147483647 w 92"/>
                <a:gd name="T45" fmla="*/ 2147483647 h 155"/>
                <a:gd name="T46" fmla="*/ 2147483647 w 92"/>
                <a:gd name="T47" fmla="*/ 2147483647 h 155"/>
                <a:gd name="T48" fmla="*/ 2147483647 w 92"/>
                <a:gd name="T49" fmla="*/ 2147483647 h 155"/>
                <a:gd name="T50" fmla="*/ 2147483647 w 92"/>
                <a:gd name="T51" fmla="*/ 2147483647 h 155"/>
                <a:gd name="T52" fmla="*/ 2147483647 w 92"/>
                <a:gd name="T53" fmla="*/ 2147483647 h 155"/>
                <a:gd name="T54" fmla="*/ 2147483647 w 92"/>
                <a:gd name="T55" fmla="*/ 2147483647 h 155"/>
                <a:gd name="T56" fmla="*/ 2147483647 w 92"/>
                <a:gd name="T57" fmla="*/ 2147483647 h 155"/>
                <a:gd name="T58" fmla="*/ 2147483647 w 92"/>
                <a:gd name="T59" fmla="*/ 2147483647 h 155"/>
                <a:gd name="T60" fmla="*/ 2147483647 w 92"/>
                <a:gd name="T61" fmla="*/ 2147483647 h 155"/>
                <a:gd name="T62" fmla="*/ 2147483647 w 92"/>
                <a:gd name="T63" fmla="*/ 2147483647 h 15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2"/>
                <a:gd name="T97" fmla="*/ 0 h 155"/>
                <a:gd name="T98" fmla="*/ 92 w 92"/>
                <a:gd name="T99" fmla="*/ 155 h 15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2" h="155">
                  <a:moveTo>
                    <a:pt x="6" y="138"/>
                  </a:moveTo>
                  <a:lnTo>
                    <a:pt x="6" y="133"/>
                  </a:lnTo>
                  <a:lnTo>
                    <a:pt x="0" y="112"/>
                  </a:lnTo>
                  <a:lnTo>
                    <a:pt x="3" y="87"/>
                  </a:lnTo>
                  <a:lnTo>
                    <a:pt x="6" y="78"/>
                  </a:lnTo>
                  <a:lnTo>
                    <a:pt x="11" y="61"/>
                  </a:lnTo>
                  <a:lnTo>
                    <a:pt x="17" y="53"/>
                  </a:lnTo>
                  <a:lnTo>
                    <a:pt x="29" y="41"/>
                  </a:lnTo>
                  <a:lnTo>
                    <a:pt x="40" y="49"/>
                  </a:lnTo>
                  <a:lnTo>
                    <a:pt x="49" y="61"/>
                  </a:lnTo>
                  <a:lnTo>
                    <a:pt x="52" y="70"/>
                  </a:lnTo>
                  <a:lnTo>
                    <a:pt x="55" y="61"/>
                  </a:lnTo>
                  <a:lnTo>
                    <a:pt x="61" y="34"/>
                  </a:lnTo>
                  <a:lnTo>
                    <a:pt x="63" y="10"/>
                  </a:lnTo>
                  <a:lnTo>
                    <a:pt x="63" y="0"/>
                  </a:lnTo>
                  <a:lnTo>
                    <a:pt x="75" y="10"/>
                  </a:lnTo>
                  <a:lnTo>
                    <a:pt x="84" y="34"/>
                  </a:lnTo>
                  <a:lnTo>
                    <a:pt x="89" y="56"/>
                  </a:lnTo>
                  <a:lnTo>
                    <a:pt x="89" y="61"/>
                  </a:lnTo>
                  <a:lnTo>
                    <a:pt x="92" y="87"/>
                  </a:lnTo>
                  <a:lnTo>
                    <a:pt x="89" y="112"/>
                  </a:lnTo>
                  <a:lnTo>
                    <a:pt x="89" y="116"/>
                  </a:lnTo>
                  <a:lnTo>
                    <a:pt x="75" y="136"/>
                  </a:lnTo>
                  <a:lnTo>
                    <a:pt x="63" y="131"/>
                  </a:lnTo>
                  <a:lnTo>
                    <a:pt x="52" y="112"/>
                  </a:lnTo>
                  <a:lnTo>
                    <a:pt x="40" y="129"/>
                  </a:lnTo>
                  <a:lnTo>
                    <a:pt x="37" y="138"/>
                  </a:lnTo>
                  <a:lnTo>
                    <a:pt x="29" y="150"/>
                  </a:lnTo>
                  <a:lnTo>
                    <a:pt x="17" y="155"/>
                  </a:lnTo>
                  <a:lnTo>
                    <a:pt x="6" y="138"/>
                  </a:lnTo>
                </a:path>
              </a:pathLst>
            </a:custGeom>
            <a:noFill/>
            <a:ln w="3">
              <a:solidFill>
                <a:srgbClr val="000000"/>
              </a:solidFill>
              <a:prstDash val="solid"/>
              <a:round/>
              <a:headEnd/>
              <a:tailEnd/>
            </a:ln>
          </p:spPr>
          <p:txBody>
            <a:bodyPr/>
            <a:lstStyle/>
            <a:p>
              <a:endParaRPr lang="en-US"/>
            </a:p>
          </p:txBody>
        </p:sp>
        <p:sp>
          <p:nvSpPr>
            <p:cNvPr id="43175" name="Freeform 140"/>
            <p:cNvSpPr>
              <a:spLocks/>
            </p:cNvSpPr>
            <p:nvPr/>
          </p:nvSpPr>
          <p:spPr bwMode="auto">
            <a:xfrm>
              <a:off x="3114675" y="1846263"/>
              <a:ext cx="155575" cy="212725"/>
            </a:xfrm>
            <a:custGeom>
              <a:avLst/>
              <a:gdLst>
                <a:gd name="T0" fmla="*/ 2147483647 w 98"/>
                <a:gd name="T1" fmla="*/ 2147483647 h 134"/>
                <a:gd name="T2" fmla="*/ 2147483647 w 98"/>
                <a:gd name="T3" fmla="*/ 2147483647 h 134"/>
                <a:gd name="T4" fmla="*/ 2147483647 w 98"/>
                <a:gd name="T5" fmla="*/ 2147483647 h 134"/>
                <a:gd name="T6" fmla="*/ 2147483647 w 98"/>
                <a:gd name="T7" fmla="*/ 2147483647 h 134"/>
                <a:gd name="T8" fmla="*/ 2147483647 w 98"/>
                <a:gd name="T9" fmla="*/ 2147483647 h 134"/>
                <a:gd name="T10" fmla="*/ 2147483647 w 98"/>
                <a:gd name="T11" fmla="*/ 2147483647 h 134"/>
                <a:gd name="T12" fmla="*/ 0 w 98"/>
                <a:gd name="T13" fmla="*/ 2147483647 h 134"/>
                <a:gd name="T14" fmla="*/ 2147483647 w 98"/>
                <a:gd name="T15" fmla="*/ 2147483647 h 134"/>
                <a:gd name="T16" fmla="*/ 2147483647 w 98"/>
                <a:gd name="T17" fmla="*/ 2147483647 h 134"/>
                <a:gd name="T18" fmla="*/ 2147483647 w 98"/>
                <a:gd name="T19" fmla="*/ 2147483647 h 134"/>
                <a:gd name="T20" fmla="*/ 2147483647 w 98"/>
                <a:gd name="T21" fmla="*/ 2147483647 h 134"/>
                <a:gd name="T22" fmla="*/ 2147483647 w 98"/>
                <a:gd name="T23" fmla="*/ 2147483647 h 134"/>
                <a:gd name="T24" fmla="*/ 2147483647 w 98"/>
                <a:gd name="T25" fmla="*/ 2147483647 h 134"/>
                <a:gd name="T26" fmla="*/ 2147483647 w 98"/>
                <a:gd name="T27" fmla="*/ 0 h 134"/>
                <a:gd name="T28" fmla="*/ 2147483647 w 98"/>
                <a:gd name="T29" fmla="*/ 0 h 134"/>
                <a:gd name="T30" fmla="*/ 2147483647 w 98"/>
                <a:gd name="T31" fmla="*/ 2147483647 h 134"/>
                <a:gd name="T32" fmla="*/ 2147483647 w 98"/>
                <a:gd name="T33" fmla="*/ 2147483647 h 134"/>
                <a:gd name="T34" fmla="*/ 2147483647 w 98"/>
                <a:gd name="T35" fmla="*/ 2147483647 h 134"/>
                <a:gd name="T36" fmla="*/ 2147483647 w 98"/>
                <a:gd name="T37" fmla="*/ 2147483647 h 134"/>
                <a:gd name="T38" fmla="*/ 2147483647 w 98"/>
                <a:gd name="T39" fmla="*/ 2147483647 h 134"/>
                <a:gd name="T40" fmla="*/ 2147483647 w 98"/>
                <a:gd name="T41" fmla="*/ 2147483647 h 134"/>
                <a:gd name="T42" fmla="*/ 2147483647 w 98"/>
                <a:gd name="T43" fmla="*/ 2147483647 h 134"/>
                <a:gd name="T44" fmla="*/ 2147483647 w 98"/>
                <a:gd name="T45" fmla="*/ 2147483647 h 134"/>
                <a:gd name="T46" fmla="*/ 2147483647 w 98"/>
                <a:gd name="T47" fmla="*/ 2147483647 h 134"/>
                <a:gd name="T48" fmla="*/ 2147483647 w 98"/>
                <a:gd name="T49" fmla="*/ 2147483647 h 134"/>
                <a:gd name="T50" fmla="*/ 2147483647 w 98"/>
                <a:gd name="T51" fmla="*/ 2147483647 h 134"/>
                <a:gd name="T52" fmla="*/ 2147483647 w 98"/>
                <a:gd name="T53" fmla="*/ 2147483647 h 134"/>
                <a:gd name="T54" fmla="*/ 2147483647 w 98"/>
                <a:gd name="T55" fmla="*/ 2147483647 h 13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8"/>
                <a:gd name="T85" fmla="*/ 0 h 134"/>
                <a:gd name="T86" fmla="*/ 98 w 98"/>
                <a:gd name="T87" fmla="*/ 134 h 13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8" h="134">
                  <a:moveTo>
                    <a:pt x="49" y="129"/>
                  </a:moveTo>
                  <a:lnTo>
                    <a:pt x="40" y="127"/>
                  </a:lnTo>
                  <a:lnTo>
                    <a:pt x="29" y="122"/>
                  </a:lnTo>
                  <a:lnTo>
                    <a:pt x="17" y="119"/>
                  </a:lnTo>
                  <a:lnTo>
                    <a:pt x="6" y="105"/>
                  </a:lnTo>
                  <a:lnTo>
                    <a:pt x="0" y="78"/>
                  </a:lnTo>
                  <a:lnTo>
                    <a:pt x="3" y="51"/>
                  </a:lnTo>
                  <a:lnTo>
                    <a:pt x="6" y="49"/>
                  </a:lnTo>
                  <a:lnTo>
                    <a:pt x="17" y="37"/>
                  </a:lnTo>
                  <a:lnTo>
                    <a:pt x="26" y="27"/>
                  </a:lnTo>
                  <a:lnTo>
                    <a:pt x="29" y="20"/>
                  </a:lnTo>
                  <a:lnTo>
                    <a:pt x="40" y="8"/>
                  </a:lnTo>
                  <a:lnTo>
                    <a:pt x="52" y="0"/>
                  </a:lnTo>
                  <a:lnTo>
                    <a:pt x="63" y="0"/>
                  </a:lnTo>
                  <a:lnTo>
                    <a:pt x="75" y="10"/>
                  </a:lnTo>
                  <a:lnTo>
                    <a:pt x="89" y="22"/>
                  </a:lnTo>
                  <a:lnTo>
                    <a:pt x="89" y="27"/>
                  </a:lnTo>
                  <a:lnTo>
                    <a:pt x="95" y="51"/>
                  </a:lnTo>
                  <a:lnTo>
                    <a:pt x="98" y="78"/>
                  </a:lnTo>
                  <a:lnTo>
                    <a:pt x="89" y="105"/>
                  </a:lnTo>
                  <a:lnTo>
                    <a:pt x="89" y="107"/>
                  </a:lnTo>
                  <a:lnTo>
                    <a:pt x="75" y="127"/>
                  </a:lnTo>
                  <a:lnTo>
                    <a:pt x="69" y="129"/>
                  </a:lnTo>
                  <a:lnTo>
                    <a:pt x="63" y="134"/>
                  </a:lnTo>
                  <a:lnTo>
                    <a:pt x="52" y="131"/>
                  </a:lnTo>
                  <a:lnTo>
                    <a:pt x="49" y="129"/>
                  </a:lnTo>
                </a:path>
              </a:pathLst>
            </a:custGeom>
            <a:noFill/>
            <a:ln w="3">
              <a:solidFill>
                <a:srgbClr val="000000"/>
              </a:solidFill>
              <a:prstDash val="solid"/>
              <a:round/>
              <a:headEnd/>
              <a:tailEnd/>
            </a:ln>
          </p:spPr>
          <p:txBody>
            <a:bodyPr/>
            <a:lstStyle/>
            <a:p>
              <a:endParaRPr lang="en-US"/>
            </a:p>
          </p:txBody>
        </p:sp>
        <p:sp>
          <p:nvSpPr>
            <p:cNvPr id="43176" name="Freeform 141"/>
            <p:cNvSpPr>
              <a:spLocks/>
            </p:cNvSpPr>
            <p:nvPr/>
          </p:nvSpPr>
          <p:spPr bwMode="auto">
            <a:xfrm>
              <a:off x="1931988" y="1200150"/>
              <a:ext cx="173038" cy="176213"/>
            </a:xfrm>
            <a:custGeom>
              <a:avLst/>
              <a:gdLst>
                <a:gd name="T0" fmla="*/ 2147483647 w 109"/>
                <a:gd name="T1" fmla="*/ 2147483647 h 111"/>
                <a:gd name="T2" fmla="*/ 2147483647 w 109"/>
                <a:gd name="T3" fmla="*/ 2147483647 h 111"/>
                <a:gd name="T4" fmla="*/ 2147483647 w 109"/>
                <a:gd name="T5" fmla="*/ 2147483647 h 111"/>
                <a:gd name="T6" fmla="*/ 0 w 109"/>
                <a:gd name="T7" fmla="*/ 2147483647 h 111"/>
                <a:gd name="T8" fmla="*/ 2147483647 w 109"/>
                <a:gd name="T9" fmla="*/ 2147483647 h 111"/>
                <a:gd name="T10" fmla="*/ 2147483647 w 109"/>
                <a:gd name="T11" fmla="*/ 2147483647 h 111"/>
                <a:gd name="T12" fmla="*/ 2147483647 w 109"/>
                <a:gd name="T13" fmla="*/ 2147483647 h 111"/>
                <a:gd name="T14" fmla="*/ 2147483647 w 109"/>
                <a:gd name="T15" fmla="*/ 2147483647 h 111"/>
                <a:gd name="T16" fmla="*/ 2147483647 w 109"/>
                <a:gd name="T17" fmla="*/ 2147483647 h 111"/>
                <a:gd name="T18" fmla="*/ 2147483647 w 109"/>
                <a:gd name="T19" fmla="*/ 2147483647 h 111"/>
                <a:gd name="T20" fmla="*/ 2147483647 w 109"/>
                <a:gd name="T21" fmla="*/ 2147483647 h 111"/>
                <a:gd name="T22" fmla="*/ 2147483647 w 109"/>
                <a:gd name="T23" fmla="*/ 2147483647 h 111"/>
                <a:gd name="T24" fmla="*/ 2147483647 w 109"/>
                <a:gd name="T25" fmla="*/ 0 h 111"/>
                <a:gd name="T26" fmla="*/ 2147483647 w 109"/>
                <a:gd name="T27" fmla="*/ 2147483647 h 111"/>
                <a:gd name="T28" fmla="*/ 2147483647 w 109"/>
                <a:gd name="T29" fmla="*/ 2147483647 h 111"/>
                <a:gd name="T30" fmla="*/ 2147483647 w 109"/>
                <a:gd name="T31" fmla="*/ 2147483647 h 111"/>
                <a:gd name="T32" fmla="*/ 2147483647 w 109"/>
                <a:gd name="T33" fmla="*/ 2147483647 h 111"/>
                <a:gd name="T34" fmla="*/ 2147483647 w 109"/>
                <a:gd name="T35" fmla="*/ 2147483647 h 111"/>
                <a:gd name="T36" fmla="*/ 2147483647 w 109"/>
                <a:gd name="T37" fmla="*/ 2147483647 h 111"/>
                <a:gd name="T38" fmla="*/ 2147483647 w 109"/>
                <a:gd name="T39" fmla="*/ 2147483647 h 111"/>
                <a:gd name="T40" fmla="*/ 2147483647 w 109"/>
                <a:gd name="T41" fmla="*/ 2147483647 h 111"/>
                <a:gd name="T42" fmla="*/ 2147483647 w 109"/>
                <a:gd name="T43" fmla="*/ 2147483647 h 111"/>
                <a:gd name="T44" fmla="*/ 2147483647 w 109"/>
                <a:gd name="T45" fmla="*/ 2147483647 h 111"/>
                <a:gd name="T46" fmla="*/ 2147483647 w 109"/>
                <a:gd name="T47" fmla="*/ 2147483647 h 111"/>
                <a:gd name="T48" fmla="*/ 2147483647 w 109"/>
                <a:gd name="T49" fmla="*/ 2147483647 h 111"/>
                <a:gd name="T50" fmla="*/ 2147483647 w 109"/>
                <a:gd name="T51" fmla="*/ 2147483647 h 111"/>
                <a:gd name="T52" fmla="*/ 2147483647 w 109"/>
                <a:gd name="T53" fmla="*/ 2147483647 h 111"/>
                <a:gd name="T54" fmla="*/ 2147483647 w 109"/>
                <a:gd name="T55" fmla="*/ 2147483647 h 111"/>
                <a:gd name="T56" fmla="*/ 2147483647 w 109"/>
                <a:gd name="T57" fmla="*/ 2147483647 h 111"/>
                <a:gd name="T58" fmla="*/ 2147483647 w 109"/>
                <a:gd name="T59" fmla="*/ 2147483647 h 11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9"/>
                <a:gd name="T91" fmla="*/ 0 h 111"/>
                <a:gd name="T92" fmla="*/ 109 w 109"/>
                <a:gd name="T93" fmla="*/ 111 h 11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9" h="111">
                  <a:moveTo>
                    <a:pt x="17" y="97"/>
                  </a:moveTo>
                  <a:lnTo>
                    <a:pt x="14" y="92"/>
                  </a:lnTo>
                  <a:lnTo>
                    <a:pt x="3" y="75"/>
                  </a:lnTo>
                  <a:lnTo>
                    <a:pt x="0" y="73"/>
                  </a:lnTo>
                  <a:lnTo>
                    <a:pt x="3" y="61"/>
                  </a:lnTo>
                  <a:lnTo>
                    <a:pt x="8" y="46"/>
                  </a:lnTo>
                  <a:lnTo>
                    <a:pt x="14" y="44"/>
                  </a:lnTo>
                  <a:lnTo>
                    <a:pt x="26" y="27"/>
                  </a:lnTo>
                  <a:lnTo>
                    <a:pt x="31" y="19"/>
                  </a:lnTo>
                  <a:lnTo>
                    <a:pt x="37" y="5"/>
                  </a:lnTo>
                  <a:lnTo>
                    <a:pt x="49" y="5"/>
                  </a:lnTo>
                  <a:lnTo>
                    <a:pt x="60" y="5"/>
                  </a:lnTo>
                  <a:lnTo>
                    <a:pt x="72" y="0"/>
                  </a:lnTo>
                  <a:lnTo>
                    <a:pt x="83" y="2"/>
                  </a:lnTo>
                  <a:lnTo>
                    <a:pt x="98" y="7"/>
                  </a:lnTo>
                  <a:lnTo>
                    <a:pt x="107" y="19"/>
                  </a:lnTo>
                  <a:lnTo>
                    <a:pt x="109" y="24"/>
                  </a:lnTo>
                  <a:lnTo>
                    <a:pt x="109" y="46"/>
                  </a:lnTo>
                  <a:lnTo>
                    <a:pt x="109" y="73"/>
                  </a:lnTo>
                  <a:lnTo>
                    <a:pt x="109" y="80"/>
                  </a:lnTo>
                  <a:lnTo>
                    <a:pt x="98" y="90"/>
                  </a:lnTo>
                  <a:lnTo>
                    <a:pt x="83" y="97"/>
                  </a:lnTo>
                  <a:lnTo>
                    <a:pt x="72" y="107"/>
                  </a:lnTo>
                  <a:lnTo>
                    <a:pt x="60" y="111"/>
                  </a:lnTo>
                  <a:lnTo>
                    <a:pt x="49" y="109"/>
                  </a:lnTo>
                  <a:lnTo>
                    <a:pt x="37" y="107"/>
                  </a:lnTo>
                  <a:lnTo>
                    <a:pt x="26" y="102"/>
                  </a:lnTo>
                  <a:lnTo>
                    <a:pt x="17" y="97"/>
                  </a:lnTo>
                </a:path>
              </a:pathLst>
            </a:custGeom>
            <a:noFill/>
            <a:ln w="3">
              <a:solidFill>
                <a:srgbClr val="000000"/>
              </a:solidFill>
              <a:prstDash val="solid"/>
              <a:round/>
              <a:headEnd/>
              <a:tailEnd/>
            </a:ln>
          </p:spPr>
          <p:txBody>
            <a:bodyPr/>
            <a:lstStyle/>
            <a:p>
              <a:endParaRPr lang="en-US"/>
            </a:p>
          </p:txBody>
        </p:sp>
        <p:sp>
          <p:nvSpPr>
            <p:cNvPr id="43177" name="Freeform 143"/>
            <p:cNvSpPr>
              <a:spLocks/>
            </p:cNvSpPr>
            <p:nvPr/>
          </p:nvSpPr>
          <p:spPr bwMode="auto">
            <a:xfrm>
              <a:off x="1560513" y="1611313"/>
              <a:ext cx="723900" cy="728663"/>
            </a:xfrm>
            <a:custGeom>
              <a:avLst/>
              <a:gdLst>
                <a:gd name="T0" fmla="*/ 2147483647 w 456"/>
                <a:gd name="T1" fmla="*/ 2147483647 h 459"/>
                <a:gd name="T2" fmla="*/ 2147483647 w 456"/>
                <a:gd name="T3" fmla="*/ 2147483647 h 459"/>
                <a:gd name="T4" fmla="*/ 2147483647 w 456"/>
                <a:gd name="T5" fmla="*/ 2147483647 h 459"/>
                <a:gd name="T6" fmla="*/ 2147483647 w 456"/>
                <a:gd name="T7" fmla="*/ 2147483647 h 459"/>
                <a:gd name="T8" fmla="*/ 2147483647 w 456"/>
                <a:gd name="T9" fmla="*/ 2147483647 h 459"/>
                <a:gd name="T10" fmla="*/ 2147483647 w 456"/>
                <a:gd name="T11" fmla="*/ 2147483647 h 459"/>
                <a:gd name="T12" fmla="*/ 2147483647 w 456"/>
                <a:gd name="T13" fmla="*/ 2147483647 h 459"/>
                <a:gd name="T14" fmla="*/ 2147483647 w 456"/>
                <a:gd name="T15" fmla="*/ 2147483647 h 459"/>
                <a:gd name="T16" fmla="*/ 2147483647 w 456"/>
                <a:gd name="T17" fmla="*/ 2147483647 h 459"/>
                <a:gd name="T18" fmla="*/ 2147483647 w 456"/>
                <a:gd name="T19" fmla="*/ 2147483647 h 459"/>
                <a:gd name="T20" fmla="*/ 2147483647 w 456"/>
                <a:gd name="T21" fmla="*/ 2147483647 h 459"/>
                <a:gd name="T22" fmla="*/ 2147483647 w 456"/>
                <a:gd name="T23" fmla="*/ 2147483647 h 459"/>
                <a:gd name="T24" fmla="*/ 2147483647 w 456"/>
                <a:gd name="T25" fmla="*/ 2147483647 h 459"/>
                <a:gd name="T26" fmla="*/ 2147483647 w 456"/>
                <a:gd name="T27" fmla="*/ 2147483647 h 459"/>
                <a:gd name="T28" fmla="*/ 2147483647 w 456"/>
                <a:gd name="T29" fmla="*/ 2147483647 h 459"/>
                <a:gd name="T30" fmla="*/ 2147483647 w 456"/>
                <a:gd name="T31" fmla="*/ 2147483647 h 459"/>
                <a:gd name="T32" fmla="*/ 2147483647 w 456"/>
                <a:gd name="T33" fmla="*/ 2147483647 h 459"/>
                <a:gd name="T34" fmla="*/ 2147483647 w 456"/>
                <a:gd name="T35" fmla="*/ 2147483647 h 459"/>
                <a:gd name="T36" fmla="*/ 2147483647 w 456"/>
                <a:gd name="T37" fmla="*/ 2147483647 h 459"/>
                <a:gd name="T38" fmla="*/ 2147483647 w 456"/>
                <a:gd name="T39" fmla="*/ 2147483647 h 459"/>
                <a:gd name="T40" fmla="*/ 2147483647 w 456"/>
                <a:gd name="T41" fmla="*/ 2147483647 h 459"/>
                <a:gd name="T42" fmla="*/ 2147483647 w 456"/>
                <a:gd name="T43" fmla="*/ 2147483647 h 459"/>
                <a:gd name="T44" fmla="*/ 2147483647 w 456"/>
                <a:gd name="T45" fmla="*/ 2147483647 h 459"/>
                <a:gd name="T46" fmla="*/ 2147483647 w 456"/>
                <a:gd name="T47" fmla="*/ 2147483647 h 459"/>
                <a:gd name="T48" fmla="*/ 2147483647 w 456"/>
                <a:gd name="T49" fmla="*/ 2147483647 h 459"/>
                <a:gd name="T50" fmla="*/ 2147483647 w 456"/>
                <a:gd name="T51" fmla="*/ 2147483647 h 459"/>
                <a:gd name="T52" fmla="*/ 2147483647 w 456"/>
                <a:gd name="T53" fmla="*/ 2147483647 h 459"/>
                <a:gd name="T54" fmla="*/ 2147483647 w 456"/>
                <a:gd name="T55" fmla="*/ 2147483647 h 459"/>
                <a:gd name="T56" fmla="*/ 2147483647 w 456"/>
                <a:gd name="T57" fmla="*/ 2147483647 h 459"/>
                <a:gd name="T58" fmla="*/ 2147483647 w 456"/>
                <a:gd name="T59" fmla="*/ 2147483647 h 459"/>
                <a:gd name="T60" fmla="*/ 2147483647 w 456"/>
                <a:gd name="T61" fmla="*/ 2147483647 h 459"/>
                <a:gd name="T62" fmla="*/ 2147483647 w 456"/>
                <a:gd name="T63" fmla="*/ 2147483647 h 459"/>
                <a:gd name="T64" fmla="*/ 2147483647 w 456"/>
                <a:gd name="T65" fmla="*/ 2147483647 h 459"/>
                <a:gd name="T66" fmla="*/ 2147483647 w 456"/>
                <a:gd name="T67" fmla="*/ 2147483647 h 459"/>
                <a:gd name="T68" fmla="*/ 2147483647 w 456"/>
                <a:gd name="T69" fmla="*/ 2147483647 h 459"/>
                <a:gd name="T70" fmla="*/ 2147483647 w 456"/>
                <a:gd name="T71" fmla="*/ 2147483647 h 459"/>
                <a:gd name="T72" fmla="*/ 2147483647 w 456"/>
                <a:gd name="T73" fmla="*/ 2147483647 h 459"/>
                <a:gd name="T74" fmla="*/ 2147483647 w 456"/>
                <a:gd name="T75" fmla="*/ 2147483647 h 459"/>
                <a:gd name="T76" fmla="*/ 2147483647 w 456"/>
                <a:gd name="T77" fmla="*/ 2147483647 h 459"/>
                <a:gd name="T78" fmla="*/ 2147483647 w 456"/>
                <a:gd name="T79" fmla="*/ 2147483647 h 459"/>
                <a:gd name="T80" fmla="*/ 2147483647 w 456"/>
                <a:gd name="T81" fmla="*/ 2147483647 h 459"/>
                <a:gd name="T82" fmla="*/ 2147483647 w 456"/>
                <a:gd name="T83" fmla="*/ 2147483647 h 459"/>
                <a:gd name="T84" fmla="*/ 2147483647 w 456"/>
                <a:gd name="T85" fmla="*/ 2147483647 h 459"/>
                <a:gd name="T86" fmla="*/ 2147483647 w 456"/>
                <a:gd name="T87" fmla="*/ 2147483647 h 459"/>
                <a:gd name="T88" fmla="*/ 2147483647 w 456"/>
                <a:gd name="T89" fmla="*/ 2147483647 h 459"/>
                <a:gd name="T90" fmla="*/ 2147483647 w 456"/>
                <a:gd name="T91" fmla="*/ 2147483647 h 45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56"/>
                <a:gd name="T139" fmla="*/ 0 h 459"/>
                <a:gd name="T140" fmla="*/ 456 w 456"/>
                <a:gd name="T141" fmla="*/ 459 h 45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56" h="459">
                  <a:moveTo>
                    <a:pt x="234" y="432"/>
                  </a:moveTo>
                  <a:lnTo>
                    <a:pt x="225" y="413"/>
                  </a:lnTo>
                  <a:lnTo>
                    <a:pt x="213" y="420"/>
                  </a:lnTo>
                  <a:lnTo>
                    <a:pt x="208" y="408"/>
                  </a:lnTo>
                  <a:lnTo>
                    <a:pt x="202" y="381"/>
                  </a:lnTo>
                  <a:lnTo>
                    <a:pt x="202" y="376"/>
                  </a:lnTo>
                  <a:lnTo>
                    <a:pt x="199" y="355"/>
                  </a:lnTo>
                  <a:lnTo>
                    <a:pt x="199" y="330"/>
                  </a:lnTo>
                  <a:lnTo>
                    <a:pt x="190" y="318"/>
                  </a:lnTo>
                  <a:lnTo>
                    <a:pt x="182" y="304"/>
                  </a:lnTo>
                  <a:lnTo>
                    <a:pt x="179" y="299"/>
                  </a:lnTo>
                  <a:lnTo>
                    <a:pt x="167" y="301"/>
                  </a:lnTo>
                  <a:lnTo>
                    <a:pt x="161" y="304"/>
                  </a:lnTo>
                  <a:lnTo>
                    <a:pt x="156" y="316"/>
                  </a:lnTo>
                  <a:lnTo>
                    <a:pt x="150" y="330"/>
                  </a:lnTo>
                  <a:lnTo>
                    <a:pt x="147" y="355"/>
                  </a:lnTo>
                  <a:lnTo>
                    <a:pt x="144" y="374"/>
                  </a:lnTo>
                  <a:lnTo>
                    <a:pt x="133" y="359"/>
                  </a:lnTo>
                  <a:lnTo>
                    <a:pt x="121" y="362"/>
                  </a:lnTo>
                  <a:lnTo>
                    <a:pt x="112" y="381"/>
                  </a:lnTo>
                  <a:lnTo>
                    <a:pt x="109" y="386"/>
                  </a:lnTo>
                  <a:lnTo>
                    <a:pt x="95" y="396"/>
                  </a:lnTo>
                  <a:lnTo>
                    <a:pt x="83" y="396"/>
                  </a:lnTo>
                  <a:lnTo>
                    <a:pt x="78" y="381"/>
                  </a:lnTo>
                  <a:lnTo>
                    <a:pt x="72" y="374"/>
                  </a:lnTo>
                  <a:lnTo>
                    <a:pt x="69" y="381"/>
                  </a:lnTo>
                  <a:lnTo>
                    <a:pt x="60" y="386"/>
                  </a:lnTo>
                  <a:lnTo>
                    <a:pt x="49" y="403"/>
                  </a:lnTo>
                  <a:lnTo>
                    <a:pt x="43" y="408"/>
                  </a:lnTo>
                  <a:lnTo>
                    <a:pt x="37" y="413"/>
                  </a:lnTo>
                  <a:lnTo>
                    <a:pt x="26" y="413"/>
                  </a:lnTo>
                  <a:lnTo>
                    <a:pt x="23" y="408"/>
                  </a:lnTo>
                  <a:lnTo>
                    <a:pt x="14" y="398"/>
                  </a:lnTo>
                  <a:lnTo>
                    <a:pt x="3" y="386"/>
                  </a:lnTo>
                  <a:lnTo>
                    <a:pt x="0" y="381"/>
                  </a:lnTo>
                  <a:lnTo>
                    <a:pt x="3" y="359"/>
                  </a:lnTo>
                  <a:lnTo>
                    <a:pt x="3" y="355"/>
                  </a:lnTo>
                  <a:lnTo>
                    <a:pt x="14" y="330"/>
                  </a:lnTo>
                  <a:lnTo>
                    <a:pt x="23" y="304"/>
                  </a:lnTo>
                  <a:lnTo>
                    <a:pt x="26" y="296"/>
                  </a:lnTo>
                  <a:lnTo>
                    <a:pt x="37" y="282"/>
                  </a:lnTo>
                  <a:lnTo>
                    <a:pt x="43" y="277"/>
                  </a:lnTo>
                  <a:lnTo>
                    <a:pt x="49" y="267"/>
                  </a:lnTo>
                  <a:lnTo>
                    <a:pt x="60" y="270"/>
                  </a:lnTo>
                  <a:lnTo>
                    <a:pt x="72" y="255"/>
                  </a:lnTo>
                  <a:lnTo>
                    <a:pt x="72" y="253"/>
                  </a:lnTo>
                  <a:lnTo>
                    <a:pt x="72" y="250"/>
                  </a:lnTo>
                  <a:lnTo>
                    <a:pt x="69" y="226"/>
                  </a:lnTo>
                  <a:lnTo>
                    <a:pt x="72" y="216"/>
                  </a:lnTo>
                  <a:lnTo>
                    <a:pt x="83" y="204"/>
                  </a:lnTo>
                  <a:lnTo>
                    <a:pt x="95" y="212"/>
                  </a:lnTo>
                  <a:lnTo>
                    <a:pt x="107" y="226"/>
                  </a:lnTo>
                  <a:lnTo>
                    <a:pt x="107" y="253"/>
                  </a:lnTo>
                  <a:lnTo>
                    <a:pt x="109" y="258"/>
                  </a:lnTo>
                  <a:lnTo>
                    <a:pt x="112" y="277"/>
                  </a:lnTo>
                  <a:lnTo>
                    <a:pt x="121" y="304"/>
                  </a:lnTo>
                  <a:lnTo>
                    <a:pt x="121" y="306"/>
                  </a:lnTo>
                  <a:lnTo>
                    <a:pt x="121" y="304"/>
                  </a:lnTo>
                  <a:lnTo>
                    <a:pt x="130" y="277"/>
                  </a:lnTo>
                  <a:lnTo>
                    <a:pt x="130" y="253"/>
                  </a:lnTo>
                  <a:lnTo>
                    <a:pt x="127" y="226"/>
                  </a:lnTo>
                  <a:lnTo>
                    <a:pt x="133" y="202"/>
                  </a:lnTo>
                  <a:lnTo>
                    <a:pt x="133" y="199"/>
                  </a:lnTo>
                  <a:lnTo>
                    <a:pt x="144" y="175"/>
                  </a:lnTo>
                  <a:lnTo>
                    <a:pt x="156" y="178"/>
                  </a:lnTo>
                  <a:lnTo>
                    <a:pt x="167" y="187"/>
                  </a:lnTo>
                  <a:lnTo>
                    <a:pt x="176" y="175"/>
                  </a:lnTo>
                  <a:lnTo>
                    <a:pt x="179" y="170"/>
                  </a:lnTo>
                  <a:lnTo>
                    <a:pt x="190" y="148"/>
                  </a:lnTo>
                  <a:lnTo>
                    <a:pt x="202" y="129"/>
                  </a:lnTo>
                  <a:lnTo>
                    <a:pt x="208" y="122"/>
                  </a:lnTo>
                  <a:lnTo>
                    <a:pt x="202" y="97"/>
                  </a:lnTo>
                  <a:lnTo>
                    <a:pt x="202" y="95"/>
                  </a:lnTo>
                  <a:lnTo>
                    <a:pt x="199" y="71"/>
                  </a:lnTo>
                  <a:lnTo>
                    <a:pt x="199" y="44"/>
                  </a:lnTo>
                  <a:lnTo>
                    <a:pt x="202" y="42"/>
                  </a:lnTo>
                  <a:lnTo>
                    <a:pt x="213" y="34"/>
                  </a:lnTo>
                  <a:lnTo>
                    <a:pt x="225" y="27"/>
                  </a:lnTo>
                  <a:lnTo>
                    <a:pt x="228" y="20"/>
                  </a:lnTo>
                  <a:lnTo>
                    <a:pt x="237" y="0"/>
                  </a:lnTo>
                  <a:lnTo>
                    <a:pt x="248" y="0"/>
                  </a:lnTo>
                  <a:lnTo>
                    <a:pt x="260" y="3"/>
                  </a:lnTo>
                  <a:lnTo>
                    <a:pt x="271" y="3"/>
                  </a:lnTo>
                  <a:lnTo>
                    <a:pt x="280" y="20"/>
                  </a:lnTo>
                  <a:lnTo>
                    <a:pt x="283" y="27"/>
                  </a:lnTo>
                  <a:lnTo>
                    <a:pt x="286" y="44"/>
                  </a:lnTo>
                  <a:lnTo>
                    <a:pt x="291" y="71"/>
                  </a:lnTo>
                  <a:lnTo>
                    <a:pt x="294" y="85"/>
                  </a:lnTo>
                  <a:lnTo>
                    <a:pt x="300" y="97"/>
                  </a:lnTo>
                  <a:lnTo>
                    <a:pt x="306" y="110"/>
                  </a:lnTo>
                  <a:lnTo>
                    <a:pt x="317" y="122"/>
                  </a:lnTo>
                  <a:lnTo>
                    <a:pt x="317" y="124"/>
                  </a:lnTo>
                  <a:lnTo>
                    <a:pt x="332" y="124"/>
                  </a:lnTo>
                  <a:lnTo>
                    <a:pt x="341" y="122"/>
                  </a:lnTo>
                  <a:lnTo>
                    <a:pt x="343" y="122"/>
                  </a:lnTo>
                  <a:lnTo>
                    <a:pt x="355" y="129"/>
                  </a:lnTo>
                  <a:lnTo>
                    <a:pt x="367" y="136"/>
                  </a:lnTo>
                  <a:lnTo>
                    <a:pt x="378" y="134"/>
                  </a:lnTo>
                  <a:lnTo>
                    <a:pt x="390" y="141"/>
                  </a:lnTo>
                  <a:lnTo>
                    <a:pt x="398" y="148"/>
                  </a:lnTo>
                  <a:lnTo>
                    <a:pt x="401" y="148"/>
                  </a:lnTo>
                  <a:lnTo>
                    <a:pt x="413" y="156"/>
                  </a:lnTo>
                  <a:lnTo>
                    <a:pt x="424" y="161"/>
                  </a:lnTo>
                  <a:lnTo>
                    <a:pt x="436" y="165"/>
                  </a:lnTo>
                  <a:lnTo>
                    <a:pt x="442" y="175"/>
                  </a:lnTo>
                  <a:lnTo>
                    <a:pt x="447" y="182"/>
                  </a:lnTo>
                  <a:lnTo>
                    <a:pt x="453" y="199"/>
                  </a:lnTo>
                  <a:lnTo>
                    <a:pt x="456" y="226"/>
                  </a:lnTo>
                  <a:lnTo>
                    <a:pt x="447" y="253"/>
                  </a:lnTo>
                  <a:lnTo>
                    <a:pt x="436" y="255"/>
                  </a:lnTo>
                  <a:lnTo>
                    <a:pt x="424" y="270"/>
                  </a:lnTo>
                  <a:lnTo>
                    <a:pt x="413" y="277"/>
                  </a:lnTo>
                  <a:lnTo>
                    <a:pt x="413" y="279"/>
                  </a:lnTo>
                  <a:lnTo>
                    <a:pt x="401" y="279"/>
                  </a:lnTo>
                  <a:lnTo>
                    <a:pt x="390" y="282"/>
                  </a:lnTo>
                  <a:lnTo>
                    <a:pt x="378" y="289"/>
                  </a:lnTo>
                  <a:lnTo>
                    <a:pt x="367" y="304"/>
                  </a:lnTo>
                  <a:lnTo>
                    <a:pt x="355" y="299"/>
                  </a:lnTo>
                  <a:lnTo>
                    <a:pt x="343" y="294"/>
                  </a:lnTo>
                  <a:lnTo>
                    <a:pt x="332" y="301"/>
                  </a:lnTo>
                  <a:lnTo>
                    <a:pt x="317" y="301"/>
                  </a:lnTo>
                  <a:lnTo>
                    <a:pt x="312" y="304"/>
                  </a:lnTo>
                  <a:lnTo>
                    <a:pt x="306" y="306"/>
                  </a:lnTo>
                  <a:lnTo>
                    <a:pt x="294" y="321"/>
                  </a:lnTo>
                  <a:lnTo>
                    <a:pt x="283" y="330"/>
                  </a:lnTo>
                  <a:lnTo>
                    <a:pt x="283" y="355"/>
                  </a:lnTo>
                  <a:lnTo>
                    <a:pt x="283" y="381"/>
                  </a:lnTo>
                  <a:lnTo>
                    <a:pt x="277" y="408"/>
                  </a:lnTo>
                  <a:lnTo>
                    <a:pt x="271" y="425"/>
                  </a:lnTo>
                  <a:lnTo>
                    <a:pt x="268" y="432"/>
                  </a:lnTo>
                  <a:lnTo>
                    <a:pt x="260" y="449"/>
                  </a:lnTo>
                  <a:lnTo>
                    <a:pt x="248" y="459"/>
                  </a:lnTo>
                  <a:lnTo>
                    <a:pt x="237" y="437"/>
                  </a:lnTo>
                  <a:lnTo>
                    <a:pt x="234" y="432"/>
                  </a:lnTo>
                </a:path>
              </a:pathLst>
            </a:custGeom>
            <a:noFill/>
            <a:ln w="3">
              <a:solidFill>
                <a:srgbClr val="000000"/>
              </a:solidFill>
              <a:prstDash val="solid"/>
              <a:round/>
              <a:headEnd/>
              <a:tailEnd/>
            </a:ln>
          </p:spPr>
          <p:txBody>
            <a:bodyPr/>
            <a:lstStyle/>
            <a:p>
              <a:endParaRPr lang="en-US"/>
            </a:p>
          </p:txBody>
        </p:sp>
        <p:sp>
          <p:nvSpPr>
            <p:cNvPr id="43178" name="Freeform 144"/>
            <p:cNvSpPr>
              <a:spLocks/>
            </p:cNvSpPr>
            <p:nvPr/>
          </p:nvSpPr>
          <p:spPr bwMode="auto">
            <a:xfrm>
              <a:off x="3068638" y="1824038"/>
              <a:ext cx="223838" cy="254000"/>
            </a:xfrm>
            <a:custGeom>
              <a:avLst/>
              <a:gdLst>
                <a:gd name="T0" fmla="*/ 2147483647 w 141"/>
                <a:gd name="T1" fmla="*/ 2147483647 h 160"/>
                <a:gd name="T2" fmla="*/ 2147483647 w 141"/>
                <a:gd name="T3" fmla="*/ 2147483647 h 160"/>
                <a:gd name="T4" fmla="*/ 2147483647 w 141"/>
                <a:gd name="T5" fmla="*/ 2147483647 h 160"/>
                <a:gd name="T6" fmla="*/ 2147483647 w 141"/>
                <a:gd name="T7" fmla="*/ 2147483647 h 160"/>
                <a:gd name="T8" fmla="*/ 2147483647 w 141"/>
                <a:gd name="T9" fmla="*/ 2147483647 h 160"/>
                <a:gd name="T10" fmla="*/ 2147483647 w 141"/>
                <a:gd name="T11" fmla="*/ 2147483647 h 160"/>
                <a:gd name="T12" fmla="*/ 0 w 141"/>
                <a:gd name="T13" fmla="*/ 2147483647 h 160"/>
                <a:gd name="T14" fmla="*/ 0 w 141"/>
                <a:gd name="T15" fmla="*/ 2147483647 h 160"/>
                <a:gd name="T16" fmla="*/ 0 w 141"/>
                <a:gd name="T17" fmla="*/ 2147483647 h 160"/>
                <a:gd name="T18" fmla="*/ 2147483647 w 141"/>
                <a:gd name="T19" fmla="*/ 2147483647 h 160"/>
                <a:gd name="T20" fmla="*/ 2147483647 w 141"/>
                <a:gd name="T21" fmla="*/ 2147483647 h 160"/>
                <a:gd name="T22" fmla="*/ 2147483647 w 141"/>
                <a:gd name="T23" fmla="*/ 2147483647 h 160"/>
                <a:gd name="T24" fmla="*/ 2147483647 w 141"/>
                <a:gd name="T25" fmla="*/ 2147483647 h 160"/>
                <a:gd name="T26" fmla="*/ 2147483647 w 141"/>
                <a:gd name="T27" fmla="*/ 2147483647 h 160"/>
                <a:gd name="T28" fmla="*/ 2147483647 w 141"/>
                <a:gd name="T29" fmla="*/ 2147483647 h 160"/>
                <a:gd name="T30" fmla="*/ 2147483647 w 141"/>
                <a:gd name="T31" fmla="*/ 2147483647 h 160"/>
                <a:gd name="T32" fmla="*/ 2147483647 w 141"/>
                <a:gd name="T33" fmla="*/ 2147483647 h 160"/>
                <a:gd name="T34" fmla="*/ 2147483647 w 141"/>
                <a:gd name="T35" fmla="*/ 0 h 160"/>
                <a:gd name="T36" fmla="*/ 2147483647 w 141"/>
                <a:gd name="T37" fmla="*/ 2147483647 h 160"/>
                <a:gd name="T38" fmla="*/ 2147483647 w 141"/>
                <a:gd name="T39" fmla="*/ 2147483647 h 160"/>
                <a:gd name="T40" fmla="*/ 2147483647 w 141"/>
                <a:gd name="T41" fmla="*/ 2147483647 h 160"/>
                <a:gd name="T42" fmla="*/ 2147483647 w 141"/>
                <a:gd name="T43" fmla="*/ 2147483647 h 160"/>
                <a:gd name="T44" fmla="*/ 2147483647 w 141"/>
                <a:gd name="T45" fmla="*/ 2147483647 h 160"/>
                <a:gd name="T46" fmla="*/ 2147483647 w 141"/>
                <a:gd name="T47" fmla="*/ 2147483647 h 160"/>
                <a:gd name="T48" fmla="*/ 2147483647 w 141"/>
                <a:gd name="T49" fmla="*/ 2147483647 h 160"/>
                <a:gd name="T50" fmla="*/ 2147483647 w 141"/>
                <a:gd name="T51" fmla="*/ 2147483647 h 160"/>
                <a:gd name="T52" fmla="*/ 2147483647 w 141"/>
                <a:gd name="T53" fmla="*/ 2147483647 h 160"/>
                <a:gd name="T54" fmla="*/ 2147483647 w 141"/>
                <a:gd name="T55" fmla="*/ 2147483647 h 160"/>
                <a:gd name="T56" fmla="*/ 2147483647 w 141"/>
                <a:gd name="T57" fmla="*/ 2147483647 h 160"/>
                <a:gd name="T58" fmla="*/ 2147483647 w 141"/>
                <a:gd name="T59" fmla="*/ 2147483647 h 160"/>
                <a:gd name="T60" fmla="*/ 2147483647 w 141"/>
                <a:gd name="T61" fmla="*/ 2147483647 h 160"/>
                <a:gd name="T62" fmla="*/ 2147483647 w 141"/>
                <a:gd name="T63" fmla="*/ 2147483647 h 160"/>
                <a:gd name="T64" fmla="*/ 2147483647 w 141"/>
                <a:gd name="T65" fmla="*/ 2147483647 h 160"/>
                <a:gd name="T66" fmla="*/ 2147483647 w 141"/>
                <a:gd name="T67" fmla="*/ 2147483647 h 160"/>
                <a:gd name="T68" fmla="*/ 2147483647 w 141"/>
                <a:gd name="T69" fmla="*/ 2147483647 h 160"/>
                <a:gd name="T70" fmla="*/ 2147483647 w 141"/>
                <a:gd name="T71" fmla="*/ 2147483647 h 160"/>
                <a:gd name="T72" fmla="*/ 2147483647 w 141"/>
                <a:gd name="T73" fmla="*/ 2147483647 h 160"/>
                <a:gd name="T74" fmla="*/ 2147483647 w 141"/>
                <a:gd name="T75" fmla="*/ 2147483647 h 160"/>
                <a:gd name="T76" fmla="*/ 2147483647 w 141"/>
                <a:gd name="T77" fmla="*/ 2147483647 h 160"/>
                <a:gd name="T78" fmla="*/ 2147483647 w 141"/>
                <a:gd name="T79" fmla="*/ 2147483647 h 16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1"/>
                <a:gd name="T121" fmla="*/ 0 h 160"/>
                <a:gd name="T122" fmla="*/ 141 w 141"/>
                <a:gd name="T123" fmla="*/ 160 h 16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1" h="160">
                  <a:moveTo>
                    <a:pt x="43" y="143"/>
                  </a:moveTo>
                  <a:lnTo>
                    <a:pt x="35" y="133"/>
                  </a:lnTo>
                  <a:lnTo>
                    <a:pt x="26" y="119"/>
                  </a:lnTo>
                  <a:lnTo>
                    <a:pt x="23" y="104"/>
                  </a:lnTo>
                  <a:lnTo>
                    <a:pt x="11" y="97"/>
                  </a:lnTo>
                  <a:lnTo>
                    <a:pt x="3" y="92"/>
                  </a:lnTo>
                  <a:lnTo>
                    <a:pt x="0" y="85"/>
                  </a:lnTo>
                  <a:lnTo>
                    <a:pt x="0" y="65"/>
                  </a:lnTo>
                  <a:lnTo>
                    <a:pt x="0" y="63"/>
                  </a:lnTo>
                  <a:lnTo>
                    <a:pt x="11" y="51"/>
                  </a:lnTo>
                  <a:lnTo>
                    <a:pt x="23" y="56"/>
                  </a:lnTo>
                  <a:lnTo>
                    <a:pt x="35" y="41"/>
                  </a:lnTo>
                  <a:lnTo>
                    <a:pt x="37" y="41"/>
                  </a:lnTo>
                  <a:lnTo>
                    <a:pt x="46" y="34"/>
                  </a:lnTo>
                  <a:lnTo>
                    <a:pt x="58" y="19"/>
                  </a:lnTo>
                  <a:lnTo>
                    <a:pt x="63" y="14"/>
                  </a:lnTo>
                  <a:lnTo>
                    <a:pt x="69" y="2"/>
                  </a:lnTo>
                  <a:lnTo>
                    <a:pt x="81" y="0"/>
                  </a:lnTo>
                  <a:lnTo>
                    <a:pt x="92" y="2"/>
                  </a:lnTo>
                  <a:lnTo>
                    <a:pt x="104" y="12"/>
                  </a:lnTo>
                  <a:lnTo>
                    <a:pt x="107" y="14"/>
                  </a:lnTo>
                  <a:lnTo>
                    <a:pt x="118" y="22"/>
                  </a:lnTo>
                  <a:lnTo>
                    <a:pt x="127" y="41"/>
                  </a:lnTo>
                  <a:lnTo>
                    <a:pt x="130" y="53"/>
                  </a:lnTo>
                  <a:lnTo>
                    <a:pt x="133" y="65"/>
                  </a:lnTo>
                  <a:lnTo>
                    <a:pt x="141" y="92"/>
                  </a:lnTo>
                  <a:lnTo>
                    <a:pt x="141" y="94"/>
                  </a:lnTo>
                  <a:lnTo>
                    <a:pt x="136" y="119"/>
                  </a:lnTo>
                  <a:lnTo>
                    <a:pt x="130" y="119"/>
                  </a:lnTo>
                  <a:lnTo>
                    <a:pt x="118" y="138"/>
                  </a:lnTo>
                  <a:lnTo>
                    <a:pt x="115" y="143"/>
                  </a:lnTo>
                  <a:lnTo>
                    <a:pt x="104" y="155"/>
                  </a:lnTo>
                  <a:lnTo>
                    <a:pt x="92" y="160"/>
                  </a:lnTo>
                  <a:lnTo>
                    <a:pt x="81" y="158"/>
                  </a:lnTo>
                  <a:lnTo>
                    <a:pt x="69" y="153"/>
                  </a:lnTo>
                  <a:lnTo>
                    <a:pt x="58" y="150"/>
                  </a:lnTo>
                  <a:lnTo>
                    <a:pt x="46" y="148"/>
                  </a:lnTo>
                  <a:lnTo>
                    <a:pt x="43" y="143"/>
                  </a:lnTo>
                </a:path>
              </a:pathLst>
            </a:custGeom>
            <a:noFill/>
            <a:ln w="3">
              <a:solidFill>
                <a:srgbClr val="000000"/>
              </a:solidFill>
              <a:prstDash val="solid"/>
              <a:round/>
              <a:headEnd/>
              <a:tailEnd/>
            </a:ln>
          </p:spPr>
          <p:txBody>
            <a:bodyPr/>
            <a:lstStyle/>
            <a:p>
              <a:endParaRPr lang="en-US"/>
            </a:p>
          </p:txBody>
        </p:sp>
        <p:sp>
          <p:nvSpPr>
            <p:cNvPr id="43179" name="Freeform 145"/>
            <p:cNvSpPr>
              <a:spLocks/>
            </p:cNvSpPr>
            <p:nvPr/>
          </p:nvSpPr>
          <p:spPr bwMode="auto">
            <a:xfrm>
              <a:off x="2325688" y="1912938"/>
              <a:ext cx="4763" cy="34925"/>
            </a:xfrm>
            <a:custGeom>
              <a:avLst/>
              <a:gdLst>
                <a:gd name="T0" fmla="*/ 0 w 3"/>
                <a:gd name="T1" fmla="*/ 2147483647 h 22"/>
                <a:gd name="T2" fmla="*/ 0 w 3"/>
                <a:gd name="T3" fmla="*/ 0 h 22"/>
                <a:gd name="T4" fmla="*/ 2147483647 w 3"/>
                <a:gd name="T5" fmla="*/ 2147483647 h 22"/>
                <a:gd name="T6" fmla="*/ 0 w 3"/>
                <a:gd name="T7" fmla="*/ 2147483647 h 22"/>
                <a:gd name="T8" fmla="*/ 0 w 3"/>
                <a:gd name="T9" fmla="*/ 2147483647 h 22"/>
                <a:gd name="T10" fmla="*/ 0 w 3"/>
                <a:gd name="T11" fmla="*/ 2147483647 h 22"/>
                <a:gd name="T12" fmla="*/ 0 60000 65536"/>
                <a:gd name="T13" fmla="*/ 0 60000 65536"/>
                <a:gd name="T14" fmla="*/ 0 60000 65536"/>
                <a:gd name="T15" fmla="*/ 0 60000 65536"/>
                <a:gd name="T16" fmla="*/ 0 60000 65536"/>
                <a:gd name="T17" fmla="*/ 0 60000 65536"/>
                <a:gd name="T18" fmla="*/ 0 w 3"/>
                <a:gd name="T19" fmla="*/ 0 h 22"/>
                <a:gd name="T20" fmla="*/ 3 w 3"/>
                <a:gd name="T21" fmla="*/ 22 h 22"/>
              </a:gdLst>
              <a:ahLst/>
              <a:cxnLst>
                <a:cxn ang="T12">
                  <a:pos x="T0" y="T1"/>
                </a:cxn>
                <a:cxn ang="T13">
                  <a:pos x="T2" y="T3"/>
                </a:cxn>
                <a:cxn ang="T14">
                  <a:pos x="T4" y="T5"/>
                </a:cxn>
                <a:cxn ang="T15">
                  <a:pos x="T6" y="T7"/>
                </a:cxn>
                <a:cxn ang="T16">
                  <a:pos x="T8" y="T9"/>
                </a:cxn>
                <a:cxn ang="T17">
                  <a:pos x="T10" y="T11"/>
                </a:cxn>
              </a:cxnLst>
              <a:rect l="T18" t="T19" r="T20" b="T21"/>
              <a:pathLst>
                <a:path w="3" h="22">
                  <a:moveTo>
                    <a:pt x="0" y="9"/>
                  </a:moveTo>
                  <a:lnTo>
                    <a:pt x="0" y="0"/>
                  </a:lnTo>
                  <a:lnTo>
                    <a:pt x="3" y="9"/>
                  </a:lnTo>
                  <a:lnTo>
                    <a:pt x="0" y="22"/>
                  </a:lnTo>
                  <a:lnTo>
                    <a:pt x="0" y="9"/>
                  </a:lnTo>
                </a:path>
              </a:pathLst>
            </a:custGeom>
            <a:noFill/>
            <a:ln w="3">
              <a:solidFill>
                <a:srgbClr val="000000"/>
              </a:solidFill>
              <a:prstDash val="solid"/>
              <a:round/>
              <a:headEnd/>
              <a:tailEnd/>
            </a:ln>
          </p:spPr>
          <p:txBody>
            <a:bodyPr/>
            <a:lstStyle/>
            <a:p>
              <a:endParaRPr lang="en-US"/>
            </a:p>
          </p:txBody>
        </p:sp>
        <p:sp>
          <p:nvSpPr>
            <p:cNvPr id="43180" name="Freeform 146"/>
            <p:cNvSpPr>
              <a:spLocks/>
            </p:cNvSpPr>
            <p:nvPr/>
          </p:nvSpPr>
          <p:spPr bwMode="auto">
            <a:xfrm>
              <a:off x="1895475" y="1176338"/>
              <a:ext cx="223838" cy="220663"/>
            </a:xfrm>
            <a:custGeom>
              <a:avLst/>
              <a:gdLst>
                <a:gd name="T0" fmla="*/ 2147483647 w 141"/>
                <a:gd name="T1" fmla="*/ 2147483647 h 139"/>
                <a:gd name="T2" fmla="*/ 2147483647 w 141"/>
                <a:gd name="T3" fmla="*/ 2147483647 h 139"/>
                <a:gd name="T4" fmla="*/ 2147483647 w 141"/>
                <a:gd name="T5" fmla="*/ 2147483647 h 139"/>
                <a:gd name="T6" fmla="*/ 2147483647 w 141"/>
                <a:gd name="T7" fmla="*/ 2147483647 h 139"/>
                <a:gd name="T8" fmla="*/ 2147483647 w 141"/>
                <a:gd name="T9" fmla="*/ 2147483647 h 139"/>
                <a:gd name="T10" fmla="*/ 2147483647 w 141"/>
                <a:gd name="T11" fmla="*/ 2147483647 h 139"/>
                <a:gd name="T12" fmla="*/ 2147483647 w 141"/>
                <a:gd name="T13" fmla="*/ 2147483647 h 139"/>
                <a:gd name="T14" fmla="*/ 2147483647 w 141"/>
                <a:gd name="T15" fmla="*/ 2147483647 h 139"/>
                <a:gd name="T16" fmla="*/ 2147483647 w 141"/>
                <a:gd name="T17" fmla="*/ 2147483647 h 139"/>
                <a:gd name="T18" fmla="*/ 0 w 141"/>
                <a:gd name="T19" fmla="*/ 2147483647 h 139"/>
                <a:gd name="T20" fmla="*/ 0 w 141"/>
                <a:gd name="T21" fmla="*/ 2147483647 h 139"/>
                <a:gd name="T22" fmla="*/ 2147483647 w 141"/>
                <a:gd name="T23" fmla="*/ 2147483647 h 139"/>
                <a:gd name="T24" fmla="*/ 2147483647 w 141"/>
                <a:gd name="T25" fmla="*/ 2147483647 h 139"/>
                <a:gd name="T26" fmla="*/ 2147483647 w 141"/>
                <a:gd name="T27" fmla="*/ 2147483647 h 139"/>
                <a:gd name="T28" fmla="*/ 2147483647 w 141"/>
                <a:gd name="T29" fmla="*/ 2147483647 h 139"/>
                <a:gd name="T30" fmla="*/ 2147483647 w 141"/>
                <a:gd name="T31" fmla="*/ 2147483647 h 139"/>
                <a:gd name="T32" fmla="*/ 2147483647 w 141"/>
                <a:gd name="T33" fmla="*/ 2147483647 h 139"/>
                <a:gd name="T34" fmla="*/ 2147483647 w 141"/>
                <a:gd name="T35" fmla="*/ 2147483647 h 139"/>
                <a:gd name="T36" fmla="*/ 2147483647 w 141"/>
                <a:gd name="T37" fmla="*/ 0 h 139"/>
                <a:gd name="T38" fmla="*/ 2147483647 w 141"/>
                <a:gd name="T39" fmla="*/ 2147483647 h 139"/>
                <a:gd name="T40" fmla="*/ 2147483647 w 141"/>
                <a:gd name="T41" fmla="*/ 2147483647 h 139"/>
                <a:gd name="T42" fmla="*/ 2147483647 w 141"/>
                <a:gd name="T43" fmla="*/ 2147483647 h 139"/>
                <a:gd name="T44" fmla="*/ 2147483647 w 141"/>
                <a:gd name="T45" fmla="*/ 2147483647 h 139"/>
                <a:gd name="T46" fmla="*/ 2147483647 w 141"/>
                <a:gd name="T47" fmla="*/ 2147483647 h 139"/>
                <a:gd name="T48" fmla="*/ 2147483647 w 141"/>
                <a:gd name="T49" fmla="*/ 2147483647 h 139"/>
                <a:gd name="T50" fmla="*/ 2147483647 w 141"/>
                <a:gd name="T51" fmla="*/ 2147483647 h 139"/>
                <a:gd name="T52" fmla="*/ 2147483647 w 141"/>
                <a:gd name="T53" fmla="*/ 2147483647 h 139"/>
                <a:gd name="T54" fmla="*/ 2147483647 w 141"/>
                <a:gd name="T55" fmla="*/ 2147483647 h 139"/>
                <a:gd name="T56" fmla="*/ 2147483647 w 141"/>
                <a:gd name="T57" fmla="*/ 2147483647 h 139"/>
                <a:gd name="T58" fmla="*/ 2147483647 w 141"/>
                <a:gd name="T59" fmla="*/ 2147483647 h 139"/>
                <a:gd name="T60" fmla="*/ 2147483647 w 141"/>
                <a:gd name="T61" fmla="*/ 2147483647 h 139"/>
                <a:gd name="T62" fmla="*/ 2147483647 w 141"/>
                <a:gd name="T63" fmla="*/ 2147483647 h 139"/>
                <a:gd name="T64" fmla="*/ 2147483647 w 141"/>
                <a:gd name="T65" fmla="*/ 2147483647 h 139"/>
                <a:gd name="T66" fmla="*/ 2147483647 w 141"/>
                <a:gd name="T67" fmla="*/ 2147483647 h 139"/>
                <a:gd name="T68" fmla="*/ 2147483647 w 141"/>
                <a:gd name="T69" fmla="*/ 2147483647 h 139"/>
                <a:gd name="T70" fmla="*/ 2147483647 w 141"/>
                <a:gd name="T71" fmla="*/ 2147483647 h 139"/>
                <a:gd name="T72" fmla="*/ 2147483647 w 141"/>
                <a:gd name="T73" fmla="*/ 2147483647 h 139"/>
                <a:gd name="T74" fmla="*/ 2147483647 w 141"/>
                <a:gd name="T75" fmla="*/ 2147483647 h 139"/>
                <a:gd name="T76" fmla="*/ 2147483647 w 141"/>
                <a:gd name="T77" fmla="*/ 2147483647 h 139"/>
                <a:gd name="T78" fmla="*/ 2147483647 w 141"/>
                <a:gd name="T79" fmla="*/ 2147483647 h 13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1"/>
                <a:gd name="T121" fmla="*/ 0 h 139"/>
                <a:gd name="T122" fmla="*/ 141 w 141"/>
                <a:gd name="T123" fmla="*/ 139 h 13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1" h="139">
                  <a:moveTo>
                    <a:pt x="83" y="139"/>
                  </a:moveTo>
                  <a:lnTo>
                    <a:pt x="72" y="134"/>
                  </a:lnTo>
                  <a:lnTo>
                    <a:pt x="60" y="131"/>
                  </a:lnTo>
                  <a:lnTo>
                    <a:pt x="49" y="129"/>
                  </a:lnTo>
                  <a:lnTo>
                    <a:pt x="37" y="124"/>
                  </a:lnTo>
                  <a:lnTo>
                    <a:pt x="26" y="112"/>
                  </a:lnTo>
                  <a:lnTo>
                    <a:pt x="26" y="109"/>
                  </a:lnTo>
                  <a:lnTo>
                    <a:pt x="14" y="102"/>
                  </a:lnTo>
                  <a:lnTo>
                    <a:pt x="2" y="95"/>
                  </a:lnTo>
                  <a:lnTo>
                    <a:pt x="0" y="88"/>
                  </a:lnTo>
                  <a:lnTo>
                    <a:pt x="0" y="61"/>
                  </a:lnTo>
                  <a:lnTo>
                    <a:pt x="2" y="54"/>
                  </a:lnTo>
                  <a:lnTo>
                    <a:pt x="14" y="51"/>
                  </a:lnTo>
                  <a:lnTo>
                    <a:pt x="26" y="46"/>
                  </a:lnTo>
                  <a:lnTo>
                    <a:pt x="37" y="44"/>
                  </a:lnTo>
                  <a:lnTo>
                    <a:pt x="43" y="34"/>
                  </a:lnTo>
                  <a:lnTo>
                    <a:pt x="49" y="25"/>
                  </a:lnTo>
                  <a:lnTo>
                    <a:pt x="57" y="10"/>
                  </a:lnTo>
                  <a:lnTo>
                    <a:pt x="60" y="0"/>
                  </a:lnTo>
                  <a:lnTo>
                    <a:pt x="72" y="8"/>
                  </a:lnTo>
                  <a:lnTo>
                    <a:pt x="80" y="10"/>
                  </a:lnTo>
                  <a:lnTo>
                    <a:pt x="83" y="10"/>
                  </a:lnTo>
                  <a:lnTo>
                    <a:pt x="86" y="10"/>
                  </a:lnTo>
                  <a:lnTo>
                    <a:pt x="95" y="3"/>
                  </a:lnTo>
                  <a:lnTo>
                    <a:pt x="106" y="3"/>
                  </a:lnTo>
                  <a:lnTo>
                    <a:pt x="121" y="5"/>
                  </a:lnTo>
                  <a:lnTo>
                    <a:pt x="130" y="10"/>
                  </a:lnTo>
                  <a:lnTo>
                    <a:pt x="132" y="10"/>
                  </a:lnTo>
                  <a:lnTo>
                    <a:pt x="135" y="34"/>
                  </a:lnTo>
                  <a:lnTo>
                    <a:pt x="141" y="61"/>
                  </a:lnTo>
                  <a:lnTo>
                    <a:pt x="141" y="88"/>
                  </a:lnTo>
                  <a:lnTo>
                    <a:pt x="135" y="112"/>
                  </a:lnTo>
                  <a:lnTo>
                    <a:pt x="132" y="119"/>
                  </a:lnTo>
                  <a:lnTo>
                    <a:pt x="121" y="119"/>
                  </a:lnTo>
                  <a:lnTo>
                    <a:pt x="106" y="124"/>
                  </a:lnTo>
                  <a:lnTo>
                    <a:pt x="95" y="136"/>
                  </a:lnTo>
                  <a:lnTo>
                    <a:pt x="86" y="139"/>
                  </a:lnTo>
                  <a:lnTo>
                    <a:pt x="83" y="139"/>
                  </a:lnTo>
                </a:path>
              </a:pathLst>
            </a:custGeom>
            <a:noFill/>
            <a:ln w="3">
              <a:solidFill>
                <a:srgbClr val="000000"/>
              </a:solidFill>
              <a:prstDash val="solid"/>
              <a:round/>
              <a:headEnd/>
              <a:tailEnd/>
            </a:ln>
          </p:spPr>
          <p:txBody>
            <a:bodyPr/>
            <a:lstStyle/>
            <a:p>
              <a:endParaRPr lang="en-US"/>
            </a:p>
          </p:txBody>
        </p:sp>
        <p:sp>
          <p:nvSpPr>
            <p:cNvPr id="43181" name="Freeform 147"/>
            <p:cNvSpPr>
              <a:spLocks/>
            </p:cNvSpPr>
            <p:nvPr/>
          </p:nvSpPr>
          <p:spPr bwMode="auto">
            <a:xfrm>
              <a:off x="3160713" y="1296988"/>
              <a:ext cx="36513" cy="49213"/>
            </a:xfrm>
            <a:custGeom>
              <a:avLst/>
              <a:gdLst>
                <a:gd name="T0" fmla="*/ 0 w 23"/>
                <a:gd name="T1" fmla="*/ 2147483647 h 31"/>
                <a:gd name="T2" fmla="*/ 0 w 23"/>
                <a:gd name="T3" fmla="*/ 2147483647 h 31"/>
                <a:gd name="T4" fmla="*/ 2147483647 w 23"/>
                <a:gd name="T5" fmla="*/ 0 h 31"/>
                <a:gd name="T6" fmla="*/ 2147483647 w 23"/>
                <a:gd name="T7" fmla="*/ 2147483647 h 31"/>
                <a:gd name="T8" fmla="*/ 2147483647 w 23"/>
                <a:gd name="T9" fmla="*/ 2147483647 h 31"/>
                <a:gd name="T10" fmla="*/ 2147483647 w 23"/>
                <a:gd name="T11" fmla="*/ 2147483647 h 31"/>
                <a:gd name="T12" fmla="*/ 2147483647 w 23"/>
                <a:gd name="T13" fmla="*/ 2147483647 h 31"/>
                <a:gd name="T14" fmla="*/ 0 w 23"/>
                <a:gd name="T15" fmla="*/ 2147483647 h 31"/>
                <a:gd name="T16" fmla="*/ 0 w 23"/>
                <a:gd name="T17" fmla="*/ 2147483647 h 31"/>
                <a:gd name="T18" fmla="*/ 0 w 23"/>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
                <a:gd name="T31" fmla="*/ 0 h 31"/>
                <a:gd name="T32" fmla="*/ 23 w 23"/>
                <a:gd name="T33" fmla="*/ 31 h 3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 h="31">
                  <a:moveTo>
                    <a:pt x="0" y="12"/>
                  </a:moveTo>
                  <a:lnTo>
                    <a:pt x="0" y="7"/>
                  </a:lnTo>
                  <a:lnTo>
                    <a:pt x="11" y="0"/>
                  </a:lnTo>
                  <a:lnTo>
                    <a:pt x="23" y="9"/>
                  </a:lnTo>
                  <a:lnTo>
                    <a:pt x="23" y="12"/>
                  </a:lnTo>
                  <a:lnTo>
                    <a:pt x="23" y="17"/>
                  </a:lnTo>
                  <a:lnTo>
                    <a:pt x="11" y="31"/>
                  </a:lnTo>
                  <a:lnTo>
                    <a:pt x="0" y="12"/>
                  </a:lnTo>
                </a:path>
              </a:pathLst>
            </a:custGeom>
            <a:noFill/>
            <a:ln w="3">
              <a:solidFill>
                <a:srgbClr val="000000"/>
              </a:solidFill>
              <a:prstDash val="solid"/>
              <a:round/>
              <a:headEnd/>
              <a:tailEnd/>
            </a:ln>
          </p:spPr>
          <p:txBody>
            <a:bodyPr/>
            <a:lstStyle/>
            <a:p>
              <a:endParaRPr lang="en-US"/>
            </a:p>
          </p:txBody>
        </p:sp>
        <p:sp>
          <p:nvSpPr>
            <p:cNvPr id="43182" name="Freeform 148"/>
            <p:cNvSpPr>
              <a:spLocks/>
            </p:cNvSpPr>
            <p:nvPr/>
          </p:nvSpPr>
          <p:spPr bwMode="auto">
            <a:xfrm>
              <a:off x="1912938" y="1057275"/>
              <a:ext cx="14288" cy="19050"/>
            </a:xfrm>
            <a:custGeom>
              <a:avLst/>
              <a:gdLst>
                <a:gd name="T0" fmla="*/ 0 w 9"/>
                <a:gd name="T1" fmla="*/ 2147483647 h 12"/>
                <a:gd name="T2" fmla="*/ 2147483647 w 9"/>
                <a:gd name="T3" fmla="*/ 0 h 12"/>
                <a:gd name="T4" fmla="*/ 2147483647 w 9"/>
                <a:gd name="T5" fmla="*/ 2147483647 h 12"/>
                <a:gd name="T6" fmla="*/ 2147483647 w 9"/>
                <a:gd name="T7" fmla="*/ 2147483647 h 12"/>
                <a:gd name="T8" fmla="*/ 0 w 9"/>
                <a:gd name="T9" fmla="*/ 2147483647 h 12"/>
                <a:gd name="T10" fmla="*/ 0 w 9"/>
                <a:gd name="T11" fmla="*/ 2147483647 h 12"/>
                <a:gd name="T12" fmla="*/ 0 60000 65536"/>
                <a:gd name="T13" fmla="*/ 0 60000 65536"/>
                <a:gd name="T14" fmla="*/ 0 60000 65536"/>
                <a:gd name="T15" fmla="*/ 0 60000 65536"/>
                <a:gd name="T16" fmla="*/ 0 60000 65536"/>
                <a:gd name="T17" fmla="*/ 0 60000 65536"/>
                <a:gd name="T18" fmla="*/ 0 w 9"/>
                <a:gd name="T19" fmla="*/ 0 h 12"/>
                <a:gd name="T20" fmla="*/ 9 w 9"/>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9" h="12">
                  <a:moveTo>
                    <a:pt x="0" y="7"/>
                  </a:moveTo>
                  <a:lnTo>
                    <a:pt x="3" y="0"/>
                  </a:lnTo>
                  <a:lnTo>
                    <a:pt x="9" y="7"/>
                  </a:lnTo>
                  <a:lnTo>
                    <a:pt x="3" y="12"/>
                  </a:lnTo>
                  <a:lnTo>
                    <a:pt x="0" y="7"/>
                  </a:lnTo>
                </a:path>
              </a:pathLst>
            </a:custGeom>
            <a:noFill/>
            <a:ln w="3">
              <a:solidFill>
                <a:srgbClr val="000000"/>
              </a:solidFill>
              <a:prstDash val="solid"/>
              <a:round/>
              <a:headEnd/>
              <a:tailEnd/>
            </a:ln>
          </p:spPr>
          <p:txBody>
            <a:bodyPr/>
            <a:lstStyle/>
            <a:p>
              <a:endParaRPr lang="en-US"/>
            </a:p>
          </p:txBody>
        </p:sp>
        <p:sp>
          <p:nvSpPr>
            <p:cNvPr id="43183" name="Rectangle 149"/>
            <p:cNvSpPr>
              <a:spLocks noChangeArrowheads="1"/>
            </p:cNvSpPr>
            <p:nvPr/>
          </p:nvSpPr>
          <p:spPr bwMode="auto">
            <a:xfrm>
              <a:off x="467139" y="152400"/>
              <a:ext cx="3810000" cy="3054350"/>
            </a:xfrm>
            <a:prstGeom prst="rect">
              <a:avLst/>
            </a:prstGeom>
            <a:noFill/>
            <a:ln w="3">
              <a:solidFill>
                <a:srgbClr val="000000"/>
              </a:solidFill>
              <a:miter lim="800000"/>
              <a:headEnd/>
              <a:tailEnd/>
            </a:ln>
          </p:spPr>
          <p:txBody>
            <a:bodyPr/>
            <a:lstStyle/>
            <a:p>
              <a:endParaRPr lang="en-US"/>
            </a:p>
          </p:txBody>
        </p:sp>
      </p:grpSp>
      <p:grpSp>
        <p:nvGrpSpPr>
          <p:cNvPr id="43121" name="Group 239"/>
          <p:cNvGrpSpPr>
            <a:grpSpLocks/>
          </p:cNvGrpSpPr>
          <p:nvPr/>
        </p:nvGrpSpPr>
        <p:grpSpPr bwMode="auto">
          <a:xfrm>
            <a:off x="6721475" y="1705931"/>
            <a:ext cx="366712" cy="555625"/>
            <a:chOff x="533400" y="228600"/>
            <a:chExt cx="2971800" cy="3071813"/>
          </a:xfrm>
        </p:grpSpPr>
        <p:sp>
          <p:nvSpPr>
            <p:cNvPr id="43131" name="AutoShape 7"/>
            <p:cNvSpPr>
              <a:spLocks noChangeAspect="1" noChangeArrowheads="1" noTextEdit="1"/>
            </p:cNvSpPr>
            <p:nvPr/>
          </p:nvSpPr>
          <p:spPr bwMode="auto">
            <a:xfrm>
              <a:off x="533400" y="228600"/>
              <a:ext cx="2971800" cy="3071813"/>
            </a:xfrm>
            <a:prstGeom prst="rect">
              <a:avLst/>
            </a:prstGeom>
            <a:noFill/>
            <a:ln w="9525">
              <a:noFill/>
              <a:miter lim="800000"/>
              <a:headEnd/>
              <a:tailEnd/>
            </a:ln>
          </p:spPr>
          <p:txBody>
            <a:bodyPr/>
            <a:lstStyle/>
            <a:p>
              <a:endParaRPr lang="en-US"/>
            </a:p>
          </p:txBody>
        </p:sp>
        <p:sp>
          <p:nvSpPr>
            <p:cNvPr id="43132" name="Freeform 10"/>
            <p:cNvSpPr>
              <a:spLocks/>
            </p:cNvSpPr>
            <p:nvPr/>
          </p:nvSpPr>
          <p:spPr bwMode="auto">
            <a:xfrm>
              <a:off x="1470025" y="2054225"/>
              <a:ext cx="61913" cy="133350"/>
            </a:xfrm>
            <a:custGeom>
              <a:avLst/>
              <a:gdLst>
                <a:gd name="T0" fmla="*/ 2147483647 w 39"/>
                <a:gd name="T1" fmla="*/ 2147483647 h 84"/>
                <a:gd name="T2" fmla="*/ 0 w 39"/>
                <a:gd name="T3" fmla="*/ 2147483647 h 84"/>
                <a:gd name="T4" fmla="*/ 2147483647 w 39"/>
                <a:gd name="T5" fmla="*/ 2147483647 h 84"/>
                <a:gd name="T6" fmla="*/ 2147483647 w 39"/>
                <a:gd name="T7" fmla="*/ 2147483647 h 84"/>
                <a:gd name="T8" fmla="*/ 2147483647 w 39"/>
                <a:gd name="T9" fmla="*/ 0 h 84"/>
                <a:gd name="T10" fmla="*/ 2147483647 w 39"/>
                <a:gd name="T11" fmla="*/ 2147483647 h 84"/>
                <a:gd name="T12" fmla="*/ 2147483647 w 39"/>
                <a:gd name="T13" fmla="*/ 2147483647 h 84"/>
                <a:gd name="T14" fmla="*/ 2147483647 w 39"/>
                <a:gd name="T15" fmla="*/ 2147483647 h 84"/>
                <a:gd name="T16" fmla="*/ 2147483647 w 39"/>
                <a:gd name="T17" fmla="*/ 2147483647 h 84"/>
                <a:gd name="T18" fmla="*/ 2147483647 w 39"/>
                <a:gd name="T19" fmla="*/ 2147483647 h 84"/>
                <a:gd name="T20" fmla="*/ 2147483647 w 39"/>
                <a:gd name="T21" fmla="*/ 2147483647 h 84"/>
                <a:gd name="T22" fmla="*/ 2147483647 w 39"/>
                <a:gd name="T23" fmla="*/ 2147483647 h 84"/>
                <a:gd name="T24" fmla="*/ 2147483647 w 39"/>
                <a:gd name="T25" fmla="*/ 2147483647 h 84"/>
                <a:gd name="T26" fmla="*/ 2147483647 w 39"/>
                <a:gd name="T27" fmla="*/ 2147483647 h 84"/>
                <a:gd name="T28" fmla="*/ 2147483647 w 39"/>
                <a:gd name="T29" fmla="*/ 2147483647 h 84"/>
                <a:gd name="T30" fmla="*/ 2147483647 w 39"/>
                <a:gd name="T31" fmla="*/ 2147483647 h 8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9"/>
                <a:gd name="T49" fmla="*/ 0 h 84"/>
                <a:gd name="T50" fmla="*/ 39 w 39"/>
                <a:gd name="T51" fmla="*/ 84 h 8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9" h="84">
                  <a:moveTo>
                    <a:pt x="5" y="72"/>
                  </a:moveTo>
                  <a:lnTo>
                    <a:pt x="0" y="49"/>
                  </a:lnTo>
                  <a:lnTo>
                    <a:pt x="5" y="24"/>
                  </a:lnTo>
                  <a:lnTo>
                    <a:pt x="7" y="10"/>
                  </a:lnTo>
                  <a:lnTo>
                    <a:pt x="16" y="0"/>
                  </a:lnTo>
                  <a:lnTo>
                    <a:pt x="27" y="5"/>
                  </a:lnTo>
                  <a:lnTo>
                    <a:pt x="36" y="21"/>
                  </a:lnTo>
                  <a:lnTo>
                    <a:pt x="36" y="24"/>
                  </a:lnTo>
                  <a:lnTo>
                    <a:pt x="39" y="49"/>
                  </a:lnTo>
                  <a:lnTo>
                    <a:pt x="36" y="61"/>
                  </a:lnTo>
                  <a:lnTo>
                    <a:pt x="30" y="72"/>
                  </a:lnTo>
                  <a:lnTo>
                    <a:pt x="27" y="79"/>
                  </a:lnTo>
                  <a:lnTo>
                    <a:pt x="16" y="84"/>
                  </a:lnTo>
                  <a:lnTo>
                    <a:pt x="7" y="82"/>
                  </a:lnTo>
                  <a:lnTo>
                    <a:pt x="5" y="72"/>
                  </a:lnTo>
                </a:path>
              </a:pathLst>
            </a:custGeom>
            <a:noFill/>
            <a:ln w="2">
              <a:solidFill>
                <a:srgbClr val="000000"/>
              </a:solidFill>
              <a:prstDash val="solid"/>
              <a:round/>
              <a:headEnd/>
              <a:tailEnd/>
            </a:ln>
          </p:spPr>
          <p:txBody>
            <a:bodyPr/>
            <a:lstStyle/>
            <a:p>
              <a:endParaRPr lang="en-US"/>
            </a:p>
          </p:txBody>
        </p:sp>
        <p:sp>
          <p:nvSpPr>
            <p:cNvPr id="43133" name="Freeform 11"/>
            <p:cNvSpPr>
              <a:spLocks/>
            </p:cNvSpPr>
            <p:nvPr/>
          </p:nvSpPr>
          <p:spPr bwMode="auto">
            <a:xfrm>
              <a:off x="1458913" y="2025650"/>
              <a:ext cx="87313" cy="195263"/>
            </a:xfrm>
            <a:custGeom>
              <a:avLst/>
              <a:gdLst>
                <a:gd name="T0" fmla="*/ 2147483647 w 55"/>
                <a:gd name="T1" fmla="*/ 2147483647 h 123"/>
                <a:gd name="T2" fmla="*/ 2147483647 w 55"/>
                <a:gd name="T3" fmla="*/ 2147483647 h 123"/>
                <a:gd name="T4" fmla="*/ 0 w 55"/>
                <a:gd name="T5" fmla="*/ 2147483647 h 123"/>
                <a:gd name="T6" fmla="*/ 0 w 55"/>
                <a:gd name="T7" fmla="*/ 2147483647 h 123"/>
                <a:gd name="T8" fmla="*/ 2147483647 w 55"/>
                <a:gd name="T9" fmla="*/ 2147483647 h 123"/>
                <a:gd name="T10" fmla="*/ 2147483647 w 55"/>
                <a:gd name="T11" fmla="*/ 2147483647 h 123"/>
                <a:gd name="T12" fmla="*/ 2147483647 w 55"/>
                <a:gd name="T13" fmla="*/ 2147483647 h 123"/>
                <a:gd name="T14" fmla="*/ 2147483647 w 55"/>
                <a:gd name="T15" fmla="*/ 2147483647 h 123"/>
                <a:gd name="T16" fmla="*/ 2147483647 w 55"/>
                <a:gd name="T17" fmla="*/ 0 h 123"/>
                <a:gd name="T18" fmla="*/ 2147483647 w 55"/>
                <a:gd name="T19" fmla="*/ 2147483647 h 123"/>
                <a:gd name="T20" fmla="*/ 2147483647 w 55"/>
                <a:gd name="T21" fmla="*/ 2147483647 h 123"/>
                <a:gd name="T22" fmla="*/ 2147483647 w 55"/>
                <a:gd name="T23" fmla="*/ 2147483647 h 123"/>
                <a:gd name="T24" fmla="*/ 2147483647 w 55"/>
                <a:gd name="T25" fmla="*/ 2147483647 h 123"/>
                <a:gd name="T26" fmla="*/ 2147483647 w 55"/>
                <a:gd name="T27" fmla="*/ 2147483647 h 123"/>
                <a:gd name="T28" fmla="*/ 2147483647 w 55"/>
                <a:gd name="T29" fmla="*/ 2147483647 h 123"/>
                <a:gd name="T30" fmla="*/ 2147483647 w 55"/>
                <a:gd name="T31" fmla="*/ 2147483647 h 123"/>
                <a:gd name="T32" fmla="*/ 2147483647 w 55"/>
                <a:gd name="T33" fmla="*/ 2147483647 h 123"/>
                <a:gd name="T34" fmla="*/ 2147483647 w 55"/>
                <a:gd name="T35" fmla="*/ 2147483647 h 123"/>
                <a:gd name="T36" fmla="*/ 2147483647 w 55"/>
                <a:gd name="T37" fmla="*/ 2147483647 h 123"/>
                <a:gd name="T38" fmla="*/ 2147483647 w 55"/>
                <a:gd name="T39" fmla="*/ 2147483647 h 123"/>
                <a:gd name="T40" fmla="*/ 2147483647 w 55"/>
                <a:gd name="T41" fmla="*/ 2147483647 h 123"/>
                <a:gd name="T42" fmla="*/ 2147483647 w 55"/>
                <a:gd name="T43" fmla="*/ 2147483647 h 123"/>
                <a:gd name="T44" fmla="*/ 2147483647 w 55"/>
                <a:gd name="T45" fmla="*/ 2147483647 h 123"/>
                <a:gd name="T46" fmla="*/ 2147483647 w 55"/>
                <a:gd name="T47" fmla="*/ 2147483647 h 12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5"/>
                <a:gd name="T73" fmla="*/ 0 h 123"/>
                <a:gd name="T74" fmla="*/ 55 w 55"/>
                <a:gd name="T75" fmla="*/ 123 h 12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5" h="123">
                  <a:moveTo>
                    <a:pt x="9" y="116"/>
                  </a:moveTo>
                  <a:lnTo>
                    <a:pt x="5" y="109"/>
                  </a:lnTo>
                  <a:lnTo>
                    <a:pt x="0" y="90"/>
                  </a:lnTo>
                  <a:lnTo>
                    <a:pt x="0" y="67"/>
                  </a:lnTo>
                  <a:lnTo>
                    <a:pt x="3" y="42"/>
                  </a:lnTo>
                  <a:lnTo>
                    <a:pt x="5" y="28"/>
                  </a:lnTo>
                  <a:lnTo>
                    <a:pt x="9" y="16"/>
                  </a:lnTo>
                  <a:lnTo>
                    <a:pt x="14" y="4"/>
                  </a:lnTo>
                  <a:lnTo>
                    <a:pt x="23" y="0"/>
                  </a:lnTo>
                  <a:lnTo>
                    <a:pt x="34" y="4"/>
                  </a:lnTo>
                  <a:lnTo>
                    <a:pt x="43" y="14"/>
                  </a:lnTo>
                  <a:lnTo>
                    <a:pt x="43" y="16"/>
                  </a:lnTo>
                  <a:lnTo>
                    <a:pt x="52" y="39"/>
                  </a:lnTo>
                  <a:lnTo>
                    <a:pt x="52" y="42"/>
                  </a:lnTo>
                  <a:lnTo>
                    <a:pt x="55" y="67"/>
                  </a:lnTo>
                  <a:lnTo>
                    <a:pt x="52" y="81"/>
                  </a:lnTo>
                  <a:lnTo>
                    <a:pt x="50" y="90"/>
                  </a:lnTo>
                  <a:lnTo>
                    <a:pt x="43" y="107"/>
                  </a:lnTo>
                  <a:lnTo>
                    <a:pt x="34" y="114"/>
                  </a:lnTo>
                  <a:lnTo>
                    <a:pt x="32" y="116"/>
                  </a:lnTo>
                  <a:lnTo>
                    <a:pt x="23" y="121"/>
                  </a:lnTo>
                  <a:lnTo>
                    <a:pt x="14" y="123"/>
                  </a:lnTo>
                  <a:lnTo>
                    <a:pt x="9" y="116"/>
                  </a:lnTo>
                </a:path>
              </a:pathLst>
            </a:custGeom>
            <a:noFill/>
            <a:ln w="2">
              <a:solidFill>
                <a:srgbClr val="000000"/>
              </a:solidFill>
              <a:prstDash val="solid"/>
              <a:round/>
              <a:headEnd/>
              <a:tailEnd/>
            </a:ln>
          </p:spPr>
          <p:txBody>
            <a:bodyPr/>
            <a:lstStyle/>
            <a:p>
              <a:endParaRPr lang="en-US"/>
            </a:p>
          </p:txBody>
        </p:sp>
        <p:sp>
          <p:nvSpPr>
            <p:cNvPr id="43134" name="Freeform 12"/>
            <p:cNvSpPr>
              <a:spLocks/>
            </p:cNvSpPr>
            <p:nvPr/>
          </p:nvSpPr>
          <p:spPr bwMode="auto">
            <a:xfrm>
              <a:off x="2700338" y="2087563"/>
              <a:ext cx="11113" cy="49213"/>
            </a:xfrm>
            <a:custGeom>
              <a:avLst/>
              <a:gdLst>
                <a:gd name="T0" fmla="*/ 0 w 7"/>
                <a:gd name="T1" fmla="*/ 2147483647 h 31"/>
                <a:gd name="T2" fmla="*/ 0 w 7"/>
                <a:gd name="T3" fmla="*/ 2147483647 h 31"/>
                <a:gd name="T4" fmla="*/ 2147483647 w 7"/>
                <a:gd name="T5" fmla="*/ 0 h 31"/>
                <a:gd name="T6" fmla="*/ 2147483647 w 7"/>
                <a:gd name="T7" fmla="*/ 2147483647 h 31"/>
                <a:gd name="T8" fmla="*/ 2147483647 w 7"/>
                <a:gd name="T9" fmla="*/ 2147483647 h 31"/>
                <a:gd name="T10" fmla="*/ 2147483647 w 7"/>
                <a:gd name="T11" fmla="*/ 2147483647 h 31"/>
                <a:gd name="T12" fmla="*/ 0 w 7"/>
                <a:gd name="T13" fmla="*/ 2147483647 h 31"/>
                <a:gd name="T14" fmla="*/ 0 w 7"/>
                <a:gd name="T15" fmla="*/ 2147483647 h 31"/>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31"/>
                <a:gd name="T26" fmla="*/ 7 w 7"/>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31">
                  <a:moveTo>
                    <a:pt x="0" y="28"/>
                  </a:moveTo>
                  <a:lnTo>
                    <a:pt x="0" y="3"/>
                  </a:lnTo>
                  <a:lnTo>
                    <a:pt x="5" y="0"/>
                  </a:lnTo>
                  <a:lnTo>
                    <a:pt x="7" y="3"/>
                  </a:lnTo>
                  <a:lnTo>
                    <a:pt x="7" y="28"/>
                  </a:lnTo>
                  <a:lnTo>
                    <a:pt x="5" y="31"/>
                  </a:lnTo>
                  <a:lnTo>
                    <a:pt x="0" y="28"/>
                  </a:lnTo>
                </a:path>
              </a:pathLst>
            </a:custGeom>
            <a:noFill/>
            <a:ln w="2">
              <a:solidFill>
                <a:srgbClr val="000000"/>
              </a:solidFill>
              <a:prstDash val="solid"/>
              <a:round/>
              <a:headEnd/>
              <a:tailEnd/>
            </a:ln>
          </p:spPr>
          <p:txBody>
            <a:bodyPr/>
            <a:lstStyle/>
            <a:p>
              <a:endParaRPr lang="en-US"/>
            </a:p>
          </p:txBody>
        </p:sp>
        <p:sp>
          <p:nvSpPr>
            <p:cNvPr id="43135" name="Freeform 13"/>
            <p:cNvSpPr>
              <a:spLocks/>
            </p:cNvSpPr>
            <p:nvPr/>
          </p:nvSpPr>
          <p:spPr bwMode="auto">
            <a:xfrm>
              <a:off x="1484313" y="1249363"/>
              <a:ext cx="28575" cy="73025"/>
            </a:xfrm>
            <a:custGeom>
              <a:avLst/>
              <a:gdLst>
                <a:gd name="T0" fmla="*/ 0 w 18"/>
                <a:gd name="T1" fmla="*/ 2147483647 h 46"/>
                <a:gd name="T2" fmla="*/ 2147483647 w 18"/>
                <a:gd name="T3" fmla="*/ 2147483647 h 46"/>
                <a:gd name="T4" fmla="*/ 2147483647 w 18"/>
                <a:gd name="T5" fmla="*/ 0 h 46"/>
                <a:gd name="T6" fmla="*/ 2147483647 w 18"/>
                <a:gd name="T7" fmla="*/ 2147483647 h 46"/>
                <a:gd name="T8" fmla="*/ 2147483647 w 18"/>
                <a:gd name="T9" fmla="*/ 2147483647 h 46"/>
                <a:gd name="T10" fmla="*/ 2147483647 w 18"/>
                <a:gd name="T11" fmla="*/ 2147483647 h 46"/>
                <a:gd name="T12" fmla="*/ 2147483647 w 18"/>
                <a:gd name="T13" fmla="*/ 2147483647 h 46"/>
                <a:gd name="T14" fmla="*/ 2147483647 w 18"/>
                <a:gd name="T15" fmla="*/ 2147483647 h 46"/>
                <a:gd name="T16" fmla="*/ 0 w 18"/>
                <a:gd name="T17" fmla="*/ 2147483647 h 46"/>
                <a:gd name="T18" fmla="*/ 0 w 18"/>
                <a:gd name="T19" fmla="*/ 2147483647 h 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
                <a:gd name="T31" fmla="*/ 0 h 46"/>
                <a:gd name="T32" fmla="*/ 18 w 18"/>
                <a:gd name="T33" fmla="*/ 46 h 4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 h="46">
                  <a:moveTo>
                    <a:pt x="0" y="35"/>
                  </a:moveTo>
                  <a:lnTo>
                    <a:pt x="2" y="9"/>
                  </a:lnTo>
                  <a:lnTo>
                    <a:pt x="7" y="0"/>
                  </a:lnTo>
                  <a:lnTo>
                    <a:pt x="16" y="9"/>
                  </a:lnTo>
                  <a:lnTo>
                    <a:pt x="18" y="16"/>
                  </a:lnTo>
                  <a:lnTo>
                    <a:pt x="18" y="35"/>
                  </a:lnTo>
                  <a:lnTo>
                    <a:pt x="18" y="37"/>
                  </a:lnTo>
                  <a:lnTo>
                    <a:pt x="7" y="46"/>
                  </a:lnTo>
                  <a:lnTo>
                    <a:pt x="0" y="35"/>
                  </a:lnTo>
                </a:path>
              </a:pathLst>
            </a:custGeom>
            <a:noFill/>
            <a:ln w="2">
              <a:solidFill>
                <a:srgbClr val="000000"/>
              </a:solidFill>
              <a:prstDash val="solid"/>
              <a:round/>
              <a:headEnd/>
              <a:tailEnd/>
            </a:ln>
          </p:spPr>
          <p:txBody>
            <a:bodyPr/>
            <a:lstStyle/>
            <a:p>
              <a:endParaRPr lang="en-US"/>
            </a:p>
          </p:txBody>
        </p:sp>
        <p:sp>
          <p:nvSpPr>
            <p:cNvPr id="43136" name="Freeform 14"/>
            <p:cNvSpPr>
              <a:spLocks/>
            </p:cNvSpPr>
            <p:nvPr/>
          </p:nvSpPr>
          <p:spPr bwMode="auto">
            <a:xfrm>
              <a:off x="1449388" y="2003425"/>
              <a:ext cx="114300" cy="242888"/>
            </a:xfrm>
            <a:custGeom>
              <a:avLst/>
              <a:gdLst>
                <a:gd name="T0" fmla="*/ 2147483647 w 72"/>
                <a:gd name="T1" fmla="*/ 2147483647 h 153"/>
                <a:gd name="T2" fmla="*/ 2147483647 w 72"/>
                <a:gd name="T3" fmla="*/ 2147483647 h 153"/>
                <a:gd name="T4" fmla="*/ 0 w 72"/>
                <a:gd name="T5" fmla="*/ 2147483647 h 153"/>
                <a:gd name="T6" fmla="*/ 0 w 72"/>
                <a:gd name="T7" fmla="*/ 2147483647 h 153"/>
                <a:gd name="T8" fmla="*/ 2147483647 w 72"/>
                <a:gd name="T9" fmla="*/ 2147483647 h 153"/>
                <a:gd name="T10" fmla="*/ 2147483647 w 72"/>
                <a:gd name="T11" fmla="*/ 2147483647 h 153"/>
                <a:gd name="T12" fmla="*/ 2147483647 w 72"/>
                <a:gd name="T13" fmla="*/ 2147483647 h 153"/>
                <a:gd name="T14" fmla="*/ 2147483647 w 72"/>
                <a:gd name="T15" fmla="*/ 2147483647 h 153"/>
                <a:gd name="T16" fmla="*/ 2147483647 w 72"/>
                <a:gd name="T17" fmla="*/ 2147483647 h 153"/>
                <a:gd name="T18" fmla="*/ 2147483647 w 72"/>
                <a:gd name="T19" fmla="*/ 2147483647 h 153"/>
                <a:gd name="T20" fmla="*/ 2147483647 w 72"/>
                <a:gd name="T21" fmla="*/ 0 h 153"/>
                <a:gd name="T22" fmla="*/ 2147483647 w 72"/>
                <a:gd name="T23" fmla="*/ 2147483647 h 153"/>
                <a:gd name="T24" fmla="*/ 2147483647 w 72"/>
                <a:gd name="T25" fmla="*/ 2147483647 h 153"/>
                <a:gd name="T26" fmla="*/ 2147483647 w 72"/>
                <a:gd name="T27" fmla="*/ 2147483647 h 153"/>
                <a:gd name="T28" fmla="*/ 2147483647 w 72"/>
                <a:gd name="T29" fmla="*/ 2147483647 h 153"/>
                <a:gd name="T30" fmla="*/ 2147483647 w 72"/>
                <a:gd name="T31" fmla="*/ 2147483647 h 153"/>
                <a:gd name="T32" fmla="*/ 2147483647 w 72"/>
                <a:gd name="T33" fmla="*/ 2147483647 h 153"/>
                <a:gd name="T34" fmla="*/ 2147483647 w 72"/>
                <a:gd name="T35" fmla="*/ 2147483647 h 153"/>
                <a:gd name="T36" fmla="*/ 2147483647 w 72"/>
                <a:gd name="T37" fmla="*/ 2147483647 h 153"/>
                <a:gd name="T38" fmla="*/ 2147483647 w 72"/>
                <a:gd name="T39" fmla="*/ 2147483647 h 153"/>
                <a:gd name="T40" fmla="*/ 2147483647 w 72"/>
                <a:gd name="T41" fmla="*/ 2147483647 h 153"/>
                <a:gd name="T42" fmla="*/ 2147483647 w 72"/>
                <a:gd name="T43" fmla="*/ 2147483647 h 153"/>
                <a:gd name="T44" fmla="*/ 2147483647 w 72"/>
                <a:gd name="T45" fmla="*/ 2147483647 h 153"/>
                <a:gd name="T46" fmla="*/ 2147483647 w 72"/>
                <a:gd name="T47" fmla="*/ 2147483647 h 153"/>
                <a:gd name="T48" fmla="*/ 2147483647 w 72"/>
                <a:gd name="T49" fmla="*/ 2147483647 h 153"/>
                <a:gd name="T50" fmla="*/ 2147483647 w 72"/>
                <a:gd name="T51" fmla="*/ 2147483647 h 153"/>
                <a:gd name="T52" fmla="*/ 2147483647 w 72"/>
                <a:gd name="T53" fmla="*/ 2147483647 h 153"/>
                <a:gd name="T54" fmla="*/ 2147483647 w 72"/>
                <a:gd name="T55" fmla="*/ 2147483647 h 153"/>
                <a:gd name="T56" fmla="*/ 2147483647 w 72"/>
                <a:gd name="T57" fmla="*/ 2147483647 h 153"/>
                <a:gd name="T58" fmla="*/ 2147483647 w 72"/>
                <a:gd name="T59" fmla="*/ 2147483647 h 15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153"/>
                <a:gd name="T92" fmla="*/ 72 w 72"/>
                <a:gd name="T93" fmla="*/ 153 h 15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153">
                  <a:moveTo>
                    <a:pt x="4" y="130"/>
                  </a:moveTo>
                  <a:lnTo>
                    <a:pt x="2" y="123"/>
                  </a:lnTo>
                  <a:lnTo>
                    <a:pt x="0" y="104"/>
                  </a:lnTo>
                  <a:lnTo>
                    <a:pt x="0" y="81"/>
                  </a:lnTo>
                  <a:lnTo>
                    <a:pt x="2" y="65"/>
                  </a:lnTo>
                  <a:lnTo>
                    <a:pt x="4" y="56"/>
                  </a:lnTo>
                  <a:lnTo>
                    <a:pt x="9" y="30"/>
                  </a:lnTo>
                  <a:lnTo>
                    <a:pt x="11" y="18"/>
                  </a:lnTo>
                  <a:lnTo>
                    <a:pt x="18" y="7"/>
                  </a:lnTo>
                  <a:lnTo>
                    <a:pt x="20" y="2"/>
                  </a:lnTo>
                  <a:lnTo>
                    <a:pt x="29" y="0"/>
                  </a:lnTo>
                  <a:lnTo>
                    <a:pt x="40" y="4"/>
                  </a:lnTo>
                  <a:lnTo>
                    <a:pt x="40" y="7"/>
                  </a:lnTo>
                  <a:lnTo>
                    <a:pt x="49" y="14"/>
                  </a:lnTo>
                  <a:lnTo>
                    <a:pt x="58" y="28"/>
                  </a:lnTo>
                  <a:lnTo>
                    <a:pt x="58" y="30"/>
                  </a:lnTo>
                  <a:lnTo>
                    <a:pt x="68" y="53"/>
                  </a:lnTo>
                  <a:lnTo>
                    <a:pt x="68" y="56"/>
                  </a:lnTo>
                  <a:lnTo>
                    <a:pt x="72" y="81"/>
                  </a:lnTo>
                  <a:lnTo>
                    <a:pt x="68" y="100"/>
                  </a:lnTo>
                  <a:lnTo>
                    <a:pt x="65" y="104"/>
                  </a:lnTo>
                  <a:lnTo>
                    <a:pt x="58" y="121"/>
                  </a:lnTo>
                  <a:lnTo>
                    <a:pt x="52" y="130"/>
                  </a:lnTo>
                  <a:lnTo>
                    <a:pt x="49" y="137"/>
                  </a:lnTo>
                  <a:lnTo>
                    <a:pt x="40" y="144"/>
                  </a:lnTo>
                  <a:lnTo>
                    <a:pt x="29" y="149"/>
                  </a:lnTo>
                  <a:lnTo>
                    <a:pt x="20" y="153"/>
                  </a:lnTo>
                  <a:lnTo>
                    <a:pt x="11" y="146"/>
                  </a:lnTo>
                  <a:lnTo>
                    <a:pt x="4" y="130"/>
                  </a:lnTo>
                </a:path>
              </a:pathLst>
            </a:custGeom>
            <a:noFill/>
            <a:ln w="2">
              <a:solidFill>
                <a:srgbClr val="000000"/>
              </a:solidFill>
              <a:prstDash val="solid"/>
              <a:round/>
              <a:headEnd/>
              <a:tailEnd/>
            </a:ln>
          </p:spPr>
          <p:txBody>
            <a:bodyPr/>
            <a:lstStyle/>
            <a:p>
              <a:endParaRPr lang="en-US"/>
            </a:p>
          </p:txBody>
        </p:sp>
        <p:sp>
          <p:nvSpPr>
            <p:cNvPr id="43137" name="Freeform 15"/>
            <p:cNvSpPr>
              <a:spLocks/>
            </p:cNvSpPr>
            <p:nvPr/>
          </p:nvSpPr>
          <p:spPr bwMode="auto">
            <a:xfrm>
              <a:off x="2671763" y="2047875"/>
              <a:ext cx="65088" cy="131763"/>
            </a:xfrm>
            <a:custGeom>
              <a:avLst/>
              <a:gdLst>
                <a:gd name="T0" fmla="*/ 2147483647 w 41"/>
                <a:gd name="T1" fmla="*/ 2147483647 h 83"/>
                <a:gd name="T2" fmla="*/ 2147483647 w 41"/>
                <a:gd name="T3" fmla="*/ 2147483647 h 83"/>
                <a:gd name="T4" fmla="*/ 0 w 41"/>
                <a:gd name="T5" fmla="*/ 2147483647 h 83"/>
                <a:gd name="T6" fmla="*/ 2147483647 w 41"/>
                <a:gd name="T7" fmla="*/ 2147483647 h 83"/>
                <a:gd name="T8" fmla="*/ 2147483647 w 41"/>
                <a:gd name="T9" fmla="*/ 2147483647 h 83"/>
                <a:gd name="T10" fmla="*/ 2147483647 w 41"/>
                <a:gd name="T11" fmla="*/ 2147483647 h 83"/>
                <a:gd name="T12" fmla="*/ 2147483647 w 41"/>
                <a:gd name="T13" fmla="*/ 2147483647 h 83"/>
                <a:gd name="T14" fmla="*/ 2147483647 w 41"/>
                <a:gd name="T15" fmla="*/ 0 h 83"/>
                <a:gd name="T16" fmla="*/ 2147483647 w 41"/>
                <a:gd name="T17" fmla="*/ 2147483647 h 83"/>
                <a:gd name="T18" fmla="*/ 2147483647 w 41"/>
                <a:gd name="T19" fmla="*/ 2147483647 h 83"/>
                <a:gd name="T20" fmla="*/ 2147483647 w 41"/>
                <a:gd name="T21" fmla="*/ 2147483647 h 83"/>
                <a:gd name="T22" fmla="*/ 2147483647 w 41"/>
                <a:gd name="T23" fmla="*/ 2147483647 h 83"/>
                <a:gd name="T24" fmla="*/ 2147483647 w 41"/>
                <a:gd name="T25" fmla="*/ 2147483647 h 83"/>
                <a:gd name="T26" fmla="*/ 2147483647 w 41"/>
                <a:gd name="T27" fmla="*/ 2147483647 h 83"/>
                <a:gd name="T28" fmla="*/ 2147483647 w 41"/>
                <a:gd name="T29" fmla="*/ 2147483647 h 83"/>
                <a:gd name="T30" fmla="*/ 2147483647 w 41"/>
                <a:gd name="T31" fmla="*/ 2147483647 h 83"/>
                <a:gd name="T32" fmla="*/ 2147483647 w 41"/>
                <a:gd name="T33" fmla="*/ 2147483647 h 83"/>
                <a:gd name="T34" fmla="*/ 2147483647 w 41"/>
                <a:gd name="T35" fmla="*/ 2147483647 h 83"/>
                <a:gd name="T36" fmla="*/ 2147483647 w 41"/>
                <a:gd name="T37" fmla="*/ 2147483647 h 83"/>
                <a:gd name="T38" fmla="*/ 2147483647 w 41"/>
                <a:gd name="T39" fmla="*/ 2147483647 h 8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1"/>
                <a:gd name="T61" fmla="*/ 0 h 83"/>
                <a:gd name="T62" fmla="*/ 41 w 41"/>
                <a:gd name="T63" fmla="*/ 83 h 8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1" h="83">
                  <a:moveTo>
                    <a:pt x="9" y="76"/>
                  </a:moveTo>
                  <a:lnTo>
                    <a:pt x="2" y="60"/>
                  </a:lnTo>
                  <a:lnTo>
                    <a:pt x="0" y="53"/>
                  </a:lnTo>
                  <a:lnTo>
                    <a:pt x="2" y="28"/>
                  </a:lnTo>
                  <a:lnTo>
                    <a:pt x="11" y="4"/>
                  </a:lnTo>
                  <a:lnTo>
                    <a:pt x="14" y="2"/>
                  </a:lnTo>
                  <a:lnTo>
                    <a:pt x="23" y="0"/>
                  </a:lnTo>
                  <a:lnTo>
                    <a:pt x="29" y="2"/>
                  </a:lnTo>
                  <a:lnTo>
                    <a:pt x="32" y="4"/>
                  </a:lnTo>
                  <a:lnTo>
                    <a:pt x="41" y="23"/>
                  </a:lnTo>
                  <a:lnTo>
                    <a:pt x="41" y="28"/>
                  </a:lnTo>
                  <a:lnTo>
                    <a:pt x="41" y="53"/>
                  </a:lnTo>
                  <a:lnTo>
                    <a:pt x="32" y="69"/>
                  </a:lnTo>
                  <a:lnTo>
                    <a:pt x="27" y="76"/>
                  </a:lnTo>
                  <a:lnTo>
                    <a:pt x="23" y="83"/>
                  </a:lnTo>
                  <a:lnTo>
                    <a:pt x="11" y="83"/>
                  </a:lnTo>
                  <a:lnTo>
                    <a:pt x="9" y="76"/>
                  </a:lnTo>
                </a:path>
              </a:pathLst>
            </a:custGeom>
            <a:noFill/>
            <a:ln w="2">
              <a:solidFill>
                <a:srgbClr val="000000"/>
              </a:solidFill>
              <a:prstDash val="solid"/>
              <a:round/>
              <a:headEnd/>
              <a:tailEnd/>
            </a:ln>
          </p:spPr>
          <p:txBody>
            <a:bodyPr/>
            <a:lstStyle/>
            <a:p>
              <a:endParaRPr lang="en-US"/>
            </a:p>
          </p:txBody>
        </p:sp>
        <p:sp>
          <p:nvSpPr>
            <p:cNvPr id="43138" name="Freeform 16"/>
            <p:cNvSpPr>
              <a:spLocks/>
            </p:cNvSpPr>
            <p:nvPr/>
          </p:nvSpPr>
          <p:spPr bwMode="auto">
            <a:xfrm>
              <a:off x="1470025" y="1211263"/>
              <a:ext cx="68263" cy="149225"/>
            </a:xfrm>
            <a:custGeom>
              <a:avLst/>
              <a:gdLst>
                <a:gd name="T0" fmla="*/ 2147483647 w 43"/>
                <a:gd name="T1" fmla="*/ 2147483647 h 94"/>
                <a:gd name="T2" fmla="*/ 0 w 43"/>
                <a:gd name="T3" fmla="*/ 2147483647 h 94"/>
                <a:gd name="T4" fmla="*/ 2147483647 w 43"/>
                <a:gd name="T5" fmla="*/ 2147483647 h 94"/>
                <a:gd name="T6" fmla="*/ 2147483647 w 43"/>
                <a:gd name="T7" fmla="*/ 2147483647 h 94"/>
                <a:gd name="T8" fmla="*/ 2147483647 w 43"/>
                <a:gd name="T9" fmla="*/ 2147483647 h 94"/>
                <a:gd name="T10" fmla="*/ 2147483647 w 43"/>
                <a:gd name="T11" fmla="*/ 0 h 94"/>
                <a:gd name="T12" fmla="*/ 2147483647 w 43"/>
                <a:gd name="T13" fmla="*/ 2147483647 h 94"/>
                <a:gd name="T14" fmla="*/ 2147483647 w 43"/>
                <a:gd name="T15" fmla="*/ 2147483647 h 94"/>
                <a:gd name="T16" fmla="*/ 2147483647 w 43"/>
                <a:gd name="T17" fmla="*/ 2147483647 h 94"/>
                <a:gd name="T18" fmla="*/ 2147483647 w 43"/>
                <a:gd name="T19" fmla="*/ 2147483647 h 94"/>
                <a:gd name="T20" fmla="*/ 2147483647 w 43"/>
                <a:gd name="T21" fmla="*/ 2147483647 h 94"/>
                <a:gd name="T22" fmla="*/ 2147483647 w 43"/>
                <a:gd name="T23" fmla="*/ 2147483647 h 94"/>
                <a:gd name="T24" fmla="*/ 2147483647 w 43"/>
                <a:gd name="T25" fmla="*/ 2147483647 h 94"/>
                <a:gd name="T26" fmla="*/ 2147483647 w 43"/>
                <a:gd name="T27" fmla="*/ 2147483647 h 94"/>
                <a:gd name="T28" fmla="*/ 2147483647 w 43"/>
                <a:gd name="T29" fmla="*/ 2147483647 h 94"/>
                <a:gd name="T30" fmla="*/ 2147483647 w 43"/>
                <a:gd name="T31" fmla="*/ 2147483647 h 94"/>
                <a:gd name="T32" fmla="*/ 2147483647 w 43"/>
                <a:gd name="T33" fmla="*/ 2147483647 h 94"/>
                <a:gd name="T34" fmla="*/ 2147483647 w 43"/>
                <a:gd name="T35" fmla="*/ 2147483647 h 9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3"/>
                <a:gd name="T55" fmla="*/ 0 h 94"/>
                <a:gd name="T56" fmla="*/ 43 w 43"/>
                <a:gd name="T57" fmla="*/ 94 h 9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3" h="94">
                  <a:moveTo>
                    <a:pt x="5" y="84"/>
                  </a:moveTo>
                  <a:lnTo>
                    <a:pt x="0" y="59"/>
                  </a:lnTo>
                  <a:lnTo>
                    <a:pt x="2" y="33"/>
                  </a:lnTo>
                  <a:lnTo>
                    <a:pt x="7" y="10"/>
                  </a:lnTo>
                  <a:lnTo>
                    <a:pt x="16" y="0"/>
                  </a:lnTo>
                  <a:lnTo>
                    <a:pt x="27" y="5"/>
                  </a:lnTo>
                  <a:lnTo>
                    <a:pt x="30" y="10"/>
                  </a:lnTo>
                  <a:lnTo>
                    <a:pt x="36" y="21"/>
                  </a:lnTo>
                  <a:lnTo>
                    <a:pt x="43" y="33"/>
                  </a:lnTo>
                  <a:lnTo>
                    <a:pt x="41" y="59"/>
                  </a:lnTo>
                  <a:lnTo>
                    <a:pt x="36" y="73"/>
                  </a:lnTo>
                  <a:lnTo>
                    <a:pt x="30" y="84"/>
                  </a:lnTo>
                  <a:lnTo>
                    <a:pt x="27" y="89"/>
                  </a:lnTo>
                  <a:lnTo>
                    <a:pt x="16" y="94"/>
                  </a:lnTo>
                  <a:lnTo>
                    <a:pt x="7" y="91"/>
                  </a:lnTo>
                  <a:lnTo>
                    <a:pt x="5" y="84"/>
                  </a:lnTo>
                </a:path>
              </a:pathLst>
            </a:custGeom>
            <a:noFill/>
            <a:ln w="2">
              <a:solidFill>
                <a:srgbClr val="000000"/>
              </a:solidFill>
              <a:prstDash val="solid"/>
              <a:round/>
              <a:headEnd/>
              <a:tailEnd/>
            </a:ln>
          </p:spPr>
          <p:txBody>
            <a:bodyPr/>
            <a:lstStyle/>
            <a:p>
              <a:endParaRPr lang="en-US"/>
            </a:p>
          </p:txBody>
        </p:sp>
        <p:sp>
          <p:nvSpPr>
            <p:cNvPr id="43139" name="Freeform 17"/>
            <p:cNvSpPr>
              <a:spLocks/>
            </p:cNvSpPr>
            <p:nvPr/>
          </p:nvSpPr>
          <p:spPr bwMode="auto">
            <a:xfrm>
              <a:off x="1344613" y="2165350"/>
              <a:ext cx="60325" cy="96838"/>
            </a:xfrm>
            <a:custGeom>
              <a:avLst/>
              <a:gdLst>
                <a:gd name="T0" fmla="*/ 2147483647 w 38"/>
                <a:gd name="T1" fmla="*/ 2147483647 h 61"/>
                <a:gd name="T2" fmla="*/ 0 w 38"/>
                <a:gd name="T3" fmla="*/ 2147483647 h 61"/>
                <a:gd name="T4" fmla="*/ 2147483647 w 38"/>
                <a:gd name="T5" fmla="*/ 2147483647 h 61"/>
                <a:gd name="T6" fmla="*/ 2147483647 w 38"/>
                <a:gd name="T7" fmla="*/ 2147483647 h 61"/>
                <a:gd name="T8" fmla="*/ 2147483647 w 38"/>
                <a:gd name="T9" fmla="*/ 0 h 61"/>
                <a:gd name="T10" fmla="*/ 2147483647 w 38"/>
                <a:gd name="T11" fmla="*/ 2147483647 h 61"/>
                <a:gd name="T12" fmla="*/ 2147483647 w 38"/>
                <a:gd name="T13" fmla="*/ 2147483647 h 61"/>
                <a:gd name="T14" fmla="*/ 2147483647 w 38"/>
                <a:gd name="T15" fmla="*/ 2147483647 h 61"/>
                <a:gd name="T16" fmla="*/ 2147483647 w 38"/>
                <a:gd name="T17" fmla="*/ 2147483647 h 61"/>
                <a:gd name="T18" fmla="*/ 2147483647 w 38"/>
                <a:gd name="T19" fmla="*/ 2147483647 h 61"/>
                <a:gd name="T20" fmla="*/ 2147483647 w 38"/>
                <a:gd name="T21" fmla="*/ 2147483647 h 61"/>
                <a:gd name="T22" fmla="*/ 2147483647 w 38"/>
                <a:gd name="T23" fmla="*/ 2147483647 h 61"/>
                <a:gd name="T24" fmla="*/ 2147483647 w 38"/>
                <a:gd name="T25" fmla="*/ 2147483647 h 61"/>
                <a:gd name="T26" fmla="*/ 2147483647 w 38"/>
                <a:gd name="T27" fmla="*/ 2147483647 h 61"/>
                <a:gd name="T28" fmla="*/ 2147483647 w 38"/>
                <a:gd name="T29" fmla="*/ 2147483647 h 61"/>
                <a:gd name="T30" fmla="*/ 2147483647 w 38"/>
                <a:gd name="T31" fmla="*/ 2147483647 h 6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8"/>
                <a:gd name="T49" fmla="*/ 0 h 61"/>
                <a:gd name="T50" fmla="*/ 38 w 38"/>
                <a:gd name="T51" fmla="*/ 61 h 6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8" h="61">
                  <a:moveTo>
                    <a:pt x="4" y="54"/>
                  </a:moveTo>
                  <a:lnTo>
                    <a:pt x="0" y="28"/>
                  </a:lnTo>
                  <a:lnTo>
                    <a:pt x="4" y="16"/>
                  </a:lnTo>
                  <a:lnTo>
                    <a:pt x="11" y="2"/>
                  </a:lnTo>
                  <a:lnTo>
                    <a:pt x="13" y="0"/>
                  </a:lnTo>
                  <a:lnTo>
                    <a:pt x="18" y="2"/>
                  </a:lnTo>
                  <a:lnTo>
                    <a:pt x="23" y="5"/>
                  </a:lnTo>
                  <a:lnTo>
                    <a:pt x="32" y="7"/>
                  </a:lnTo>
                  <a:lnTo>
                    <a:pt x="38" y="28"/>
                  </a:lnTo>
                  <a:lnTo>
                    <a:pt x="34" y="54"/>
                  </a:lnTo>
                  <a:lnTo>
                    <a:pt x="32" y="58"/>
                  </a:lnTo>
                  <a:lnTo>
                    <a:pt x="23" y="61"/>
                  </a:lnTo>
                  <a:lnTo>
                    <a:pt x="13" y="54"/>
                  </a:lnTo>
                  <a:lnTo>
                    <a:pt x="4" y="54"/>
                  </a:lnTo>
                </a:path>
              </a:pathLst>
            </a:custGeom>
            <a:noFill/>
            <a:ln w="2">
              <a:solidFill>
                <a:srgbClr val="000000"/>
              </a:solidFill>
              <a:prstDash val="solid"/>
              <a:round/>
              <a:headEnd/>
              <a:tailEnd/>
            </a:ln>
          </p:spPr>
          <p:txBody>
            <a:bodyPr/>
            <a:lstStyle/>
            <a:p>
              <a:endParaRPr lang="en-US"/>
            </a:p>
          </p:txBody>
        </p:sp>
        <p:sp>
          <p:nvSpPr>
            <p:cNvPr id="43140" name="Freeform 18"/>
            <p:cNvSpPr>
              <a:spLocks/>
            </p:cNvSpPr>
            <p:nvPr/>
          </p:nvSpPr>
          <p:spPr bwMode="auto">
            <a:xfrm>
              <a:off x="1433513" y="1984375"/>
              <a:ext cx="169863" cy="292100"/>
            </a:xfrm>
            <a:custGeom>
              <a:avLst/>
              <a:gdLst>
                <a:gd name="T0" fmla="*/ 2147483647 w 107"/>
                <a:gd name="T1" fmla="*/ 2147483647 h 184"/>
                <a:gd name="T2" fmla="*/ 2147483647 w 107"/>
                <a:gd name="T3" fmla="*/ 2147483647 h 184"/>
                <a:gd name="T4" fmla="*/ 2147483647 w 107"/>
                <a:gd name="T5" fmla="*/ 2147483647 h 184"/>
                <a:gd name="T6" fmla="*/ 2147483647 w 107"/>
                <a:gd name="T7" fmla="*/ 2147483647 h 184"/>
                <a:gd name="T8" fmla="*/ 0 w 107"/>
                <a:gd name="T9" fmla="*/ 2147483647 h 184"/>
                <a:gd name="T10" fmla="*/ 2147483647 w 107"/>
                <a:gd name="T11" fmla="*/ 2147483647 h 184"/>
                <a:gd name="T12" fmla="*/ 2147483647 w 107"/>
                <a:gd name="T13" fmla="*/ 2147483647 h 184"/>
                <a:gd name="T14" fmla="*/ 2147483647 w 107"/>
                <a:gd name="T15" fmla="*/ 2147483647 h 184"/>
                <a:gd name="T16" fmla="*/ 2147483647 w 107"/>
                <a:gd name="T17" fmla="*/ 2147483647 h 184"/>
                <a:gd name="T18" fmla="*/ 2147483647 w 107"/>
                <a:gd name="T19" fmla="*/ 2147483647 h 184"/>
                <a:gd name="T20" fmla="*/ 2147483647 w 107"/>
                <a:gd name="T21" fmla="*/ 2147483647 h 184"/>
                <a:gd name="T22" fmla="*/ 2147483647 w 107"/>
                <a:gd name="T23" fmla="*/ 2147483647 h 184"/>
                <a:gd name="T24" fmla="*/ 2147483647 w 107"/>
                <a:gd name="T25" fmla="*/ 0 h 184"/>
                <a:gd name="T26" fmla="*/ 2147483647 w 107"/>
                <a:gd name="T27" fmla="*/ 0 h 184"/>
                <a:gd name="T28" fmla="*/ 2147483647 w 107"/>
                <a:gd name="T29" fmla="*/ 2147483647 h 184"/>
                <a:gd name="T30" fmla="*/ 2147483647 w 107"/>
                <a:gd name="T31" fmla="*/ 2147483647 h 184"/>
                <a:gd name="T32" fmla="*/ 2147483647 w 107"/>
                <a:gd name="T33" fmla="*/ 2147483647 h 184"/>
                <a:gd name="T34" fmla="*/ 2147483647 w 107"/>
                <a:gd name="T35" fmla="*/ 2147483647 h 184"/>
                <a:gd name="T36" fmla="*/ 2147483647 w 107"/>
                <a:gd name="T37" fmla="*/ 2147483647 h 184"/>
                <a:gd name="T38" fmla="*/ 2147483647 w 107"/>
                <a:gd name="T39" fmla="*/ 2147483647 h 184"/>
                <a:gd name="T40" fmla="*/ 2147483647 w 107"/>
                <a:gd name="T41" fmla="*/ 2147483647 h 184"/>
                <a:gd name="T42" fmla="*/ 2147483647 w 107"/>
                <a:gd name="T43" fmla="*/ 2147483647 h 184"/>
                <a:gd name="T44" fmla="*/ 2147483647 w 107"/>
                <a:gd name="T45" fmla="*/ 2147483647 h 184"/>
                <a:gd name="T46" fmla="*/ 2147483647 w 107"/>
                <a:gd name="T47" fmla="*/ 2147483647 h 184"/>
                <a:gd name="T48" fmla="*/ 2147483647 w 107"/>
                <a:gd name="T49" fmla="*/ 2147483647 h 184"/>
                <a:gd name="T50" fmla="*/ 2147483647 w 107"/>
                <a:gd name="T51" fmla="*/ 2147483647 h 184"/>
                <a:gd name="T52" fmla="*/ 2147483647 w 107"/>
                <a:gd name="T53" fmla="*/ 2147483647 h 184"/>
                <a:gd name="T54" fmla="*/ 2147483647 w 107"/>
                <a:gd name="T55" fmla="*/ 2147483647 h 184"/>
                <a:gd name="T56" fmla="*/ 2147483647 w 107"/>
                <a:gd name="T57" fmla="*/ 2147483647 h 184"/>
                <a:gd name="T58" fmla="*/ 2147483647 w 107"/>
                <a:gd name="T59" fmla="*/ 2147483647 h 184"/>
                <a:gd name="T60" fmla="*/ 2147483647 w 107"/>
                <a:gd name="T61" fmla="*/ 2147483647 h 184"/>
                <a:gd name="T62" fmla="*/ 2147483647 w 107"/>
                <a:gd name="T63" fmla="*/ 2147483647 h 184"/>
                <a:gd name="T64" fmla="*/ 2147483647 w 107"/>
                <a:gd name="T65" fmla="*/ 2147483647 h 184"/>
                <a:gd name="T66" fmla="*/ 2147483647 w 107"/>
                <a:gd name="T67" fmla="*/ 2147483647 h 184"/>
                <a:gd name="T68" fmla="*/ 2147483647 w 107"/>
                <a:gd name="T69" fmla="*/ 2147483647 h 184"/>
                <a:gd name="T70" fmla="*/ 2147483647 w 107"/>
                <a:gd name="T71" fmla="*/ 2147483647 h 184"/>
                <a:gd name="T72" fmla="*/ 2147483647 w 107"/>
                <a:gd name="T73" fmla="*/ 2147483647 h 184"/>
                <a:gd name="T74" fmla="*/ 2147483647 w 107"/>
                <a:gd name="T75" fmla="*/ 2147483647 h 184"/>
                <a:gd name="T76" fmla="*/ 2147483647 w 107"/>
                <a:gd name="T77" fmla="*/ 2147483647 h 184"/>
                <a:gd name="T78" fmla="*/ 2147483647 w 107"/>
                <a:gd name="T79" fmla="*/ 2147483647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7"/>
                <a:gd name="T121" fmla="*/ 0 h 184"/>
                <a:gd name="T122" fmla="*/ 107 w 107"/>
                <a:gd name="T123" fmla="*/ 184 h 18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7" h="184">
                  <a:moveTo>
                    <a:pt x="14" y="168"/>
                  </a:moveTo>
                  <a:lnTo>
                    <a:pt x="12" y="163"/>
                  </a:lnTo>
                  <a:lnTo>
                    <a:pt x="3" y="142"/>
                  </a:lnTo>
                  <a:lnTo>
                    <a:pt x="3" y="137"/>
                  </a:lnTo>
                  <a:lnTo>
                    <a:pt x="0" y="116"/>
                  </a:lnTo>
                  <a:lnTo>
                    <a:pt x="3" y="103"/>
                  </a:lnTo>
                  <a:lnTo>
                    <a:pt x="3" y="93"/>
                  </a:lnTo>
                  <a:lnTo>
                    <a:pt x="7" y="68"/>
                  </a:lnTo>
                  <a:lnTo>
                    <a:pt x="12" y="47"/>
                  </a:lnTo>
                  <a:lnTo>
                    <a:pt x="14" y="42"/>
                  </a:lnTo>
                  <a:lnTo>
                    <a:pt x="19" y="19"/>
                  </a:lnTo>
                  <a:lnTo>
                    <a:pt x="21" y="12"/>
                  </a:lnTo>
                  <a:lnTo>
                    <a:pt x="30" y="0"/>
                  </a:lnTo>
                  <a:lnTo>
                    <a:pt x="39" y="0"/>
                  </a:lnTo>
                  <a:lnTo>
                    <a:pt x="50" y="5"/>
                  </a:lnTo>
                  <a:lnTo>
                    <a:pt x="59" y="12"/>
                  </a:lnTo>
                  <a:lnTo>
                    <a:pt x="62" y="19"/>
                  </a:lnTo>
                  <a:lnTo>
                    <a:pt x="68" y="26"/>
                  </a:lnTo>
                  <a:lnTo>
                    <a:pt x="78" y="42"/>
                  </a:lnTo>
                  <a:lnTo>
                    <a:pt x="87" y="61"/>
                  </a:lnTo>
                  <a:lnTo>
                    <a:pt x="93" y="68"/>
                  </a:lnTo>
                  <a:lnTo>
                    <a:pt x="96" y="77"/>
                  </a:lnTo>
                  <a:lnTo>
                    <a:pt x="105" y="75"/>
                  </a:lnTo>
                  <a:lnTo>
                    <a:pt x="107" y="93"/>
                  </a:lnTo>
                  <a:lnTo>
                    <a:pt x="105" y="107"/>
                  </a:lnTo>
                  <a:lnTo>
                    <a:pt x="96" y="105"/>
                  </a:lnTo>
                  <a:lnTo>
                    <a:pt x="91" y="116"/>
                  </a:lnTo>
                  <a:lnTo>
                    <a:pt x="87" y="121"/>
                  </a:lnTo>
                  <a:lnTo>
                    <a:pt x="78" y="135"/>
                  </a:lnTo>
                  <a:lnTo>
                    <a:pt x="73" y="142"/>
                  </a:lnTo>
                  <a:lnTo>
                    <a:pt x="68" y="149"/>
                  </a:lnTo>
                  <a:lnTo>
                    <a:pt x="59" y="163"/>
                  </a:lnTo>
                  <a:lnTo>
                    <a:pt x="50" y="168"/>
                  </a:lnTo>
                  <a:lnTo>
                    <a:pt x="39" y="175"/>
                  </a:lnTo>
                  <a:lnTo>
                    <a:pt x="30" y="184"/>
                  </a:lnTo>
                  <a:lnTo>
                    <a:pt x="21" y="177"/>
                  </a:lnTo>
                  <a:lnTo>
                    <a:pt x="14" y="168"/>
                  </a:lnTo>
                </a:path>
              </a:pathLst>
            </a:custGeom>
            <a:noFill/>
            <a:ln w="2">
              <a:solidFill>
                <a:srgbClr val="000000"/>
              </a:solidFill>
              <a:prstDash val="solid"/>
              <a:round/>
              <a:headEnd/>
              <a:tailEnd/>
            </a:ln>
          </p:spPr>
          <p:txBody>
            <a:bodyPr/>
            <a:lstStyle/>
            <a:p>
              <a:endParaRPr lang="en-US"/>
            </a:p>
          </p:txBody>
        </p:sp>
        <p:sp>
          <p:nvSpPr>
            <p:cNvPr id="43141" name="Freeform 19"/>
            <p:cNvSpPr>
              <a:spLocks/>
            </p:cNvSpPr>
            <p:nvPr/>
          </p:nvSpPr>
          <p:spPr bwMode="auto">
            <a:xfrm>
              <a:off x="2654300" y="2025650"/>
              <a:ext cx="100013" cy="180975"/>
            </a:xfrm>
            <a:custGeom>
              <a:avLst/>
              <a:gdLst>
                <a:gd name="T0" fmla="*/ 2147483647 w 63"/>
                <a:gd name="T1" fmla="*/ 2147483647 h 114"/>
                <a:gd name="T2" fmla="*/ 0 w 63"/>
                <a:gd name="T3" fmla="*/ 2147483647 h 114"/>
                <a:gd name="T4" fmla="*/ 0 w 63"/>
                <a:gd name="T5" fmla="*/ 2147483647 h 114"/>
                <a:gd name="T6" fmla="*/ 2147483647 w 63"/>
                <a:gd name="T7" fmla="*/ 2147483647 h 114"/>
                <a:gd name="T8" fmla="*/ 2147483647 w 63"/>
                <a:gd name="T9" fmla="*/ 2147483647 h 114"/>
                <a:gd name="T10" fmla="*/ 2147483647 w 63"/>
                <a:gd name="T11" fmla="*/ 2147483647 h 114"/>
                <a:gd name="T12" fmla="*/ 2147483647 w 63"/>
                <a:gd name="T13" fmla="*/ 0 h 114"/>
                <a:gd name="T14" fmla="*/ 2147483647 w 63"/>
                <a:gd name="T15" fmla="*/ 0 h 114"/>
                <a:gd name="T16" fmla="*/ 2147483647 w 63"/>
                <a:gd name="T17" fmla="*/ 2147483647 h 114"/>
                <a:gd name="T18" fmla="*/ 2147483647 w 63"/>
                <a:gd name="T19" fmla="*/ 2147483647 h 114"/>
                <a:gd name="T20" fmla="*/ 2147483647 w 63"/>
                <a:gd name="T21" fmla="*/ 2147483647 h 114"/>
                <a:gd name="T22" fmla="*/ 2147483647 w 63"/>
                <a:gd name="T23" fmla="*/ 2147483647 h 114"/>
                <a:gd name="T24" fmla="*/ 2147483647 w 63"/>
                <a:gd name="T25" fmla="*/ 2147483647 h 114"/>
                <a:gd name="T26" fmla="*/ 2147483647 w 63"/>
                <a:gd name="T27" fmla="*/ 2147483647 h 114"/>
                <a:gd name="T28" fmla="*/ 2147483647 w 63"/>
                <a:gd name="T29" fmla="*/ 2147483647 h 114"/>
                <a:gd name="T30" fmla="*/ 2147483647 w 63"/>
                <a:gd name="T31" fmla="*/ 2147483647 h 114"/>
                <a:gd name="T32" fmla="*/ 2147483647 w 63"/>
                <a:gd name="T33" fmla="*/ 2147483647 h 114"/>
                <a:gd name="T34" fmla="*/ 2147483647 w 63"/>
                <a:gd name="T35" fmla="*/ 2147483647 h 114"/>
                <a:gd name="T36" fmla="*/ 2147483647 w 63"/>
                <a:gd name="T37" fmla="*/ 2147483647 h 114"/>
                <a:gd name="T38" fmla="*/ 2147483647 w 63"/>
                <a:gd name="T39" fmla="*/ 2147483647 h 114"/>
                <a:gd name="T40" fmla="*/ 2147483647 w 63"/>
                <a:gd name="T41" fmla="*/ 2147483647 h 114"/>
                <a:gd name="T42" fmla="*/ 2147483647 w 63"/>
                <a:gd name="T43" fmla="*/ 2147483647 h 114"/>
                <a:gd name="T44" fmla="*/ 2147483647 w 63"/>
                <a:gd name="T45" fmla="*/ 2147483647 h 114"/>
                <a:gd name="T46" fmla="*/ 2147483647 w 63"/>
                <a:gd name="T47" fmla="*/ 2147483647 h 11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3"/>
                <a:gd name="T73" fmla="*/ 0 h 114"/>
                <a:gd name="T74" fmla="*/ 63 w 63"/>
                <a:gd name="T75" fmla="*/ 114 h 11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3" h="114">
                  <a:moveTo>
                    <a:pt x="4" y="90"/>
                  </a:moveTo>
                  <a:lnTo>
                    <a:pt x="0" y="67"/>
                  </a:lnTo>
                  <a:lnTo>
                    <a:pt x="0" y="42"/>
                  </a:lnTo>
                  <a:lnTo>
                    <a:pt x="4" y="23"/>
                  </a:lnTo>
                  <a:lnTo>
                    <a:pt x="9" y="16"/>
                  </a:lnTo>
                  <a:lnTo>
                    <a:pt x="13" y="9"/>
                  </a:lnTo>
                  <a:lnTo>
                    <a:pt x="22" y="0"/>
                  </a:lnTo>
                  <a:lnTo>
                    <a:pt x="34" y="0"/>
                  </a:lnTo>
                  <a:lnTo>
                    <a:pt x="43" y="2"/>
                  </a:lnTo>
                  <a:lnTo>
                    <a:pt x="52" y="11"/>
                  </a:lnTo>
                  <a:lnTo>
                    <a:pt x="54" y="16"/>
                  </a:lnTo>
                  <a:lnTo>
                    <a:pt x="61" y="32"/>
                  </a:lnTo>
                  <a:lnTo>
                    <a:pt x="63" y="42"/>
                  </a:lnTo>
                  <a:lnTo>
                    <a:pt x="61" y="67"/>
                  </a:lnTo>
                  <a:lnTo>
                    <a:pt x="61" y="70"/>
                  </a:lnTo>
                  <a:lnTo>
                    <a:pt x="52" y="90"/>
                  </a:lnTo>
                  <a:lnTo>
                    <a:pt x="49" y="90"/>
                  </a:lnTo>
                  <a:lnTo>
                    <a:pt x="43" y="100"/>
                  </a:lnTo>
                  <a:lnTo>
                    <a:pt x="34" y="111"/>
                  </a:lnTo>
                  <a:lnTo>
                    <a:pt x="22" y="114"/>
                  </a:lnTo>
                  <a:lnTo>
                    <a:pt x="13" y="107"/>
                  </a:lnTo>
                  <a:lnTo>
                    <a:pt x="4" y="90"/>
                  </a:lnTo>
                </a:path>
              </a:pathLst>
            </a:custGeom>
            <a:noFill/>
            <a:ln w="2">
              <a:solidFill>
                <a:srgbClr val="000000"/>
              </a:solidFill>
              <a:prstDash val="solid"/>
              <a:round/>
              <a:headEnd/>
              <a:tailEnd/>
            </a:ln>
          </p:spPr>
          <p:txBody>
            <a:bodyPr/>
            <a:lstStyle/>
            <a:p>
              <a:endParaRPr lang="en-US"/>
            </a:p>
          </p:txBody>
        </p:sp>
        <p:sp>
          <p:nvSpPr>
            <p:cNvPr id="43142" name="Freeform 20"/>
            <p:cNvSpPr>
              <a:spLocks/>
            </p:cNvSpPr>
            <p:nvPr/>
          </p:nvSpPr>
          <p:spPr bwMode="auto">
            <a:xfrm>
              <a:off x="1463675" y="1185863"/>
              <a:ext cx="93663" cy="200025"/>
            </a:xfrm>
            <a:custGeom>
              <a:avLst/>
              <a:gdLst>
                <a:gd name="T0" fmla="*/ 2147483647 w 59"/>
                <a:gd name="T1" fmla="*/ 2147483647 h 126"/>
                <a:gd name="T2" fmla="*/ 2147483647 w 59"/>
                <a:gd name="T3" fmla="*/ 2147483647 h 126"/>
                <a:gd name="T4" fmla="*/ 0 w 59"/>
                <a:gd name="T5" fmla="*/ 2147483647 h 126"/>
                <a:gd name="T6" fmla="*/ 0 w 59"/>
                <a:gd name="T7" fmla="*/ 2147483647 h 126"/>
                <a:gd name="T8" fmla="*/ 0 w 59"/>
                <a:gd name="T9" fmla="*/ 2147483647 h 126"/>
                <a:gd name="T10" fmla="*/ 2147483647 w 59"/>
                <a:gd name="T11" fmla="*/ 2147483647 h 126"/>
                <a:gd name="T12" fmla="*/ 2147483647 w 59"/>
                <a:gd name="T13" fmla="*/ 2147483647 h 126"/>
                <a:gd name="T14" fmla="*/ 2147483647 w 59"/>
                <a:gd name="T15" fmla="*/ 2147483647 h 126"/>
                <a:gd name="T16" fmla="*/ 2147483647 w 59"/>
                <a:gd name="T17" fmla="*/ 0 h 126"/>
                <a:gd name="T18" fmla="*/ 2147483647 w 59"/>
                <a:gd name="T19" fmla="*/ 2147483647 h 126"/>
                <a:gd name="T20" fmla="*/ 2147483647 w 59"/>
                <a:gd name="T21" fmla="*/ 2147483647 h 126"/>
                <a:gd name="T22" fmla="*/ 2147483647 w 59"/>
                <a:gd name="T23" fmla="*/ 2147483647 h 126"/>
                <a:gd name="T24" fmla="*/ 2147483647 w 59"/>
                <a:gd name="T25" fmla="*/ 2147483647 h 126"/>
                <a:gd name="T26" fmla="*/ 2147483647 w 59"/>
                <a:gd name="T27" fmla="*/ 2147483647 h 126"/>
                <a:gd name="T28" fmla="*/ 2147483647 w 59"/>
                <a:gd name="T29" fmla="*/ 2147483647 h 126"/>
                <a:gd name="T30" fmla="*/ 2147483647 w 59"/>
                <a:gd name="T31" fmla="*/ 2147483647 h 126"/>
                <a:gd name="T32" fmla="*/ 2147483647 w 59"/>
                <a:gd name="T33" fmla="*/ 2147483647 h 126"/>
                <a:gd name="T34" fmla="*/ 2147483647 w 59"/>
                <a:gd name="T35" fmla="*/ 2147483647 h 126"/>
                <a:gd name="T36" fmla="*/ 2147483647 w 59"/>
                <a:gd name="T37" fmla="*/ 2147483647 h 126"/>
                <a:gd name="T38" fmla="*/ 2147483647 w 59"/>
                <a:gd name="T39" fmla="*/ 2147483647 h 126"/>
                <a:gd name="T40" fmla="*/ 2147483647 w 59"/>
                <a:gd name="T41" fmla="*/ 2147483647 h 126"/>
                <a:gd name="T42" fmla="*/ 2147483647 w 59"/>
                <a:gd name="T43" fmla="*/ 2147483647 h 126"/>
                <a:gd name="T44" fmla="*/ 2147483647 w 59"/>
                <a:gd name="T45" fmla="*/ 2147483647 h 126"/>
                <a:gd name="T46" fmla="*/ 2147483647 w 59"/>
                <a:gd name="T47" fmla="*/ 2147483647 h 126"/>
                <a:gd name="T48" fmla="*/ 2147483647 w 59"/>
                <a:gd name="T49" fmla="*/ 2147483647 h 126"/>
                <a:gd name="T50" fmla="*/ 2147483647 w 59"/>
                <a:gd name="T51" fmla="*/ 2147483647 h 12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9"/>
                <a:gd name="T79" fmla="*/ 0 h 126"/>
                <a:gd name="T80" fmla="*/ 59 w 59"/>
                <a:gd name="T81" fmla="*/ 126 h 12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9" h="126">
                  <a:moveTo>
                    <a:pt x="11" y="123"/>
                  </a:moveTo>
                  <a:lnTo>
                    <a:pt x="2" y="110"/>
                  </a:lnTo>
                  <a:lnTo>
                    <a:pt x="0" y="100"/>
                  </a:lnTo>
                  <a:lnTo>
                    <a:pt x="0" y="75"/>
                  </a:lnTo>
                  <a:lnTo>
                    <a:pt x="0" y="49"/>
                  </a:lnTo>
                  <a:lnTo>
                    <a:pt x="2" y="37"/>
                  </a:lnTo>
                  <a:lnTo>
                    <a:pt x="4" y="26"/>
                  </a:lnTo>
                  <a:lnTo>
                    <a:pt x="11" y="5"/>
                  </a:lnTo>
                  <a:lnTo>
                    <a:pt x="20" y="0"/>
                  </a:lnTo>
                  <a:lnTo>
                    <a:pt x="31" y="7"/>
                  </a:lnTo>
                  <a:lnTo>
                    <a:pt x="40" y="14"/>
                  </a:lnTo>
                  <a:lnTo>
                    <a:pt x="49" y="21"/>
                  </a:lnTo>
                  <a:lnTo>
                    <a:pt x="52" y="26"/>
                  </a:lnTo>
                  <a:lnTo>
                    <a:pt x="59" y="47"/>
                  </a:lnTo>
                  <a:lnTo>
                    <a:pt x="59" y="49"/>
                  </a:lnTo>
                  <a:lnTo>
                    <a:pt x="59" y="54"/>
                  </a:lnTo>
                  <a:lnTo>
                    <a:pt x="56" y="75"/>
                  </a:lnTo>
                  <a:lnTo>
                    <a:pt x="49" y="93"/>
                  </a:lnTo>
                  <a:lnTo>
                    <a:pt x="47" y="100"/>
                  </a:lnTo>
                  <a:lnTo>
                    <a:pt x="40" y="110"/>
                  </a:lnTo>
                  <a:lnTo>
                    <a:pt x="31" y="121"/>
                  </a:lnTo>
                  <a:lnTo>
                    <a:pt x="22" y="123"/>
                  </a:lnTo>
                  <a:lnTo>
                    <a:pt x="20" y="126"/>
                  </a:lnTo>
                  <a:lnTo>
                    <a:pt x="11" y="126"/>
                  </a:lnTo>
                  <a:lnTo>
                    <a:pt x="11" y="123"/>
                  </a:lnTo>
                </a:path>
              </a:pathLst>
            </a:custGeom>
            <a:noFill/>
            <a:ln w="2">
              <a:solidFill>
                <a:srgbClr val="000000"/>
              </a:solidFill>
              <a:prstDash val="solid"/>
              <a:round/>
              <a:headEnd/>
              <a:tailEnd/>
            </a:ln>
          </p:spPr>
          <p:txBody>
            <a:bodyPr/>
            <a:lstStyle/>
            <a:p>
              <a:endParaRPr lang="en-US"/>
            </a:p>
          </p:txBody>
        </p:sp>
        <p:sp>
          <p:nvSpPr>
            <p:cNvPr id="43143" name="Freeform 21"/>
            <p:cNvSpPr>
              <a:spLocks/>
            </p:cNvSpPr>
            <p:nvPr/>
          </p:nvSpPr>
          <p:spPr bwMode="auto">
            <a:xfrm>
              <a:off x="2682875" y="1219200"/>
              <a:ext cx="49213" cy="122238"/>
            </a:xfrm>
            <a:custGeom>
              <a:avLst/>
              <a:gdLst>
                <a:gd name="T0" fmla="*/ 0 w 31"/>
                <a:gd name="T1" fmla="*/ 2147483647 h 77"/>
                <a:gd name="T2" fmla="*/ 0 w 31"/>
                <a:gd name="T3" fmla="*/ 2147483647 h 77"/>
                <a:gd name="T4" fmla="*/ 2147483647 w 31"/>
                <a:gd name="T5" fmla="*/ 2147483647 h 77"/>
                <a:gd name="T6" fmla="*/ 2147483647 w 31"/>
                <a:gd name="T7" fmla="*/ 2147483647 h 77"/>
                <a:gd name="T8" fmla="*/ 2147483647 w 31"/>
                <a:gd name="T9" fmla="*/ 0 h 77"/>
                <a:gd name="T10" fmla="*/ 2147483647 w 31"/>
                <a:gd name="T11" fmla="*/ 2147483647 h 77"/>
                <a:gd name="T12" fmla="*/ 2147483647 w 31"/>
                <a:gd name="T13" fmla="*/ 2147483647 h 77"/>
                <a:gd name="T14" fmla="*/ 2147483647 w 31"/>
                <a:gd name="T15" fmla="*/ 2147483647 h 77"/>
                <a:gd name="T16" fmla="*/ 2147483647 w 31"/>
                <a:gd name="T17" fmla="*/ 2147483647 h 77"/>
                <a:gd name="T18" fmla="*/ 2147483647 w 31"/>
                <a:gd name="T19" fmla="*/ 2147483647 h 77"/>
                <a:gd name="T20" fmla="*/ 2147483647 w 31"/>
                <a:gd name="T21" fmla="*/ 2147483647 h 77"/>
                <a:gd name="T22" fmla="*/ 2147483647 w 31"/>
                <a:gd name="T23" fmla="*/ 2147483647 h 77"/>
                <a:gd name="T24" fmla="*/ 0 w 31"/>
                <a:gd name="T25" fmla="*/ 2147483647 h 77"/>
                <a:gd name="T26" fmla="*/ 0 w 31"/>
                <a:gd name="T27" fmla="*/ 2147483647 h 7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1"/>
                <a:gd name="T43" fmla="*/ 0 h 77"/>
                <a:gd name="T44" fmla="*/ 31 w 31"/>
                <a:gd name="T45" fmla="*/ 77 h 7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1" h="77">
                  <a:moveTo>
                    <a:pt x="0" y="54"/>
                  </a:moveTo>
                  <a:lnTo>
                    <a:pt x="0" y="28"/>
                  </a:lnTo>
                  <a:lnTo>
                    <a:pt x="4" y="16"/>
                  </a:lnTo>
                  <a:lnTo>
                    <a:pt x="11" y="5"/>
                  </a:lnTo>
                  <a:lnTo>
                    <a:pt x="16" y="0"/>
                  </a:lnTo>
                  <a:lnTo>
                    <a:pt x="20" y="5"/>
                  </a:lnTo>
                  <a:lnTo>
                    <a:pt x="25" y="7"/>
                  </a:lnTo>
                  <a:lnTo>
                    <a:pt x="31" y="28"/>
                  </a:lnTo>
                  <a:lnTo>
                    <a:pt x="29" y="54"/>
                  </a:lnTo>
                  <a:lnTo>
                    <a:pt x="25" y="70"/>
                  </a:lnTo>
                  <a:lnTo>
                    <a:pt x="16" y="77"/>
                  </a:lnTo>
                  <a:lnTo>
                    <a:pt x="4" y="70"/>
                  </a:lnTo>
                  <a:lnTo>
                    <a:pt x="0" y="54"/>
                  </a:lnTo>
                </a:path>
              </a:pathLst>
            </a:custGeom>
            <a:noFill/>
            <a:ln w="2">
              <a:solidFill>
                <a:srgbClr val="000000"/>
              </a:solidFill>
              <a:prstDash val="solid"/>
              <a:round/>
              <a:headEnd/>
              <a:tailEnd/>
            </a:ln>
          </p:spPr>
          <p:txBody>
            <a:bodyPr/>
            <a:lstStyle/>
            <a:p>
              <a:endParaRPr lang="en-US"/>
            </a:p>
          </p:txBody>
        </p:sp>
        <p:sp>
          <p:nvSpPr>
            <p:cNvPr id="43144" name="Freeform 22"/>
            <p:cNvSpPr>
              <a:spLocks/>
            </p:cNvSpPr>
            <p:nvPr/>
          </p:nvSpPr>
          <p:spPr bwMode="auto">
            <a:xfrm>
              <a:off x="1322388" y="1958975"/>
              <a:ext cx="298450" cy="358775"/>
            </a:xfrm>
            <a:custGeom>
              <a:avLst/>
              <a:gdLst>
                <a:gd name="T0" fmla="*/ 0 w 188"/>
                <a:gd name="T1" fmla="*/ 2147483647 h 226"/>
                <a:gd name="T2" fmla="*/ 2147483647 w 188"/>
                <a:gd name="T3" fmla="*/ 2147483647 h 226"/>
                <a:gd name="T4" fmla="*/ 2147483647 w 188"/>
                <a:gd name="T5" fmla="*/ 2147483647 h 226"/>
                <a:gd name="T6" fmla="*/ 2147483647 w 188"/>
                <a:gd name="T7" fmla="*/ 2147483647 h 226"/>
                <a:gd name="T8" fmla="*/ 2147483647 w 188"/>
                <a:gd name="T9" fmla="*/ 2147483647 h 226"/>
                <a:gd name="T10" fmla="*/ 2147483647 w 188"/>
                <a:gd name="T11" fmla="*/ 2147483647 h 226"/>
                <a:gd name="T12" fmla="*/ 2147483647 w 188"/>
                <a:gd name="T13" fmla="*/ 2147483647 h 226"/>
                <a:gd name="T14" fmla="*/ 2147483647 w 188"/>
                <a:gd name="T15" fmla="*/ 2147483647 h 226"/>
                <a:gd name="T16" fmla="*/ 2147483647 w 188"/>
                <a:gd name="T17" fmla="*/ 2147483647 h 226"/>
                <a:gd name="T18" fmla="*/ 2147483647 w 188"/>
                <a:gd name="T19" fmla="*/ 0 h 226"/>
                <a:gd name="T20" fmla="*/ 2147483647 w 188"/>
                <a:gd name="T21" fmla="*/ 2147483647 h 226"/>
                <a:gd name="T22" fmla="*/ 2147483647 w 188"/>
                <a:gd name="T23" fmla="*/ 2147483647 h 226"/>
                <a:gd name="T24" fmla="*/ 2147483647 w 188"/>
                <a:gd name="T25" fmla="*/ 2147483647 h 226"/>
                <a:gd name="T26" fmla="*/ 2147483647 w 188"/>
                <a:gd name="T27" fmla="*/ 2147483647 h 226"/>
                <a:gd name="T28" fmla="*/ 2147483647 w 188"/>
                <a:gd name="T29" fmla="*/ 2147483647 h 226"/>
                <a:gd name="T30" fmla="*/ 2147483647 w 188"/>
                <a:gd name="T31" fmla="*/ 2147483647 h 226"/>
                <a:gd name="T32" fmla="*/ 2147483647 w 188"/>
                <a:gd name="T33" fmla="*/ 2147483647 h 226"/>
                <a:gd name="T34" fmla="*/ 2147483647 w 188"/>
                <a:gd name="T35" fmla="*/ 2147483647 h 226"/>
                <a:gd name="T36" fmla="*/ 2147483647 w 188"/>
                <a:gd name="T37" fmla="*/ 2147483647 h 226"/>
                <a:gd name="T38" fmla="*/ 2147483647 w 188"/>
                <a:gd name="T39" fmla="*/ 2147483647 h 226"/>
                <a:gd name="T40" fmla="*/ 2147483647 w 188"/>
                <a:gd name="T41" fmla="*/ 2147483647 h 226"/>
                <a:gd name="T42" fmla="*/ 2147483647 w 188"/>
                <a:gd name="T43" fmla="*/ 2147483647 h 226"/>
                <a:gd name="T44" fmla="*/ 2147483647 w 188"/>
                <a:gd name="T45" fmla="*/ 2147483647 h 226"/>
                <a:gd name="T46" fmla="*/ 2147483647 w 188"/>
                <a:gd name="T47" fmla="*/ 2147483647 h 226"/>
                <a:gd name="T48" fmla="*/ 2147483647 w 188"/>
                <a:gd name="T49" fmla="*/ 2147483647 h 226"/>
                <a:gd name="T50" fmla="*/ 2147483647 w 188"/>
                <a:gd name="T51" fmla="*/ 2147483647 h 226"/>
                <a:gd name="T52" fmla="*/ 2147483647 w 188"/>
                <a:gd name="T53" fmla="*/ 2147483647 h 226"/>
                <a:gd name="T54" fmla="*/ 2147483647 w 188"/>
                <a:gd name="T55" fmla="*/ 2147483647 h 226"/>
                <a:gd name="T56" fmla="*/ 2147483647 w 188"/>
                <a:gd name="T57" fmla="*/ 2147483647 h 226"/>
                <a:gd name="T58" fmla="*/ 2147483647 w 188"/>
                <a:gd name="T59" fmla="*/ 2147483647 h 226"/>
                <a:gd name="T60" fmla="*/ 2147483647 w 188"/>
                <a:gd name="T61" fmla="*/ 2147483647 h 226"/>
                <a:gd name="T62" fmla="*/ 2147483647 w 188"/>
                <a:gd name="T63" fmla="*/ 2147483647 h 226"/>
                <a:gd name="T64" fmla="*/ 2147483647 w 188"/>
                <a:gd name="T65" fmla="*/ 2147483647 h 22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8"/>
                <a:gd name="T100" fmla="*/ 0 h 226"/>
                <a:gd name="T101" fmla="*/ 188 w 188"/>
                <a:gd name="T102" fmla="*/ 226 h 22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8" h="226">
                  <a:moveTo>
                    <a:pt x="7" y="207"/>
                  </a:moveTo>
                  <a:lnTo>
                    <a:pt x="0" y="184"/>
                  </a:lnTo>
                  <a:lnTo>
                    <a:pt x="3" y="158"/>
                  </a:lnTo>
                  <a:lnTo>
                    <a:pt x="7" y="132"/>
                  </a:lnTo>
                  <a:lnTo>
                    <a:pt x="9" y="128"/>
                  </a:lnTo>
                  <a:lnTo>
                    <a:pt x="18" y="109"/>
                  </a:lnTo>
                  <a:lnTo>
                    <a:pt x="18" y="105"/>
                  </a:lnTo>
                  <a:lnTo>
                    <a:pt x="27" y="93"/>
                  </a:lnTo>
                  <a:lnTo>
                    <a:pt x="37" y="98"/>
                  </a:lnTo>
                  <a:lnTo>
                    <a:pt x="46" y="102"/>
                  </a:lnTo>
                  <a:lnTo>
                    <a:pt x="55" y="102"/>
                  </a:lnTo>
                  <a:lnTo>
                    <a:pt x="64" y="107"/>
                  </a:lnTo>
                  <a:lnTo>
                    <a:pt x="73" y="84"/>
                  </a:lnTo>
                  <a:lnTo>
                    <a:pt x="73" y="81"/>
                  </a:lnTo>
                  <a:lnTo>
                    <a:pt x="77" y="58"/>
                  </a:lnTo>
                  <a:lnTo>
                    <a:pt x="82" y="42"/>
                  </a:lnTo>
                  <a:lnTo>
                    <a:pt x="84" y="35"/>
                  </a:lnTo>
                  <a:lnTo>
                    <a:pt x="91" y="11"/>
                  </a:lnTo>
                  <a:lnTo>
                    <a:pt x="93" y="9"/>
                  </a:lnTo>
                  <a:lnTo>
                    <a:pt x="100" y="0"/>
                  </a:lnTo>
                  <a:lnTo>
                    <a:pt x="109" y="4"/>
                  </a:lnTo>
                  <a:lnTo>
                    <a:pt x="116" y="9"/>
                  </a:lnTo>
                  <a:lnTo>
                    <a:pt x="120" y="11"/>
                  </a:lnTo>
                  <a:lnTo>
                    <a:pt x="129" y="16"/>
                  </a:lnTo>
                  <a:lnTo>
                    <a:pt x="138" y="28"/>
                  </a:lnTo>
                  <a:lnTo>
                    <a:pt x="141" y="35"/>
                  </a:lnTo>
                  <a:lnTo>
                    <a:pt x="148" y="44"/>
                  </a:lnTo>
                  <a:lnTo>
                    <a:pt x="157" y="58"/>
                  </a:lnTo>
                  <a:lnTo>
                    <a:pt x="161" y="58"/>
                  </a:lnTo>
                  <a:lnTo>
                    <a:pt x="166" y="60"/>
                  </a:lnTo>
                  <a:lnTo>
                    <a:pt x="168" y="58"/>
                  </a:lnTo>
                  <a:lnTo>
                    <a:pt x="175" y="56"/>
                  </a:lnTo>
                  <a:lnTo>
                    <a:pt x="177" y="58"/>
                  </a:lnTo>
                  <a:lnTo>
                    <a:pt x="184" y="72"/>
                  </a:lnTo>
                  <a:lnTo>
                    <a:pt x="186" y="84"/>
                  </a:lnTo>
                  <a:lnTo>
                    <a:pt x="188" y="109"/>
                  </a:lnTo>
                  <a:lnTo>
                    <a:pt x="184" y="132"/>
                  </a:lnTo>
                  <a:lnTo>
                    <a:pt x="184" y="135"/>
                  </a:lnTo>
                  <a:lnTo>
                    <a:pt x="175" y="153"/>
                  </a:lnTo>
                  <a:lnTo>
                    <a:pt x="166" y="153"/>
                  </a:lnTo>
                  <a:lnTo>
                    <a:pt x="157" y="158"/>
                  </a:lnTo>
                  <a:lnTo>
                    <a:pt x="148" y="165"/>
                  </a:lnTo>
                  <a:lnTo>
                    <a:pt x="138" y="177"/>
                  </a:lnTo>
                  <a:lnTo>
                    <a:pt x="134" y="184"/>
                  </a:lnTo>
                  <a:lnTo>
                    <a:pt x="129" y="191"/>
                  </a:lnTo>
                  <a:lnTo>
                    <a:pt x="120" y="195"/>
                  </a:lnTo>
                  <a:lnTo>
                    <a:pt x="109" y="205"/>
                  </a:lnTo>
                  <a:lnTo>
                    <a:pt x="107" y="207"/>
                  </a:lnTo>
                  <a:lnTo>
                    <a:pt x="100" y="214"/>
                  </a:lnTo>
                  <a:lnTo>
                    <a:pt x="91" y="209"/>
                  </a:lnTo>
                  <a:lnTo>
                    <a:pt x="91" y="207"/>
                  </a:lnTo>
                  <a:lnTo>
                    <a:pt x="82" y="200"/>
                  </a:lnTo>
                  <a:lnTo>
                    <a:pt x="73" y="188"/>
                  </a:lnTo>
                  <a:lnTo>
                    <a:pt x="68" y="184"/>
                  </a:lnTo>
                  <a:lnTo>
                    <a:pt x="64" y="177"/>
                  </a:lnTo>
                  <a:lnTo>
                    <a:pt x="61" y="184"/>
                  </a:lnTo>
                  <a:lnTo>
                    <a:pt x="55" y="195"/>
                  </a:lnTo>
                  <a:lnTo>
                    <a:pt x="50" y="207"/>
                  </a:lnTo>
                  <a:lnTo>
                    <a:pt x="46" y="221"/>
                  </a:lnTo>
                  <a:lnTo>
                    <a:pt x="37" y="226"/>
                  </a:lnTo>
                  <a:lnTo>
                    <a:pt x="27" y="219"/>
                  </a:lnTo>
                  <a:lnTo>
                    <a:pt x="18" y="219"/>
                  </a:lnTo>
                  <a:lnTo>
                    <a:pt x="9" y="214"/>
                  </a:lnTo>
                  <a:lnTo>
                    <a:pt x="7" y="207"/>
                  </a:lnTo>
                </a:path>
              </a:pathLst>
            </a:custGeom>
            <a:noFill/>
            <a:ln w="2">
              <a:solidFill>
                <a:srgbClr val="000000"/>
              </a:solidFill>
              <a:prstDash val="solid"/>
              <a:round/>
              <a:headEnd/>
              <a:tailEnd/>
            </a:ln>
          </p:spPr>
          <p:txBody>
            <a:bodyPr/>
            <a:lstStyle/>
            <a:p>
              <a:endParaRPr lang="en-US"/>
            </a:p>
          </p:txBody>
        </p:sp>
        <p:sp>
          <p:nvSpPr>
            <p:cNvPr id="43145" name="Freeform 23"/>
            <p:cNvSpPr>
              <a:spLocks/>
            </p:cNvSpPr>
            <p:nvPr/>
          </p:nvSpPr>
          <p:spPr bwMode="auto">
            <a:xfrm>
              <a:off x="2640013" y="1998663"/>
              <a:ext cx="125413" cy="230188"/>
            </a:xfrm>
            <a:custGeom>
              <a:avLst/>
              <a:gdLst>
                <a:gd name="T0" fmla="*/ 2147483647 w 79"/>
                <a:gd name="T1" fmla="*/ 2147483647 h 145"/>
                <a:gd name="T2" fmla="*/ 2147483647 w 79"/>
                <a:gd name="T3" fmla="*/ 2147483647 h 145"/>
                <a:gd name="T4" fmla="*/ 2147483647 w 79"/>
                <a:gd name="T5" fmla="*/ 2147483647 h 145"/>
                <a:gd name="T6" fmla="*/ 0 w 79"/>
                <a:gd name="T7" fmla="*/ 2147483647 h 145"/>
                <a:gd name="T8" fmla="*/ 0 w 79"/>
                <a:gd name="T9" fmla="*/ 2147483647 h 145"/>
                <a:gd name="T10" fmla="*/ 2147483647 w 79"/>
                <a:gd name="T11" fmla="*/ 2147483647 h 145"/>
                <a:gd name="T12" fmla="*/ 2147483647 w 79"/>
                <a:gd name="T13" fmla="*/ 2147483647 h 145"/>
                <a:gd name="T14" fmla="*/ 2147483647 w 79"/>
                <a:gd name="T15" fmla="*/ 2147483647 h 145"/>
                <a:gd name="T16" fmla="*/ 2147483647 w 79"/>
                <a:gd name="T17" fmla="*/ 2147483647 h 145"/>
                <a:gd name="T18" fmla="*/ 2147483647 w 79"/>
                <a:gd name="T19" fmla="*/ 2147483647 h 145"/>
                <a:gd name="T20" fmla="*/ 2147483647 w 79"/>
                <a:gd name="T21" fmla="*/ 0 h 145"/>
                <a:gd name="T22" fmla="*/ 2147483647 w 79"/>
                <a:gd name="T23" fmla="*/ 2147483647 h 145"/>
                <a:gd name="T24" fmla="*/ 2147483647 w 79"/>
                <a:gd name="T25" fmla="*/ 2147483647 h 145"/>
                <a:gd name="T26" fmla="*/ 2147483647 w 79"/>
                <a:gd name="T27" fmla="*/ 2147483647 h 145"/>
                <a:gd name="T28" fmla="*/ 2147483647 w 79"/>
                <a:gd name="T29" fmla="*/ 2147483647 h 145"/>
                <a:gd name="T30" fmla="*/ 2147483647 w 79"/>
                <a:gd name="T31" fmla="*/ 2147483647 h 145"/>
                <a:gd name="T32" fmla="*/ 2147483647 w 79"/>
                <a:gd name="T33" fmla="*/ 2147483647 h 145"/>
                <a:gd name="T34" fmla="*/ 2147483647 w 79"/>
                <a:gd name="T35" fmla="*/ 2147483647 h 145"/>
                <a:gd name="T36" fmla="*/ 2147483647 w 79"/>
                <a:gd name="T37" fmla="*/ 2147483647 h 145"/>
                <a:gd name="T38" fmla="*/ 2147483647 w 79"/>
                <a:gd name="T39" fmla="*/ 2147483647 h 145"/>
                <a:gd name="T40" fmla="*/ 2147483647 w 79"/>
                <a:gd name="T41" fmla="*/ 2147483647 h 145"/>
                <a:gd name="T42" fmla="*/ 2147483647 w 79"/>
                <a:gd name="T43" fmla="*/ 2147483647 h 145"/>
                <a:gd name="T44" fmla="*/ 2147483647 w 79"/>
                <a:gd name="T45" fmla="*/ 2147483647 h 145"/>
                <a:gd name="T46" fmla="*/ 2147483647 w 79"/>
                <a:gd name="T47" fmla="*/ 2147483647 h 145"/>
                <a:gd name="T48" fmla="*/ 2147483647 w 79"/>
                <a:gd name="T49" fmla="*/ 2147483647 h 145"/>
                <a:gd name="T50" fmla="*/ 2147483647 w 79"/>
                <a:gd name="T51" fmla="*/ 2147483647 h 145"/>
                <a:gd name="T52" fmla="*/ 2147483647 w 79"/>
                <a:gd name="T53" fmla="*/ 2147483647 h 145"/>
                <a:gd name="T54" fmla="*/ 2147483647 w 79"/>
                <a:gd name="T55" fmla="*/ 2147483647 h 145"/>
                <a:gd name="T56" fmla="*/ 2147483647 w 79"/>
                <a:gd name="T57" fmla="*/ 2147483647 h 145"/>
                <a:gd name="T58" fmla="*/ 2147483647 w 79"/>
                <a:gd name="T59" fmla="*/ 2147483647 h 14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9"/>
                <a:gd name="T91" fmla="*/ 0 h 145"/>
                <a:gd name="T92" fmla="*/ 79 w 79"/>
                <a:gd name="T93" fmla="*/ 145 h 14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9" h="145">
                  <a:moveTo>
                    <a:pt x="13" y="133"/>
                  </a:moveTo>
                  <a:lnTo>
                    <a:pt x="4" y="107"/>
                  </a:lnTo>
                  <a:lnTo>
                    <a:pt x="0" y="84"/>
                  </a:lnTo>
                  <a:lnTo>
                    <a:pt x="0" y="59"/>
                  </a:lnTo>
                  <a:lnTo>
                    <a:pt x="4" y="33"/>
                  </a:lnTo>
                  <a:lnTo>
                    <a:pt x="4" y="31"/>
                  </a:lnTo>
                  <a:lnTo>
                    <a:pt x="13" y="17"/>
                  </a:lnTo>
                  <a:lnTo>
                    <a:pt x="20" y="10"/>
                  </a:lnTo>
                  <a:lnTo>
                    <a:pt x="22" y="5"/>
                  </a:lnTo>
                  <a:lnTo>
                    <a:pt x="31" y="0"/>
                  </a:lnTo>
                  <a:lnTo>
                    <a:pt x="43" y="5"/>
                  </a:lnTo>
                  <a:lnTo>
                    <a:pt x="52" y="7"/>
                  </a:lnTo>
                  <a:lnTo>
                    <a:pt x="52" y="10"/>
                  </a:lnTo>
                  <a:lnTo>
                    <a:pt x="61" y="14"/>
                  </a:lnTo>
                  <a:lnTo>
                    <a:pt x="70" y="26"/>
                  </a:lnTo>
                  <a:lnTo>
                    <a:pt x="74" y="33"/>
                  </a:lnTo>
                  <a:lnTo>
                    <a:pt x="79" y="59"/>
                  </a:lnTo>
                  <a:lnTo>
                    <a:pt x="79" y="84"/>
                  </a:lnTo>
                  <a:lnTo>
                    <a:pt x="70" y="107"/>
                  </a:lnTo>
                  <a:lnTo>
                    <a:pt x="61" y="121"/>
                  </a:lnTo>
                  <a:lnTo>
                    <a:pt x="52" y="128"/>
                  </a:lnTo>
                  <a:lnTo>
                    <a:pt x="47" y="133"/>
                  </a:lnTo>
                  <a:lnTo>
                    <a:pt x="43" y="140"/>
                  </a:lnTo>
                  <a:lnTo>
                    <a:pt x="31" y="145"/>
                  </a:lnTo>
                  <a:lnTo>
                    <a:pt x="22" y="142"/>
                  </a:lnTo>
                  <a:lnTo>
                    <a:pt x="13" y="135"/>
                  </a:lnTo>
                  <a:lnTo>
                    <a:pt x="13" y="133"/>
                  </a:lnTo>
                </a:path>
              </a:pathLst>
            </a:custGeom>
            <a:noFill/>
            <a:ln w="2">
              <a:solidFill>
                <a:srgbClr val="000000"/>
              </a:solidFill>
              <a:prstDash val="solid"/>
              <a:round/>
              <a:headEnd/>
              <a:tailEnd/>
            </a:ln>
          </p:spPr>
          <p:txBody>
            <a:bodyPr/>
            <a:lstStyle/>
            <a:p>
              <a:endParaRPr lang="en-US"/>
            </a:p>
          </p:txBody>
        </p:sp>
        <p:sp>
          <p:nvSpPr>
            <p:cNvPr id="43146" name="Freeform 24"/>
            <p:cNvSpPr>
              <a:spLocks/>
            </p:cNvSpPr>
            <p:nvPr/>
          </p:nvSpPr>
          <p:spPr bwMode="auto">
            <a:xfrm>
              <a:off x="1649413" y="2070100"/>
              <a:ext cx="15875" cy="73025"/>
            </a:xfrm>
            <a:custGeom>
              <a:avLst/>
              <a:gdLst>
                <a:gd name="T0" fmla="*/ 0 w 10"/>
                <a:gd name="T1" fmla="*/ 2147483647 h 46"/>
                <a:gd name="T2" fmla="*/ 0 w 10"/>
                <a:gd name="T3" fmla="*/ 2147483647 h 46"/>
                <a:gd name="T4" fmla="*/ 2147483647 w 10"/>
                <a:gd name="T5" fmla="*/ 0 h 46"/>
                <a:gd name="T6" fmla="*/ 2147483647 w 10"/>
                <a:gd name="T7" fmla="*/ 2147483647 h 46"/>
                <a:gd name="T8" fmla="*/ 2147483647 w 10"/>
                <a:gd name="T9" fmla="*/ 2147483647 h 46"/>
                <a:gd name="T10" fmla="*/ 2147483647 w 10"/>
                <a:gd name="T11" fmla="*/ 2147483647 h 46"/>
                <a:gd name="T12" fmla="*/ 0 w 10"/>
                <a:gd name="T13" fmla="*/ 2147483647 h 46"/>
                <a:gd name="T14" fmla="*/ 0 w 10"/>
                <a:gd name="T15" fmla="*/ 2147483647 h 46"/>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46"/>
                <a:gd name="T26" fmla="*/ 10 w 10"/>
                <a:gd name="T27" fmla="*/ 46 h 4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46">
                  <a:moveTo>
                    <a:pt x="0" y="39"/>
                  </a:moveTo>
                  <a:lnTo>
                    <a:pt x="0" y="14"/>
                  </a:lnTo>
                  <a:lnTo>
                    <a:pt x="5" y="0"/>
                  </a:lnTo>
                  <a:lnTo>
                    <a:pt x="10" y="14"/>
                  </a:lnTo>
                  <a:lnTo>
                    <a:pt x="7" y="39"/>
                  </a:lnTo>
                  <a:lnTo>
                    <a:pt x="5" y="46"/>
                  </a:lnTo>
                  <a:lnTo>
                    <a:pt x="0" y="39"/>
                  </a:lnTo>
                </a:path>
              </a:pathLst>
            </a:custGeom>
            <a:noFill/>
            <a:ln w="2">
              <a:solidFill>
                <a:srgbClr val="000000"/>
              </a:solidFill>
              <a:prstDash val="solid"/>
              <a:round/>
              <a:headEnd/>
              <a:tailEnd/>
            </a:ln>
          </p:spPr>
          <p:txBody>
            <a:bodyPr/>
            <a:lstStyle/>
            <a:p>
              <a:endParaRPr lang="en-US"/>
            </a:p>
          </p:txBody>
        </p:sp>
        <p:sp>
          <p:nvSpPr>
            <p:cNvPr id="43147" name="Freeform 25"/>
            <p:cNvSpPr>
              <a:spLocks/>
            </p:cNvSpPr>
            <p:nvPr/>
          </p:nvSpPr>
          <p:spPr bwMode="auto">
            <a:xfrm>
              <a:off x="1455738" y="1163638"/>
              <a:ext cx="111125" cy="244475"/>
            </a:xfrm>
            <a:custGeom>
              <a:avLst/>
              <a:gdLst>
                <a:gd name="T0" fmla="*/ 2147483647 w 70"/>
                <a:gd name="T1" fmla="*/ 2147483647 h 154"/>
                <a:gd name="T2" fmla="*/ 0 w 70"/>
                <a:gd name="T3" fmla="*/ 2147483647 h 154"/>
                <a:gd name="T4" fmla="*/ 0 w 70"/>
                <a:gd name="T5" fmla="*/ 2147483647 h 154"/>
                <a:gd name="T6" fmla="*/ 0 w 70"/>
                <a:gd name="T7" fmla="*/ 2147483647 h 154"/>
                <a:gd name="T8" fmla="*/ 2147483647 w 70"/>
                <a:gd name="T9" fmla="*/ 2147483647 h 154"/>
                <a:gd name="T10" fmla="*/ 2147483647 w 70"/>
                <a:gd name="T11" fmla="*/ 2147483647 h 154"/>
                <a:gd name="T12" fmla="*/ 2147483647 w 70"/>
                <a:gd name="T13" fmla="*/ 2147483647 h 154"/>
                <a:gd name="T14" fmla="*/ 2147483647 w 70"/>
                <a:gd name="T15" fmla="*/ 2147483647 h 154"/>
                <a:gd name="T16" fmla="*/ 2147483647 w 70"/>
                <a:gd name="T17" fmla="*/ 0 h 154"/>
                <a:gd name="T18" fmla="*/ 2147483647 w 70"/>
                <a:gd name="T19" fmla="*/ 2147483647 h 154"/>
                <a:gd name="T20" fmla="*/ 2147483647 w 70"/>
                <a:gd name="T21" fmla="*/ 2147483647 h 154"/>
                <a:gd name="T22" fmla="*/ 2147483647 w 70"/>
                <a:gd name="T23" fmla="*/ 2147483647 h 154"/>
                <a:gd name="T24" fmla="*/ 2147483647 w 70"/>
                <a:gd name="T25" fmla="*/ 2147483647 h 154"/>
                <a:gd name="T26" fmla="*/ 2147483647 w 70"/>
                <a:gd name="T27" fmla="*/ 2147483647 h 154"/>
                <a:gd name="T28" fmla="*/ 2147483647 w 70"/>
                <a:gd name="T29" fmla="*/ 2147483647 h 154"/>
                <a:gd name="T30" fmla="*/ 2147483647 w 70"/>
                <a:gd name="T31" fmla="*/ 2147483647 h 154"/>
                <a:gd name="T32" fmla="*/ 2147483647 w 70"/>
                <a:gd name="T33" fmla="*/ 2147483647 h 154"/>
                <a:gd name="T34" fmla="*/ 2147483647 w 70"/>
                <a:gd name="T35" fmla="*/ 2147483647 h 154"/>
                <a:gd name="T36" fmla="*/ 2147483647 w 70"/>
                <a:gd name="T37" fmla="*/ 2147483647 h 154"/>
                <a:gd name="T38" fmla="*/ 2147483647 w 70"/>
                <a:gd name="T39" fmla="*/ 2147483647 h 154"/>
                <a:gd name="T40" fmla="*/ 2147483647 w 70"/>
                <a:gd name="T41" fmla="*/ 2147483647 h 154"/>
                <a:gd name="T42" fmla="*/ 2147483647 w 70"/>
                <a:gd name="T43" fmla="*/ 2147483647 h 154"/>
                <a:gd name="T44" fmla="*/ 2147483647 w 70"/>
                <a:gd name="T45" fmla="*/ 2147483647 h 154"/>
                <a:gd name="T46" fmla="*/ 2147483647 w 70"/>
                <a:gd name="T47" fmla="*/ 2147483647 h 154"/>
                <a:gd name="T48" fmla="*/ 2147483647 w 70"/>
                <a:gd name="T49" fmla="*/ 2147483647 h 154"/>
                <a:gd name="T50" fmla="*/ 2147483647 w 70"/>
                <a:gd name="T51" fmla="*/ 2147483647 h 154"/>
                <a:gd name="T52" fmla="*/ 2147483647 w 70"/>
                <a:gd name="T53" fmla="*/ 2147483647 h 154"/>
                <a:gd name="T54" fmla="*/ 2147483647 w 70"/>
                <a:gd name="T55" fmla="*/ 2147483647 h 15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70"/>
                <a:gd name="T85" fmla="*/ 0 h 154"/>
                <a:gd name="T86" fmla="*/ 70 w 70"/>
                <a:gd name="T87" fmla="*/ 154 h 15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70" h="154">
                  <a:moveTo>
                    <a:pt x="5" y="137"/>
                  </a:moveTo>
                  <a:lnTo>
                    <a:pt x="0" y="114"/>
                  </a:lnTo>
                  <a:lnTo>
                    <a:pt x="0" y="89"/>
                  </a:lnTo>
                  <a:lnTo>
                    <a:pt x="0" y="63"/>
                  </a:lnTo>
                  <a:lnTo>
                    <a:pt x="5" y="40"/>
                  </a:lnTo>
                  <a:lnTo>
                    <a:pt x="7" y="26"/>
                  </a:lnTo>
                  <a:lnTo>
                    <a:pt x="11" y="14"/>
                  </a:lnTo>
                  <a:lnTo>
                    <a:pt x="16" y="2"/>
                  </a:lnTo>
                  <a:lnTo>
                    <a:pt x="25" y="0"/>
                  </a:lnTo>
                  <a:lnTo>
                    <a:pt x="36" y="7"/>
                  </a:lnTo>
                  <a:lnTo>
                    <a:pt x="43" y="14"/>
                  </a:lnTo>
                  <a:lnTo>
                    <a:pt x="45" y="14"/>
                  </a:lnTo>
                  <a:lnTo>
                    <a:pt x="54" y="19"/>
                  </a:lnTo>
                  <a:lnTo>
                    <a:pt x="64" y="28"/>
                  </a:lnTo>
                  <a:lnTo>
                    <a:pt x="66" y="40"/>
                  </a:lnTo>
                  <a:lnTo>
                    <a:pt x="70" y="63"/>
                  </a:lnTo>
                  <a:lnTo>
                    <a:pt x="68" y="89"/>
                  </a:lnTo>
                  <a:lnTo>
                    <a:pt x="64" y="105"/>
                  </a:lnTo>
                  <a:lnTo>
                    <a:pt x="59" y="114"/>
                  </a:lnTo>
                  <a:lnTo>
                    <a:pt x="54" y="124"/>
                  </a:lnTo>
                  <a:lnTo>
                    <a:pt x="45" y="135"/>
                  </a:lnTo>
                  <a:lnTo>
                    <a:pt x="43" y="137"/>
                  </a:lnTo>
                  <a:lnTo>
                    <a:pt x="36" y="147"/>
                  </a:lnTo>
                  <a:lnTo>
                    <a:pt x="25" y="151"/>
                  </a:lnTo>
                  <a:lnTo>
                    <a:pt x="16" y="154"/>
                  </a:lnTo>
                  <a:lnTo>
                    <a:pt x="7" y="147"/>
                  </a:lnTo>
                  <a:lnTo>
                    <a:pt x="5" y="137"/>
                  </a:lnTo>
                </a:path>
              </a:pathLst>
            </a:custGeom>
            <a:noFill/>
            <a:ln w="2">
              <a:solidFill>
                <a:srgbClr val="000000"/>
              </a:solidFill>
              <a:prstDash val="solid"/>
              <a:round/>
              <a:headEnd/>
              <a:tailEnd/>
            </a:ln>
          </p:spPr>
          <p:txBody>
            <a:bodyPr/>
            <a:lstStyle/>
            <a:p>
              <a:endParaRPr lang="en-US"/>
            </a:p>
          </p:txBody>
        </p:sp>
        <p:sp>
          <p:nvSpPr>
            <p:cNvPr id="43148" name="Freeform 26"/>
            <p:cNvSpPr>
              <a:spLocks/>
            </p:cNvSpPr>
            <p:nvPr/>
          </p:nvSpPr>
          <p:spPr bwMode="auto">
            <a:xfrm>
              <a:off x="2668588" y="1193800"/>
              <a:ext cx="74613" cy="173038"/>
            </a:xfrm>
            <a:custGeom>
              <a:avLst/>
              <a:gdLst>
                <a:gd name="T0" fmla="*/ 2147483647 w 47"/>
                <a:gd name="T1" fmla="*/ 2147483647 h 109"/>
                <a:gd name="T2" fmla="*/ 0 w 47"/>
                <a:gd name="T3" fmla="*/ 2147483647 h 109"/>
                <a:gd name="T4" fmla="*/ 0 w 47"/>
                <a:gd name="T5" fmla="*/ 2147483647 h 109"/>
                <a:gd name="T6" fmla="*/ 2147483647 w 47"/>
                <a:gd name="T7" fmla="*/ 2147483647 h 109"/>
                <a:gd name="T8" fmla="*/ 2147483647 w 47"/>
                <a:gd name="T9" fmla="*/ 2147483647 h 109"/>
                <a:gd name="T10" fmla="*/ 2147483647 w 47"/>
                <a:gd name="T11" fmla="*/ 2147483647 h 109"/>
                <a:gd name="T12" fmla="*/ 2147483647 w 47"/>
                <a:gd name="T13" fmla="*/ 0 h 109"/>
                <a:gd name="T14" fmla="*/ 2147483647 w 47"/>
                <a:gd name="T15" fmla="*/ 2147483647 h 109"/>
                <a:gd name="T16" fmla="*/ 2147483647 w 47"/>
                <a:gd name="T17" fmla="*/ 2147483647 h 109"/>
                <a:gd name="T18" fmla="*/ 2147483647 w 47"/>
                <a:gd name="T19" fmla="*/ 2147483647 h 109"/>
                <a:gd name="T20" fmla="*/ 2147483647 w 47"/>
                <a:gd name="T21" fmla="*/ 2147483647 h 109"/>
                <a:gd name="T22" fmla="*/ 2147483647 w 47"/>
                <a:gd name="T23" fmla="*/ 2147483647 h 109"/>
                <a:gd name="T24" fmla="*/ 2147483647 w 47"/>
                <a:gd name="T25" fmla="*/ 2147483647 h 109"/>
                <a:gd name="T26" fmla="*/ 2147483647 w 47"/>
                <a:gd name="T27" fmla="*/ 2147483647 h 109"/>
                <a:gd name="T28" fmla="*/ 2147483647 w 47"/>
                <a:gd name="T29" fmla="*/ 2147483647 h 109"/>
                <a:gd name="T30" fmla="*/ 2147483647 w 47"/>
                <a:gd name="T31" fmla="*/ 2147483647 h 109"/>
                <a:gd name="T32" fmla="*/ 2147483647 w 47"/>
                <a:gd name="T33" fmla="*/ 2147483647 h 109"/>
                <a:gd name="T34" fmla="*/ 2147483647 w 47"/>
                <a:gd name="T35" fmla="*/ 2147483647 h 109"/>
                <a:gd name="T36" fmla="*/ 2147483647 w 47"/>
                <a:gd name="T37" fmla="*/ 2147483647 h 109"/>
                <a:gd name="T38" fmla="*/ 2147483647 w 47"/>
                <a:gd name="T39" fmla="*/ 2147483647 h 10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7"/>
                <a:gd name="T61" fmla="*/ 0 h 109"/>
                <a:gd name="T62" fmla="*/ 47 w 47"/>
                <a:gd name="T63" fmla="*/ 109 h 10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7" h="109">
                  <a:moveTo>
                    <a:pt x="4" y="95"/>
                  </a:moveTo>
                  <a:lnTo>
                    <a:pt x="0" y="70"/>
                  </a:lnTo>
                  <a:lnTo>
                    <a:pt x="0" y="44"/>
                  </a:lnTo>
                  <a:lnTo>
                    <a:pt x="4" y="21"/>
                  </a:lnTo>
                  <a:lnTo>
                    <a:pt x="13" y="7"/>
                  </a:lnTo>
                  <a:lnTo>
                    <a:pt x="25" y="0"/>
                  </a:lnTo>
                  <a:lnTo>
                    <a:pt x="34" y="7"/>
                  </a:lnTo>
                  <a:lnTo>
                    <a:pt x="40" y="21"/>
                  </a:lnTo>
                  <a:lnTo>
                    <a:pt x="43" y="25"/>
                  </a:lnTo>
                  <a:lnTo>
                    <a:pt x="47" y="44"/>
                  </a:lnTo>
                  <a:lnTo>
                    <a:pt x="47" y="70"/>
                  </a:lnTo>
                  <a:lnTo>
                    <a:pt x="43" y="84"/>
                  </a:lnTo>
                  <a:lnTo>
                    <a:pt x="38" y="95"/>
                  </a:lnTo>
                  <a:lnTo>
                    <a:pt x="34" y="105"/>
                  </a:lnTo>
                  <a:lnTo>
                    <a:pt x="25" y="109"/>
                  </a:lnTo>
                  <a:lnTo>
                    <a:pt x="13" y="107"/>
                  </a:lnTo>
                  <a:lnTo>
                    <a:pt x="4" y="95"/>
                  </a:lnTo>
                </a:path>
              </a:pathLst>
            </a:custGeom>
            <a:noFill/>
            <a:ln w="2">
              <a:solidFill>
                <a:srgbClr val="000000"/>
              </a:solidFill>
              <a:prstDash val="solid"/>
              <a:round/>
              <a:headEnd/>
              <a:tailEnd/>
            </a:ln>
          </p:spPr>
          <p:txBody>
            <a:bodyPr/>
            <a:lstStyle/>
            <a:p>
              <a:endParaRPr lang="en-US"/>
            </a:p>
          </p:txBody>
        </p:sp>
        <p:sp>
          <p:nvSpPr>
            <p:cNvPr id="43149" name="Freeform 27"/>
            <p:cNvSpPr>
              <a:spLocks/>
            </p:cNvSpPr>
            <p:nvPr/>
          </p:nvSpPr>
          <p:spPr bwMode="auto">
            <a:xfrm>
              <a:off x="1296988" y="1931988"/>
              <a:ext cx="382588" cy="425450"/>
            </a:xfrm>
            <a:custGeom>
              <a:avLst/>
              <a:gdLst>
                <a:gd name="T0" fmla="*/ 2147483647 w 241"/>
                <a:gd name="T1" fmla="*/ 2147483647 h 268"/>
                <a:gd name="T2" fmla="*/ 0 w 241"/>
                <a:gd name="T3" fmla="*/ 2147483647 h 268"/>
                <a:gd name="T4" fmla="*/ 2147483647 w 241"/>
                <a:gd name="T5" fmla="*/ 2147483647 h 268"/>
                <a:gd name="T6" fmla="*/ 2147483647 w 241"/>
                <a:gd name="T7" fmla="*/ 2147483647 h 268"/>
                <a:gd name="T8" fmla="*/ 2147483647 w 241"/>
                <a:gd name="T9" fmla="*/ 2147483647 h 268"/>
                <a:gd name="T10" fmla="*/ 2147483647 w 241"/>
                <a:gd name="T11" fmla="*/ 2147483647 h 268"/>
                <a:gd name="T12" fmla="*/ 2147483647 w 241"/>
                <a:gd name="T13" fmla="*/ 2147483647 h 268"/>
                <a:gd name="T14" fmla="*/ 2147483647 w 241"/>
                <a:gd name="T15" fmla="*/ 2147483647 h 268"/>
                <a:gd name="T16" fmla="*/ 2147483647 w 241"/>
                <a:gd name="T17" fmla="*/ 2147483647 h 268"/>
                <a:gd name="T18" fmla="*/ 2147483647 w 241"/>
                <a:gd name="T19" fmla="*/ 2147483647 h 268"/>
                <a:gd name="T20" fmla="*/ 2147483647 w 241"/>
                <a:gd name="T21" fmla="*/ 2147483647 h 268"/>
                <a:gd name="T22" fmla="*/ 2147483647 w 241"/>
                <a:gd name="T23" fmla="*/ 2147483647 h 268"/>
                <a:gd name="T24" fmla="*/ 2147483647 w 241"/>
                <a:gd name="T25" fmla="*/ 2147483647 h 268"/>
                <a:gd name="T26" fmla="*/ 2147483647 w 241"/>
                <a:gd name="T27" fmla="*/ 0 h 268"/>
                <a:gd name="T28" fmla="*/ 2147483647 w 241"/>
                <a:gd name="T29" fmla="*/ 2147483647 h 268"/>
                <a:gd name="T30" fmla="*/ 2147483647 w 241"/>
                <a:gd name="T31" fmla="*/ 2147483647 h 268"/>
                <a:gd name="T32" fmla="*/ 2147483647 w 241"/>
                <a:gd name="T33" fmla="*/ 2147483647 h 268"/>
                <a:gd name="T34" fmla="*/ 2147483647 w 241"/>
                <a:gd name="T35" fmla="*/ 2147483647 h 268"/>
                <a:gd name="T36" fmla="*/ 2147483647 w 241"/>
                <a:gd name="T37" fmla="*/ 2147483647 h 268"/>
                <a:gd name="T38" fmla="*/ 2147483647 w 241"/>
                <a:gd name="T39" fmla="*/ 2147483647 h 268"/>
                <a:gd name="T40" fmla="*/ 2147483647 w 241"/>
                <a:gd name="T41" fmla="*/ 2147483647 h 268"/>
                <a:gd name="T42" fmla="*/ 2147483647 w 241"/>
                <a:gd name="T43" fmla="*/ 2147483647 h 268"/>
                <a:gd name="T44" fmla="*/ 2147483647 w 241"/>
                <a:gd name="T45" fmla="*/ 2147483647 h 268"/>
                <a:gd name="T46" fmla="*/ 2147483647 w 241"/>
                <a:gd name="T47" fmla="*/ 2147483647 h 268"/>
                <a:gd name="T48" fmla="*/ 2147483647 w 241"/>
                <a:gd name="T49" fmla="*/ 2147483647 h 268"/>
                <a:gd name="T50" fmla="*/ 2147483647 w 241"/>
                <a:gd name="T51" fmla="*/ 2147483647 h 268"/>
                <a:gd name="T52" fmla="*/ 2147483647 w 241"/>
                <a:gd name="T53" fmla="*/ 2147483647 h 268"/>
                <a:gd name="T54" fmla="*/ 2147483647 w 241"/>
                <a:gd name="T55" fmla="*/ 2147483647 h 268"/>
                <a:gd name="T56" fmla="*/ 2147483647 w 241"/>
                <a:gd name="T57" fmla="*/ 2147483647 h 268"/>
                <a:gd name="T58" fmla="*/ 2147483647 w 241"/>
                <a:gd name="T59" fmla="*/ 2147483647 h 268"/>
                <a:gd name="T60" fmla="*/ 2147483647 w 241"/>
                <a:gd name="T61" fmla="*/ 2147483647 h 268"/>
                <a:gd name="T62" fmla="*/ 2147483647 w 241"/>
                <a:gd name="T63" fmla="*/ 2147483647 h 268"/>
                <a:gd name="T64" fmla="*/ 2147483647 w 241"/>
                <a:gd name="T65" fmla="*/ 2147483647 h 268"/>
                <a:gd name="T66" fmla="*/ 2147483647 w 241"/>
                <a:gd name="T67" fmla="*/ 2147483647 h 268"/>
                <a:gd name="T68" fmla="*/ 2147483647 w 241"/>
                <a:gd name="T69" fmla="*/ 2147483647 h 268"/>
                <a:gd name="T70" fmla="*/ 2147483647 w 241"/>
                <a:gd name="T71" fmla="*/ 2147483647 h 268"/>
                <a:gd name="T72" fmla="*/ 2147483647 w 241"/>
                <a:gd name="T73" fmla="*/ 2147483647 h 268"/>
                <a:gd name="T74" fmla="*/ 2147483647 w 241"/>
                <a:gd name="T75" fmla="*/ 2147483647 h 268"/>
                <a:gd name="T76" fmla="*/ 2147483647 w 241"/>
                <a:gd name="T77" fmla="*/ 2147483647 h 268"/>
                <a:gd name="T78" fmla="*/ 2147483647 w 241"/>
                <a:gd name="T79" fmla="*/ 2147483647 h 268"/>
                <a:gd name="T80" fmla="*/ 2147483647 w 241"/>
                <a:gd name="T81" fmla="*/ 2147483647 h 268"/>
                <a:gd name="T82" fmla="*/ 2147483647 w 241"/>
                <a:gd name="T83" fmla="*/ 2147483647 h 26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41"/>
                <a:gd name="T127" fmla="*/ 0 h 268"/>
                <a:gd name="T128" fmla="*/ 241 w 241"/>
                <a:gd name="T129" fmla="*/ 268 h 26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41" h="268">
                  <a:moveTo>
                    <a:pt x="21" y="250"/>
                  </a:moveTo>
                  <a:lnTo>
                    <a:pt x="16" y="243"/>
                  </a:lnTo>
                  <a:lnTo>
                    <a:pt x="7" y="236"/>
                  </a:lnTo>
                  <a:lnTo>
                    <a:pt x="0" y="224"/>
                  </a:lnTo>
                  <a:lnTo>
                    <a:pt x="5" y="201"/>
                  </a:lnTo>
                  <a:lnTo>
                    <a:pt x="7" y="196"/>
                  </a:lnTo>
                  <a:lnTo>
                    <a:pt x="12" y="175"/>
                  </a:lnTo>
                  <a:lnTo>
                    <a:pt x="16" y="154"/>
                  </a:lnTo>
                  <a:lnTo>
                    <a:pt x="16" y="149"/>
                  </a:lnTo>
                  <a:lnTo>
                    <a:pt x="23" y="126"/>
                  </a:lnTo>
                  <a:lnTo>
                    <a:pt x="25" y="122"/>
                  </a:lnTo>
                  <a:lnTo>
                    <a:pt x="34" y="101"/>
                  </a:lnTo>
                  <a:lnTo>
                    <a:pt x="34" y="98"/>
                  </a:lnTo>
                  <a:lnTo>
                    <a:pt x="43" y="87"/>
                  </a:lnTo>
                  <a:lnTo>
                    <a:pt x="53" y="84"/>
                  </a:lnTo>
                  <a:lnTo>
                    <a:pt x="62" y="77"/>
                  </a:lnTo>
                  <a:lnTo>
                    <a:pt x="64" y="75"/>
                  </a:lnTo>
                  <a:lnTo>
                    <a:pt x="71" y="61"/>
                  </a:lnTo>
                  <a:lnTo>
                    <a:pt x="73" y="75"/>
                  </a:lnTo>
                  <a:lnTo>
                    <a:pt x="80" y="89"/>
                  </a:lnTo>
                  <a:lnTo>
                    <a:pt x="89" y="77"/>
                  </a:lnTo>
                  <a:lnTo>
                    <a:pt x="89" y="75"/>
                  </a:lnTo>
                  <a:lnTo>
                    <a:pt x="96" y="52"/>
                  </a:lnTo>
                  <a:lnTo>
                    <a:pt x="98" y="38"/>
                  </a:lnTo>
                  <a:lnTo>
                    <a:pt x="100" y="26"/>
                  </a:lnTo>
                  <a:lnTo>
                    <a:pt x="107" y="5"/>
                  </a:lnTo>
                  <a:lnTo>
                    <a:pt x="116" y="0"/>
                  </a:lnTo>
                  <a:lnTo>
                    <a:pt x="118" y="0"/>
                  </a:lnTo>
                  <a:lnTo>
                    <a:pt x="125" y="10"/>
                  </a:lnTo>
                  <a:lnTo>
                    <a:pt x="136" y="17"/>
                  </a:lnTo>
                  <a:lnTo>
                    <a:pt x="145" y="24"/>
                  </a:lnTo>
                  <a:lnTo>
                    <a:pt x="145" y="26"/>
                  </a:lnTo>
                  <a:lnTo>
                    <a:pt x="154" y="33"/>
                  </a:lnTo>
                  <a:lnTo>
                    <a:pt x="164" y="49"/>
                  </a:lnTo>
                  <a:lnTo>
                    <a:pt x="164" y="52"/>
                  </a:lnTo>
                  <a:lnTo>
                    <a:pt x="173" y="61"/>
                  </a:lnTo>
                  <a:lnTo>
                    <a:pt x="182" y="61"/>
                  </a:lnTo>
                  <a:lnTo>
                    <a:pt x="191" y="52"/>
                  </a:lnTo>
                  <a:lnTo>
                    <a:pt x="200" y="61"/>
                  </a:lnTo>
                  <a:lnTo>
                    <a:pt x="207" y="75"/>
                  </a:lnTo>
                  <a:lnTo>
                    <a:pt x="209" y="87"/>
                  </a:lnTo>
                  <a:lnTo>
                    <a:pt x="216" y="75"/>
                  </a:lnTo>
                  <a:lnTo>
                    <a:pt x="218" y="75"/>
                  </a:lnTo>
                  <a:lnTo>
                    <a:pt x="227" y="61"/>
                  </a:lnTo>
                  <a:lnTo>
                    <a:pt x="234" y="75"/>
                  </a:lnTo>
                  <a:lnTo>
                    <a:pt x="236" y="82"/>
                  </a:lnTo>
                  <a:lnTo>
                    <a:pt x="241" y="101"/>
                  </a:lnTo>
                  <a:lnTo>
                    <a:pt x="241" y="126"/>
                  </a:lnTo>
                  <a:lnTo>
                    <a:pt x="236" y="138"/>
                  </a:lnTo>
                  <a:lnTo>
                    <a:pt x="232" y="149"/>
                  </a:lnTo>
                  <a:lnTo>
                    <a:pt x="227" y="159"/>
                  </a:lnTo>
                  <a:lnTo>
                    <a:pt x="218" y="156"/>
                  </a:lnTo>
                  <a:lnTo>
                    <a:pt x="213" y="149"/>
                  </a:lnTo>
                  <a:lnTo>
                    <a:pt x="209" y="142"/>
                  </a:lnTo>
                  <a:lnTo>
                    <a:pt x="207" y="149"/>
                  </a:lnTo>
                  <a:lnTo>
                    <a:pt x="200" y="173"/>
                  </a:lnTo>
                  <a:lnTo>
                    <a:pt x="198" y="175"/>
                  </a:lnTo>
                  <a:lnTo>
                    <a:pt x="191" y="189"/>
                  </a:lnTo>
                  <a:lnTo>
                    <a:pt x="182" y="187"/>
                  </a:lnTo>
                  <a:lnTo>
                    <a:pt x="173" y="189"/>
                  </a:lnTo>
                  <a:lnTo>
                    <a:pt x="164" y="194"/>
                  </a:lnTo>
                  <a:lnTo>
                    <a:pt x="157" y="201"/>
                  </a:lnTo>
                  <a:lnTo>
                    <a:pt x="154" y="205"/>
                  </a:lnTo>
                  <a:lnTo>
                    <a:pt x="145" y="222"/>
                  </a:lnTo>
                  <a:lnTo>
                    <a:pt x="136" y="224"/>
                  </a:lnTo>
                  <a:lnTo>
                    <a:pt x="134" y="224"/>
                  </a:lnTo>
                  <a:lnTo>
                    <a:pt x="125" y="238"/>
                  </a:lnTo>
                  <a:lnTo>
                    <a:pt x="116" y="250"/>
                  </a:lnTo>
                  <a:lnTo>
                    <a:pt x="107" y="243"/>
                  </a:lnTo>
                  <a:lnTo>
                    <a:pt x="98" y="231"/>
                  </a:lnTo>
                  <a:lnTo>
                    <a:pt x="91" y="224"/>
                  </a:lnTo>
                  <a:lnTo>
                    <a:pt x="89" y="224"/>
                  </a:lnTo>
                  <a:lnTo>
                    <a:pt x="80" y="217"/>
                  </a:lnTo>
                  <a:lnTo>
                    <a:pt x="77" y="224"/>
                  </a:lnTo>
                  <a:lnTo>
                    <a:pt x="71" y="233"/>
                  </a:lnTo>
                  <a:lnTo>
                    <a:pt x="66" y="250"/>
                  </a:lnTo>
                  <a:lnTo>
                    <a:pt x="62" y="259"/>
                  </a:lnTo>
                  <a:lnTo>
                    <a:pt x="53" y="268"/>
                  </a:lnTo>
                  <a:lnTo>
                    <a:pt x="43" y="259"/>
                  </a:lnTo>
                  <a:lnTo>
                    <a:pt x="34" y="257"/>
                  </a:lnTo>
                  <a:lnTo>
                    <a:pt x="25" y="254"/>
                  </a:lnTo>
                  <a:lnTo>
                    <a:pt x="21" y="250"/>
                  </a:lnTo>
                </a:path>
              </a:pathLst>
            </a:custGeom>
            <a:noFill/>
            <a:ln w="2">
              <a:solidFill>
                <a:srgbClr val="000000"/>
              </a:solidFill>
              <a:prstDash val="solid"/>
              <a:round/>
              <a:headEnd/>
              <a:tailEnd/>
            </a:ln>
          </p:spPr>
          <p:txBody>
            <a:bodyPr/>
            <a:lstStyle/>
            <a:p>
              <a:endParaRPr lang="en-US"/>
            </a:p>
          </p:txBody>
        </p:sp>
        <p:sp>
          <p:nvSpPr>
            <p:cNvPr id="43150" name="Freeform 28"/>
            <p:cNvSpPr>
              <a:spLocks/>
            </p:cNvSpPr>
            <p:nvPr/>
          </p:nvSpPr>
          <p:spPr bwMode="auto">
            <a:xfrm>
              <a:off x="2628900" y="1976438"/>
              <a:ext cx="153988" cy="274638"/>
            </a:xfrm>
            <a:custGeom>
              <a:avLst/>
              <a:gdLst>
                <a:gd name="T0" fmla="*/ 2147483647 w 97"/>
                <a:gd name="T1" fmla="*/ 2147483647 h 173"/>
                <a:gd name="T2" fmla="*/ 2147483647 w 97"/>
                <a:gd name="T3" fmla="*/ 2147483647 h 173"/>
                <a:gd name="T4" fmla="*/ 2147483647 w 97"/>
                <a:gd name="T5" fmla="*/ 2147483647 h 173"/>
                <a:gd name="T6" fmla="*/ 2147483647 w 97"/>
                <a:gd name="T7" fmla="*/ 2147483647 h 173"/>
                <a:gd name="T8" fmla="*/ 0 w 97"/>
                <a:gd name="T9" fmla="*/ 2147483647 h 173"/>
                <a:gd name="T10" fmla="*/ 0 w 97"/>
                <a:gd name="T11" fmla="*/ 2147483647 h 173"/>
                <a:gd name="T12" fmla="*/ 2147483647 w 97"/>
                <a:gd name="T13" fmla="*/ 2147483647 h 173"/>
                <a:gd name="T14" fmla="*/ 2147483647 w 97"/>
                <a:gd name="T15" fmla="*/ 2147483647 h 173"/>
                <a:gd name="T16" fmla="*/ 2147483647 w 97"/>
                <a:gd name="T17" fmla="*/ 2147483647 h 173"/>
                <a:gd name="T18" fmla="*/ 2147483647 w 97"/>
                <a:gd name="T19" fmla="*/ 2147483647 h 173"/>
                <a:gd name="T20" fmla="*/ 2147483647 w 97"/>
                <a:gd name="T21" fmla="*/ 2147483647 h 173"/>
                <a:gd name="T22" fmla="*/ 2147483647 w 97"/>
                <a:gd name="T23" fmla="*/ 0 h 173"/>
                <a:gd name="T24" fmla="*/ 2147483647 w 97"/>
                <a:gd name="T25" fmla="*/ 0 h 173"/>
                <a:gd name="T26" fmla="*/ 2147483647 w 97"/>
                <a:gd name="T27" fmla="*/ 2147483647 h 173"/>
                <a:gd name="T28" fmla="*/ 2147483647 w 97"/>
                <a:gd name="T29" fmla="*/ 2147483647 h 173"/>
                <a:gd name="T30" fmla="*/ 2147483647 w 97"/>
                <a:gd name="T31" fmla="*/ 2147483647 h 173"/>
                <a:gd name="T32" fmla="*/ 2147483647 w 97"/>
                <a:gd name="T33" fmla="*/ 2147483647 h 173"/>
                <a:gd name="T34" fmla="*/ 2147483647 w 97"/>
                <a:gd name="T35" fmla="*/ 2147483647 h 173"/>
                <a:gd name="T36" fmla="*/ 2147483647 w 97"/>
                <a:gd name="T37" fmla="*/ 2147483647 h 173"/>
                <a:gd name="T38" fmla="*/ 2147483647 w 97"/>
                <a:gd name="T39" fmla="*/ 2147483647 h 173"/>
                <a:gd name="T40" fmla="*/ 2147483647 w 97"/>
                <a:gd name="T41" fmla="*/ 2147483647 h 173"/>
                <a:gd name="T42" fmla="*/ 2147483647 w 97"/>
                <a:gd name="T43" fmla="*/ 2147483647 h 173"/>
                <a:gd name="T44" fmla="*/ 2147483647 w 97"/>
                <a:gd name="T45" fmla="*/ 2147483647 h 173"/>
                <a:gd name="T46" fmla="*/ 2147483647 w 97"/>
                <a:gd name="T47" fmla="*/ 2147483647 h 173"/>
                <a:gd name="T48" fmla="*/ 2147483647 w 97"/>
                <a:gd name="T49" fmla="*/ 2147483647 h 173"/>
                <a:gd name="T50" fmla="*/ 2147483647 w 97"/>
                <a:gd name="T51" fmla="*/ 2147483647 h 173"/>
                <a:gd name="T52" fmla="*/ 2147483647 w 97"/>
                <a:gd name="T53" fmla="*/ 2147483647 h 173"/>
                <a:gd name="T54" fmla="*/ 2147483647 w 97"/>
                <a:gd name="T55" fmla="*/ 2147483647 h 173"/>
                <a:gd name="T56" fmla="*/ 2147483647 w 97"/>
                <a:gd name="T57" fmla="*/ 2147483647 h 173"/>
                <a:gd name="T58" fmla="*/ 2147483647 w 97"/>
                <a:gd name="T59" fmla="*/ 2147483647 h 173"/>
                <a:gd name="T60" fmla="*/ 2147483647 w 97"/>
                <a:gd name="T61" fmla="*/ 2147483647 h 173"/>
                <a:gd name="T62" fmla="*/ 2147483647 w 97"/>
                <a:gd name="T63" fmla="*/ 2147483647 h 173"/>
                <a:gd name="T64" fmla="*/ 2147483647 w 97"/>
                <a:gd name="T65" fmla="*/ 2147483647 h 173"/>
                <a:gd name="T66" fmla="*/ 2147483647 w 97"/>
                <a:gd name="T67" fmla="*/ 2147483647 h 173"/>
                <a:gd name="T68" fmla="*/ 2147483647 w 97"/>
                <a:gd name="T69" fmla="*/ 2147483647 h 173"/>
                <a:gd name="T70" fmla="*/ 2147483647 w 97"/>
                <a:gd name="T71" fmla="*/ 2147483647 h 17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7"/>
                <a:gd name="T109" fmla="*/ 0 h 173"/>
                <a:gd name="T110" fmla="*/ 97 w 97"/>
                <a:gd name="T111" fmla="*/ 173 h 17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7" h="173">
                  <a:moveTo>
                    <a:pt x="11" y="147"/>
                  </a:moveTo>
                  <a:lnTo>
                    <a:pt x="11" y="145"/>
                  </a:lnTo>
                  <a:lnTo>
                    <a:pt x="7" y="121"/>
                  </a:lnTo>
                  <a:lnTo>
                    <a:pt x="2" y="103"/>
                  </a:lnTo>
                  <a:lnTo>
                    <a:pt x="0" y="98"/>
                  </a:lnTo>
                  <a:lnTo>
                    <a:pt x="0" y="73"/>
                  </a:lnTo>
                  <a:lnTo>
                    <a:pt x="2" y="61"/>
                  </a:lnTo>
                  <a:lnTo>
                    <a:pt x="4" y="47"/>
                  </a:lnTo>
                  <a:lnTo>
                    <a:pt x="11" y="26"/>
                  </a:lnTo>
                  <a:lnTo>
                    <a:pt x="13" y="24"/>
                  </a:lnTo>
                  <a:lnTo>
                    <a:pt x="20" y="12"/>
                  </a:lnTo>
                  <a:lnTo>
                    <a:pt x="29" y="0"/>
                  </a:lnTo>
                  <a:lnTo>
                    <a:pt x="38" y="0"/>
                  </a:lnTo>
                  <a:lnTo>
                    <a:pt x="50" y="10"/>
                  </a:lnTo>
                  <a:lnTo>
                    <a:pt x="59" y="12"/>
                  </a:lnTo>
                  <a:lnTo>
                    <a:pt x="68" y="19"/>
                  </a:lnTo>
                  <a:lnTo>
                    <a:pt x="72" y="24"/>
                  </a:lnTo>
                  <a:lnTo>
                    <a:pt x="77" y="28"/>
                  </a:lnTo>
                  <a:lnTo>
                    <a:pt x="86" y="40"/>
                  </a:lnTo>
                  <a:lnTo>
                    <a:pt x="88" y="47"/>
                  </a:lnTo>
                  <a:lnTo>
                    <a:pt x="95" y="73"/>
                  </a:lnTo>
                  <a:lnTo>
                    <a:pt x="95" y="82"/>
                  </a:lnTo>
                  <a:lnTo>
                    <a:pt x="97" y="98"/>
                  </a:lnTo>
                  <a:lnTo>
                    <a:pt x="95" y="108"/>
                  </a:lnTo>
                  <a:lnTo>
                    <a:pt x="86" y="119"/>
                  </a:lnTo>
                  <a:lnTo>
                    <a:pt x="84" y="121"/>
                  </a:lnTo>
                  <a:lnTo>
                    <a:pt x="77" y="135"/>
                  </a:lnTo>
                  <a:lnTo>
                    <a:pt x="68" y="145"/>
                  </a:lnTo>
                  <a:lnTo>
                    <a:pt x="63" y="147"/>
                  </a:lnTo>
                  <a:lnTo>
                    <a:pt x="59" y="152"/>
                  </a:lnTo>
                  <a:lnTo>
                    <a:pt x="50" y="163"/>
                  </a:lnTo>
                  <a:lnTo>
                    <a:pt x="38" y="168"/>
                  </a:lnTo>
                  <a:lnTo>
                    <a:pt x="29" y="170"/>
                  </a:lnTo>
                  <a:lnTo>
                    <a:pt x="20" y="173"/>
                  </a:lnTo>
                  <a:lnTo>
                    <a:pt x="11" y="147"/>
                  </a:lnTo>
                </a:path>
              </a:pathLst>
            </a:custGeom>
            <a:noFill/>
            <a:ln w="2">
              <a:solidFill>
                <a:srgbClr val="000000"/>
              </a:solidFill>
              <a:prstDash val="solid"/>
              <a:round/>
              <a:headEnd/>
              <a:tailEnd/>
            </a:ln>
          </p:spPr>
          <p:txBody>
            <a:bodyPr/>
            <a:lstStyle/>
            <a:p>
              <a:endParaRPr lang="en-US"/>
            </a:p>
          </p:txBody>
        </p:sp>
        <p:sp>
          <p:nvSpPr>
            <p:cNvPr id="43151" name="Freeform 29"/>
            <p:cNvSpPr>
              <a:spLocks/>
            </p:cNvSpPr>
            <p:nvPr/>
          </p:nvSpPr>
          <p:spPr bwMode="auto">
            <a:xfrm>
              <a:off x="1449388" y="1149350"/>
              <a:ext cx="142875" cy="273050"/>
            </a:xfrm>
            <a:custGeom>
              <a:avLst/>
              <a:gdLst>
                <a:gd name="T0" fmla="*/ 2147483647 w 90"/>
                <a:gd name="T1" fmla="*/ 2147483647 h 172"/>
                <a:gd name="T2" fmla="*/ 2147483647 w 90"/>
                <a:gd name="T3" fmla="*/ 2147483647 h 172"/>
                <a:gd name="T4" fmla="*/ 2147483647 w 90"/>
                <a:gd name="T5" fmla="*/ 2147483647 h 172"/>
                <a:gd name="T6" fmla="*/ 0 w 90"/>
                <a:gd name="T7" fmla="*/ 2147483647 h 172"/>
                <a:gd name="T8" fmla="*/ 0 w 90"/>
                <a:gd name="T9" fmla="*/ 2147483647 h 172"/>
                <a:gd name="T10" fmla="*/ 2147483647 w 90"/>
                <a:gd name="T11" fmla="*/ 2147483647 h 172"/>
                <a:gd name="T12" fmla="*/ 2147483647 w 90"/>
                <a:gd name="T13" fmla="*/ 2147483647 h 172"/>
                <a:gd name="T14" fmla="*/ 2147483647 w 90"/>
                <a:gd name="T15" fmla="*/ 2147483647 h 172"/>
                <a:gd name="T16" fmla="*/ 2147483647 w 90"/>
                <a:gd name="T17" fmla="*/ 2147483647 h 172"/>
                <a:gd name="T18" fmla="*/ 2147483647 w 90"/>
                <a:gd name="T19" fmla="*/ 2147483647 h 172"/>
                <a:gd name="T20" fmla="*/ 2147483647 w 90"/>
                <a:gd name="T21" fmla="*/ 0 h 172"/>
                <a:gd name="T22" fmla="*/ 2147483647 w 90"/>
                <a:gd name="T23" fmla="*/ 0 h 172"/>
                <a:gd name="T24" fmla="*/ 2147483647 w 90"/>
                <a:gd name="T25" fmla="*/ 2147483647 h 172"/>
                <a:gd name="T26" fmla="*/ 2147483647 w 90"/>
                <a:gd name="T27" fmla="*/ 2147483647 h 172"/>
                <a:gd name="T28" fmla="*/ 2147483647 w 90"/>
                <a:gd name="T29" fmla="*/ 2147483647 h 172"/>
                <a:gd name="T30" fmla="*/ 2147483647 w 90"/>
                <a:gd name="T31" fmla="*/ 2147483647 h 172"/>
                <a:gd name="T32" fmla="*/ 2147483647 w 90"/>
                <a:gd name="T33" fmla="*/ 2147483647 h 172"/>
                <a:gd name="T34" fmla="*/ 2147483647 w 90"/>
                <a:gd name="T35" fmla="*/ 2147483647 h 172"/>
                <a:gd name="T36" fmla="*/ 2147483647 w 90"/>
                <a:gd name="T37" fmla="*/ 2147483647 h 172"/>
                <a:gd name="T38" fmla="*/ 2147483647 w 90"/>
                <a:gd name="T39" fmla="*/ 2147483647 h 172"/>
                <a:gd name="T40" fmla="*/ 2147483647 w 90"/>
                <a:gd name="T41" fmla="*/ 2147483647 h 172"/>
                <a:gd name="T42" fmla="*/ 2147483647 w 90"/>
                <a:gd name="T43" fmla="*/ 2147483647 h 172"/>
                <a:gd name="T44" fmla="*/ 2147483647 w 90"/>
                <a:gd name="T45" fmla="*/ 2147483647 h 172"/>
                <a:gd name="T46" fmla="*/ 2147483647 w 90"/>
                <a:gd name="T47" fmla="*/ 2147483647 h 172"/>
                <a:gd name="T48" fmla="*/ 2147483647 w 90"/>
                <a:gd name="T49" fmla="*/ 2147483647 h 172"/>
                <a:gd name="T50" fmla="*/ 2147483647 w 90"/>
                <a:gd name="T51" fmla="*/ 2147483647 h 172"/>
                <a:gd name="T52" fmla="*/ 2147483647 w 90"/>
                <a:gd name="T53" fmla="*/ 2147483647 h 172"/>
                <a:gd name="T54" fmla="*/ 2147483647 w 90"/>
                <a:gd name="T55" fmla="*/ 2147483647 h 172"/>
                <a:gd name="T56" fmla="*/ 2147483647 w 90"/>
                <a:gd name="T57" fmla="*/ 2147483647 h 172"/>
                <a:gd name="T58" fmla="*/ 2147483647 w 90"/>
                <a:gd name="T59" fmla="*/ 2147483647 h 172"/>
                <a:gd name="T60" fmla="*/ 2147483647 w 90"/>
                <a:gd name="T61" fmla="*/ 2147483647 h 172"/>
                <a:gd name="T62" fmla="*/ 2147483647 w 90"/>
                <a:gd name="T63" fmla="*/ 2147483647 h 172"/>
                <a:gd name="T64" fmla="*/ 2147483647 w 90"/>
                <a:gd name="T65" fmla="*/ 2147483647 h 172"/>
                <a:gd name="T66" fmla="*/ 2147483647 w 90"/>
                <a:gd name="T67" fmla="*/ 2147483647 h 172"/>
                <a:gd name="T68" fmla="*/ 2147483647 w 90"/>
                <a:gd name="T69" fmla="*/ 2147483647 h 172"/>
                <a:gd name="T70" fmla="*/ 2147483647 w 90"/>
                <a:gd name="T71" fmla="*/ 2147483647 h 17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
                <a:gd name="T109" fmla="*/ 0 h 172"/>
                <a:gd name="T110" fmla="*/ 90 w 90"/>
                <a:gd name="T111" fmla="*/ 172 h 17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 h="172">
                  <a:moveTo>
                    <a:pt x="11" y="172"/>
                  </a:moveTo>
                  <a:lnTo>
                    <a:pt x="4" y="146"/>
                  </a:lnTo>
                  <a:lnTo>
                    <a:pt x="2" y="142"/>
                  </a:lnTo>
                  <a:lnTo>
                    <a:pt x="0" y="123"/>
                  </a:lnTo>
                  <a:lnTo>
                    <a:pt x="0" y="98"/>
                  </a:lnTo>
                  <a:lnTo>
                    <a:pt x="2" y="72"/>
                  </a:lnTo>
                  <a:lnTo>
                    <a:pt x="2" y="60"/>
                  </a:lnTo>
                  <a:lnTo>
                    <a:pt x="4" y="49"/>
                  </a:lnTo>
                  <a:lnTo>
                    <a:pt x="11" y="23"/>
                  </a:lnTo>
                  <a:lnTo>
                    <a:pt x="11" y="18"/>
                  </a:lnTo>
                  <a:lnTo>
                    <a:pt x="20" y="0"/>
                  </a:lnTo>
                  <a:lnTo>
                    <a:pt x="29" y="0"/>
                  </a:lnTo>
                  <a:lnTo>
                    <a:pt x="40" y="4"/>
                  </a:lnTo>
                  <a:lnTo>
                    <a:pt x="49" y="9"/>
                  </a:lnTo>
                  <a:lnTo>
                    <a:pt x="58" y="14"/>
                  </a:lnTo>
                  <a:lnTo>
                    <a:pt x="68" y="21"/>
                  </a:lnTo>
                  <a:lnTo>
                    <a:pt x="68" y="23"/>
                  </a:lnTo>
                  <a:lnTo>
                    <a:pt x="77" y="44"/>
                  </a:lnTo>
                  <a:lnTo>
                    <a:pt x="77" y="49"/>
                  </a:lnTo>
                  <a:lnTo>
                    <a:pt x="86" y="72"/>
                  </a:lnTo>
                  <a:lnTo>
                    <a:pt x="90" y="72"/>
                  </a:lnTo>
                  <a:lnTo>
                    <a:pt x="86" y="77"/>
                  </a:lnTo>
                  <a:lnTo>
                    <a:pt x="81" y="98"/>
                  </a:lnTo>
                  <a:lnTo>
                    <a:pt x="77" y="102"/>
                  </a:lnTo>
                  <a:lnTo>
                    <a:pt x="70" y="123"/>
                  </a:lnTo>
                  <a:lnTo>
                    <a:pt x="68" y="128"/>
                  </a:lnTo>
                  <a:lnTo>
                    <a:pt x="58" y="142"/>
                  </a:lnTo>
                  <a:lnTo>
                    <a:pt x="54" y="146"/>
                  </a:lnTo>
                  <a:lnTo>
                    <a:pt x="49" y="156"/>
                  </a:lnTo>
                  <a:lnTo>
                    <a:pt x="40" y="165"/>
                  </a:lnTo>
                  <a:lnTo>
                    <a:pt x="29" y="167"/>
                  </a:lnTo>
                  <a:lnTo>
                    <a:pt x="22" y="172"/>
                  </a:lnTo>
                  <a:lnTo>
                    <a:pt x="20" y="172"/>
                  </a:lnTo>
                  <a:lnTo>
                    <a:pt x="11" y="172"/>
                  </a:lnTo>
                </a:path>
              </a:pathLst>
            </a:custGeom>
            <a:noFill/>
            <a:ln w="2">
              <a:solidFill>
                <a:srgbClr val="000000"/>
              </a:solidFill>
              <a:prstDash val="solid"/>
              <a:round/>
              <a:headEnd/>
              <a:tailEnd/>
            </a:ln>
          </p:spPr>
          <p:txBody>
            <a:bodyPr/>
            <a:lstStyle/>
            <a:p>
              <a:endParaRPr lang="en-US"/>
            </a:p>
          </p:txBody>
        </p:sp>
        <p:sp>
          <p:nvSpPr>
            <p:cNvPr id="43152" name="Freeform 30"/>
            <p:cNvSpPr>
              <a:spLocks/>
            </p:cNvSpPr>
            <p:nvPr/>
          </p:nvSpPr>
          <p:spPr bwMode="auto">
            <a:xfrm>
              <a:off x="2654300" y="1171575"/>
              <a:ext cx="107950" cy="214313"/>
            </a:xfrm>
            <a:custGeom>
              <a:avLst/>
              <a:gdLst>
                <a:gd name="T0" fmla="*/ 2147483647 w 68"/>
                <a:gd name="T1" fmla="*/ 2147483647 h 135"/>
                <a:gd name="T2" fmla="*/ 2147483647 w 68"/>
                <a:gd name="T3" fmla="*/ 2147483647 h 135"/>
                <a:gd name="T4" fmla="*/ 2147483647 w 68"/>
                <a:gd name="T5" fmla="*/ 2147483647 h 135"/>
                <a:gd name="T6" fmla="*/ 2147483647 w 68"/>
                <a:gd name="T7" fmla="*/ 2147483647 h 135"/>
                <a:gd name="T8" fmla="*/ 0 w 68"/>
                <a:gd name="T9" fmla="*/ 2147483647 h 135"/>
                <a:gd name="T10" fmla="*/ 0 w 68"/>
                <a:gd name="T11" fmla="*/ 2147483647 h 135"/>
                <a:gd name="T12" fmla="*/ 2147483647 w 68"/>
                <a:gd name="T13" fmla="*/ 2147483647 h 135"/>
                <a:gd name="T14" fmla="*/ 2147483647 w 68"/>
                <a:gd name="T15" fmla="*/ 2147483647 h 135"/>
                <a:gd name="T16" fmla="*/ 2147483647 w 68"/>
                <a:gd name="T17" fmla="*/ 2147483647 h 135"/>
                <a:gd name="T18" fmla="*/ 2147483647 w 68"/>
                <a:gd name="T19" fmla="*/ 2147483647 h 135"/>
                <a:gd name="T20" fmla="*/ 2147483647 w 68"/>
                <a:gd name="T21" fmla="*/ 2147483647 h 135"/>
                <a:gd name="T22" fmla="*/ 2147483647 w 68"/>
                <a:gd name="T23" fmla="*/ 0 h 135"/>
                <a:gd name="T24" fmla="*/ 2147483647 w 68"/>
                <a:gd name="T25" fmla="*/ 2147483647 h 135"/>
                <a:gd name="T26" fmla="*/ 2147483647 w 68"/>
                <a:gd name="T27" fmla="*/ 2147483647 h 135"/>
                <a:gd name="T28" fmla="*/ 2147483647 w 68"/>
                <a:gd name="T29" fmla="*/ 2147483647 h 135"/>
                <a:gd name="T30" fmla="*/ 2147483647 w 68"/>
                <a:gd name="T31" fmla="*/ 2147483647 h 135"/>
                <a:gd name="T32" fmla="*/ 2147483647 w 68"/>
                <a:gd name="T33" fmla="*/ 2147483647 h 135"/>
                <a:gd name="T34" fmla="*/ 2147483647 w 68"/>
                <a:gd name="T35" fmla="*/ 2147483647 h 135"/>
                <a:gd name="T36" fmla="*/ 2147483647 w 68"/>
                <a:gd name="T37" fmla="*/ 2147483647 h 135"/>
                <a:gd name="T38" fmla="*/ 2147483647 w 68"/>
                <a:gd name="T39" fmla="*/ 2147483647 h 135"/>
                <a:gd name="T40" fmla="*/ 2147483647 w 68"/>
                <a:gd name="T41" fmla="*/ 2147483647 h 135"/>
                <a:gd name="T42" fmla="*/ 2147483647 w 68"/>
                <a:gd name="T43" fmla="*/ 2147483647 h 135"/>
                <a:gd name="T44" fmla="*/ 2147483647 w 68"/>
                <a:gd name="T45" fmla="*/ 2147483647 h 135"/>
                <a:gd name="T46" fmla="*/ 2147483647 w 68"/>
                <a:gd name="T47" fmla="*/ 2147483647 h 135"/>
                <a:gd name="T48" fmla="*/ 2147483647 w 68"/>
                <a:gd name="T49" fmla="*/ 2147483647 h 135"/>
                <a:gd name="T50" fmla="*/ 2147483647 w 68"/>
                <a:gd name="T51" fmla="*/ 2147483647 h 135"/>
                <a:gd name="T52" fmla="*/ 2147483647 w 68"/>
                <a:gd name="T53" fmla="*/ 2147483647 h 135"/>
                <a:gd name="T54" fmla="*/ 2147483647 w 68"/>
                <a:gd name="T55" fmla="*/ 2147483647 h 13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68"/>
                <a:gd name="T85" fmla="*/ 0 h 135"/>
                <a:gd name="T86" fmla="*/ 68 w 68"/>
                <a:gd name="T87" fmla="*/ 135 h 135"/>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68" h="135">
                  <a:moveTo>
                    <a:pt x="20" y="132"/>
                  </a:moveTo>
                  <a:lnTo>
                    <a:pt x="13" y="128"/>
                  </a:lnTo>
                  <a:lnTo>
                    <a:pt x="6" y="109"/>
                  </a:lnTo>
                  <a:lnTo>
                    <a:pt x="4" y="105"/>
                  </a:lnTo>
                  <a:lnTo>
                    <a:pt x="0" y="84"/>
                  </a:lnTo>
                  <a:lnTo>
                    <a:pt x="0" y="58"/>
                  </a:lnTo>
                  <a:lnTo>
                    <a:pt x="4" y="35"/>
                  </a:lnTo>
                  <a:lnTo>
                    <a:pt x="13" y="14"/>
                  </a:lnTo>
                  <a:lnTo>
                    <a:pt x="20" y="9"/>
                  </a:lnTo>
                  <a:lnTo>
                    <a:pt x="22" y="7"/>
                  </a:lnTo>
                  <a:lnTo>
                    <a:pt x="34" y="0"/>
                  </a:lnTo>
                  <a:lnTo>
                    <a:pt x="40" y="9"/>
                  </a:lnTo>
                  <a:lnTo>
                    <a:pt x="43" y="9"/>
                  </a:lnTo>
                  <a:lnTo>
                    <a:pt x="52" y="21"/>
                  </a:lnTo>
                  <a:lnTo>
                    <a:pt x="59" y="35"/>
                  </a:lnTo>
                  <a:lnTo>
                    <a:pt x="61" y="42"/>
                  </a:lnTo>
                  <a:lnTo>
                    <a:pt x="68" y="58"/>
                  </a:lnTo>
                  <a:lnTo>
                    <a:pt x="65" y="84"/>
                  </a:lnTo>
                  <a:lnTo>
                    <a:pt x="61" y="95"/>
                  </a:lnTo>
                  <a:lnTo>
                    <a:pt x="56" y="109"/>
                  </a:lnTo>
                  <a:lnTo>
                    <a:pt x="52" y="116"/>
                  </a:lnTo>
                  <a:lnTo>
                    <a:pt x="43" y="128"/>
                  </a:lnTo>
                  <a:lnTo>
                    <a:pt x="34" y="132"/>
                  </a:lnTo>
                  <a:lnTo>
                    <a:pt x="31" y="132"/>
                  </a:lnTo>
                  <a:lnTo>
                    <a:pt x="22" y="135"/>
                  </a:lnTo>
                  <a:lnTo>
                    <a:pt x="20" y="132"/>
                  </a:lnTo>
                </a:path>
              </a:pathLst>
            </a:custGeom>
            <a:noFill/>
            <a:ln w="2">
              <a:solidFill>
                <a:srgbClr val="000000"/>
              </a:solidFill>
              <a:prstDash val="solid"/>
              <a:round/>
              <a:headEnd/>
              <a:tailEnd/>
            </a:ln>
          </p:spPr>
          <p:txBody>
            <a:bodyPr/>
            <a:lstStyle/>
            <a:p>
              <a:endParaRPr lang="en-US"/>
            </a:p>
          </p:txBody>
        </p:sp>
        <p:sp>
          <p:nvSpPr>
            <p:cNvPr id="43153" name="Freeform 31"/>
            <p:cNvSpPr>
              <a:spLocks/>
            </p:cNvSpPr>
            <p:nvPr/>
          </p:nvSpPr>
          <p:spPr bwMode="auto">
            <a:xfrm>
              <a:off x="1254125" y="1881188"/>
              <a:ext cx="471488" cy="503238"/>
            </a:xfrm>
            <a:custGeom>
              <a:avLst/>
              <a:gdLst>
                <a:gd name="T0" fmla="*/ 2147483647 w 297"/>
                <a:gd name="T1" fmla="*/ 2147483647 h 317"/>
                <a:gd name="T2" fmla="*/ 2147483647 w 297"/>
                <a:gd name="T3" fmla="*/ 2147483647 h 317"/>
                <a:gd name="T4" fmla="*/ 2147483647 w 297"/>
                <a:gd name="T5" fmla="*/ 2147483647 h 317"/>
                <a:gd name="T6" fmla="*/ 0 w 297"/>
                <a:gd name="T7" fmla="*/ 2147483647 h 317"/>
                <a:gd name="T8" fmla="*/ 2147483647 w 297"/>
                <a:gd name="T9" fmla="*/ 2147483647 h 317"/>
                <a:gd name="T10" fmla="*/ 2147483647 w 297"/>
                <a:gd name="T11" fmla="*/ 2147483647 h 317"/>
                <a:gd name="T12" fmla="*/ 2147483647 w 297"/>
                <a:gd name="T13" fmla="*/ 2147483647 h 317"/>
                <a:gd name="T14" fmla="*/ 2147483647 w 297"/>
                <a:gd name="T15" fmla="*/ 2147483647 h 317"/>
                <a:gd name="T16" fmla="*/ 2147483647 w 297"/>
                <a:gd name="T17" fmla="*/ 2147483647 h 317"/>
                <a:gd name="T18" fmla="*/ 2147483647 w 297"/>
                <a:gd name="T19" fmla="*/ 2147483647 h 317"/>
                <a:gd name="T20" fmla="*/ 2147483647 w 297"/>
                <a:gd name="T21" fmla="*/ 2147483647 h 317"/>
                <a:gd name="T22" fmla="*/ 2147483647 w 297"/>
                <a:gd name="T23" fmla="*/ 2147483647 h 317"/>
                <a:gd name="T24" fmla="*/ 2147483647 w 297"/>
                <a:gd name="T25" fmla="*/ 2147483647 h 317"/>
                <a:gd name="T26" fmla="*/ 2147483647 w 297"/>
                <a:gd name="T27" fmla="*/ 2147483647 h 317"/>
                <a:gd name="T28" fmla="*/ 2147483647 w 297"/>
                <a:gd name="T29" fmla="*/ 2147483647 h 317"/>
                <a:gd name="T30" fmla="*/ 2147483647 w 297"/>
                <a:gd name="T31" fmla="*/ 2147483647 h 317"/>
                <a:gd name="T32" fmla="*/ 2147483647 w 297"/>
                <a:gd name="T33" fmla="*/ 2147483647 h 317"/>
                <a:gd name="T34" fmla="*/ 2147483647 w 297"/>
                <a:gd name="T35" fmla="*/ 2147483647 h 317"/>
                <a:gd name="T36" fmla="*/ 2147483647 w 297"/>
                <a:gd name="T37" fmla="*/ 0 h 317"/>
                <a:gd name="T38" fmla="*/ 2147483647 w 297"/>
                <a:gd name="T39" fmla="*/ 2147483647 h 317"/>
                <a:gd name="T40" fmla="*/ 2147483647 w 297"/>
                <a:gd name="T41" fmla="*/ 2147483647 h 317"/>
                <a:gd name="T42" fmla="*/ 2147483647 w 297"/>
                <a:gd name="T43" fmla="*/ 2147483647 h 317"/>
                <a:gd name="T44" fmla="*/ 2147483647 w 297"/>
                <a:gd name="T45" fmla="*/ 2147483647 h 317"/>
                <a:gd name="T46" fmla="*/ 2147483647 w 297"/>
                <a:gd name="T47" fmla="*/ 2147483647 h 317"/>
                <a:gd name="T48" fmla="*/ 2147483647 w 297"/>
                <a:gd name="T49" fmla="*/ 2147483647 h 317"/>
                <a:gd name="T50" fmla="*/ 2147483647 w 297"/>
                <a:gd name="T51" fmla="*/ 2147483647 h 317"/>
                <a:gd name="T52" fmla="*/ 2147483647 w 297"/>
                <a:gd name="T53" fmla="*/ 2147483647 h 317"/>
                <a:gd name="T54" fmla="*/ 2147483647 w 297"/>
                <a:gd name="T55" fmla="*/ 2147483647 h 317"/>
                <a:gd name="T56" fmla="*/ 2147483647 w 297"/>
                <a:gd name="T57" fmla="*/ 2147483647 h 317"/>
                <a:gd name="T58" fmla="*/ 2147483647 w 297"/>
                <a:gd name="T59" fmla="*/ 2147483647 h 317"/>
                <a:gd name="T60" fmla="*/ 2147483647 w 297"/>
                <a:gd name="T61" fmla="*/ 2147483647 h 317"/>
                <a:gd name="T62" fmla="*/ 2147483647 w 297"/>
                <a:gd name="T63" fmla="*/ 2147483647 h 317"/>
                <a:gd name="T64" fmla="*/ 2147483647 w 297"/>
                <a:gd name="T65" fmla="*/ 2147483647 h 317"/>
                <a:gd name="T66" fmla="*/ 2147483647 w 297"/>
                <a:gd name="T67" fmla="*/ 2147483647 h 317"/>
                <a:gd name="T68" fmla="*/ 2147483647 w 297"/>
                <a:gd name="T69" fmla="*/ 2147483647 h 317"/>
                <a:gd name="T70" fmla="*/ 2147483647 w 297"/>
                <a:gd name="T71" fmla="*/ 2147483647 h 317"/>
                <a:gd name="T72" fmla="*/ 2147483647 w 297"/>
                <a:gd name="T73" fmla="*/ 2147483647 h 317"/>
                <a:gd name="T74" fmla="*/ 2147483647 w 297"/>
                <a:gd name="T75" fmla="*/ 2147483647 h 317"/>
                <a:gd name="T76" fmla="*/ 2147483647 w 297"/>
                <a:gd name="T77" fmla="*/ 2147483647 h 317"/>
                <a:gd name="T78" fmla="*/ 2147483647 w 297"/>
                <a:gd name="T79" fmla="*/ 2147483647 h 317"/>
                <a:gd name="T80" fmla="*/ 2147483647 w 297"/>
                <a:gd name="T81" fmla="*/ 2147483647 h 317"/>
                <a:gd name="T82" fmla="*/ 2147483647 w 297"/>
                <a:gd name="T83" fmla="*/ 2147483647 h 317"/>
                <a:gd name="T84" fmla="*/ 2147483647 w 297"/>
                <a:gd name="T85" fmla="*/ 2147483647 h 317"/>
                <a:gd name="T86" fmla="*/ 2147483647 w 297"/>
                <a:gd name="T87" fmla="*/ 2147483647 h 317"/>
                <a:gd name="T88" fmla="*/ 2147483647 w 297"/>
                <a:gd name="T89" fmla="*/ 2147483647 h 317"/>
                <a:gd name="T90" fmla="*/ 2147483647 w 297"/>
                <a:gd name="T91" fmla="*/ 2147483647 h 317"/>
                <a:gd name="T92" fmla="*/ 2147483647 w 297"/>
                <a:gd name="T93" fmla="*/ 2147483647 h 317"/>
                <a:gd name="T94" fmla="*/ 2147483647 w 297"/>
                <a:gd name="T95" fmla="*/ 2147483647 h 317"/>
                <a:gd name="T96" fmla="*/ 2147483647 w 297"/>
                <a:gd name="T97" fmla="*/ 2147483647 h 317"/>
                <a:gd name="T98" fmla="*/ 2147483647 w 297"/>
                <a:gd name="T99" fmla="*/ 2147483647 h 317"/>
                <a:gd name="T100" fmla="*/ 2147483647 w 297"/>
                <a:gd name="T101" fmla="*/ 2147483647 h 317"/>
                <a:gd name="T102" fmla="*/ 2147483647 w 297"/>
                <a:gd name="T103" fmla="*/ 2147483647 h 317"/>
                <a:gd name="T104" fmla="*/ 2147483647 w 297"/>
                <a:gd name="T105" fmla="*/ 2147483647 h 317"/>
                <a:gd name="T106" fmla="*/ 2147483647 w 297"/>
                <a:gd name="T107" fmla="*/ 2147483647 h 317"/>
                <a:gd name="T108" fmla="*/ 2147483647 w 297"/>
                <a:gd name="T109" fmla="*/ 2147483647 h 3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97"/>
                <a:gd name="T166" fmla="*/ 0 h 317"/>
                <a:gd name="T167" fmla="*/ 297 w 297"/>
                <a:gd name="T168" fmla="*/ 317 h 3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97" h="317">
                  <a:moveTo>
                    <a:pt x="48" y="305"/>
                  </a:moveTo>
                  <a:lnTo>
                    <a:pt x="43" y="305"/>
                  </a:lnTo>
                  <a:lnTo>
                    <a:pt x="34" y="303"/>
                  </a:lnTo>
                  <a:lnTo>
                    <a:pt x="25" y="298"/>
                  </a:lnTo>
                  <a:lnTo>
                    <a:pt x="16" y="282"/>
                  </a:lnTo>
                  <a:lnTo>
                    <a:pt x="7" y="263"/>
                  </a:lnTo>
                  <a:lnTo>
                    <a:pt x="0" y="256"/>
                  </a:lnTo>
                  <a:lnTo>
                    <a:pt x="7" y="242"/>
                  </a:lnTo>
                  <a:lnTo>
                    <a:pt x="9" y="233"/>
                  </a:lnTo>
                  <a:lnTo>
                    <a:pt x="16" y="226"/>
                  </a:lnTo>
                  <a:lnTo>
                    <a:pt x="25" y="209"/>
                  </a:lnTo>
                  <a:lnTo>
                    <a:pt x="27" y="207"/>
                  </a:lnTo>
                  <a:lnTo>
                    <a:pt x="34" y="200"/>
                  </a:lnTo>
                  <a:lnTo>
                    <a:pt x="39" y="181"/>
                  </a:lnTo>
                  <a:lnTo>
                    <a:pt x="43" y="165"/>
                  </a:lnTo>
                  <a:lnTo>
                    <a:pt x="46" y="158"/>
                  </a:lnTo>
                  <a:lnTo>
                    <a:pt x="52" y="133"/>
                  </a:lnTo>
                  <a:lnTo>
                    <a:pt x="61" y="109"/>
                  </a:lnTo>
                  <a:lnTo>
                    <a:pt x="64" y="107"/>
                  </a:lnTo>
                  <a:lnTo>
                    <a:pt x="70" y="98"/>
                  </a:lnTo>
                  <a:lnTo>
                    <a:pt x="80" y="84"/>
                  </a:lnTo>
                  <a:lnTo>
                    <a:pt x="80" y="81"/>
                  </a:lnTo>
                  <a:lnTo>
                    <a:pt x="84" y="58"/>
                  </a:lnTo>
                  <a:lnTo>
                    <a:pt x="89" y="39"/>
                  </a:lnTo>
                  <a:lnTo>
                    <a:pt x="98" y="37"/>
                  </a:lnTo>
                  <a:lnTo>
                    <a:pt x="104" y="58"/>
                  </a:lnTo>
                  <a:lnTo>
                    <a:pt x="107" y="74"/>
                  </a:lnTo>
                  <a:lnTo>
                    <a:pt x="113" y="84"/>
                  </a:lnTo>
                  <a:lnTo>
                    <a:pt x="116" y="84"/>
                  </a:lnTo>
                  <a:lnTo>
                    <a:pt x="123" y="58"/>
                  </a:lnTo>
                  <a:lnTo>
                    <a:pt x="125" y="42"/>
                  </a:lnTo>
                  <a:lnTo>
                    <a:pt x="127" y="32"/>
                  </a:lnTo>
                  <a:lnTo>
                    <a:pt x="134" y="9"/>
                  </a:lnTo>
                  <a:lnTo>
                    <a:pt x="134" y="7"/>
                  </a:lnTo>
                  <a:lnTo>
                    <a:pt x="143" y="0"/>
                  </a:lnTo>
                  <a:lnTo>
                    <a:pt x="147" y="9"/>
                  </a:lnTo>
                  <a:lnTo>
                    <a:pt x="152" y="23"/>
                  </a:lnTo>
                  <a:lnTo>
                    <a:pt x="157" y="32"/>
                  </a:lnTo>
                  <a:lnTo>
                    <a:pt x="163" y="37"/>
                  </a:lnTo>
                  <a:lnTo>
                    <a:pt x="172" y="42"/>
                  </a:lnTo>
                  <a:lnTo>
                    <a:pt x="181" y="53"/>
                  </a:lnTo>
                  <a:lnTo>
                    <a:pt x="181" y="58"/>
                  </a:lnTo>
                  <a:lnTo>
                    <a:pt x="191" y="72"/>
                  </a:lnTo>
                  <a:lnTo>
                    <a:pt x="197" y="84"/>
                  </a:lnTo>
                  <a:lnTo>
                    <a:pt x="200" y="84"/>
                  </a:lnTo>
                  <a:lnTo>
                    <a:pt x="202" y="84"/>
                  </a:lnTo>
                  <a:lnTo>
                    <a:pt x="209" y="79"/>
                  </a:lnTo>
                  <a:lnTo>
                    <a:pt x="218" y="63"/>
                  </a:lnTo>
                  <a:lnTo>
                    <a:pt x="227" y="72"/>
                  </a:lnTo>
                  <a:lnTo>
                    <a:pt x="231" y="84"/>
                  </a:lnTo>
                  <a:lnTo>
                    <a:pt x="236" y="91"/>
                  </a:lnTo>
                  <a:lnTo>
                    <a:pt x="245" y="91"/>
                  </a:lnTo>
                  <a:lnTo>
                    <a:pt x="249" y="84"/>
                  </a:lnTo>
                  <a:lnTo>
                    <a:pt x="254" y="77"/>
                  </a:lnTo>
                  <a:lnTo>
                    <a:pt x="259" y="84"/>
                  </a:lnTo>
                  <a:lnTo>
                    <a:pt x="263" y="93"/>
                  </a:lnTo>
                  <a:lnTo>
                    <a:pt x="268" y="107"/>
                  </a:lnTo>
                  <a:lnTo>
                    <a:pt x="272" y="130"/>
                  </a:lnTo>
                  <a:lnTo>
                    <a:pt x="281" y="130"/>
                  </a:lnTo>
                  <a:lnTo>
                    <a:pt x="281" y="133"/>
                  </a:lnTo>
                  <a:lnTo>
                    <a:pt x="290" y="151"/>
                  </a:lnTo>
                  <a:lnTo>
                    <a:pt x="297" y="158"/>
                  </a:lnTo>
                  <a:lnTo>
                    <a:pt x="297" y="181"/>
                  </a:lnTo>
                  <a:lnTo>
                    <a:pt x="290" y="198"/>
                  </a:lnTo>
                  <a:lnTo>
                    <a:pt x="281" y="188"/>
                  </a:lnTo>
                  <a:lnTo>
                    <a:pt x="279" y="181"/>
                  </a:lnTo>
                  <a:lnTo>
                    <a:pt x="272" y="172"/>
                  </a:lnTo>
                  <a:lnTo>
                    <a:pt x="270" y="181"/>
                  </a:lnTo>
                  <a:lnTo>
                    <a:pt x="263" y="191"/>
                  </a:lnTo>
                  <a:lnTo>
                    <a:pt x="254" y="202"/>
                  </a:lnTo>
                  <a:lnTo>
                    <a:pt x="247" y="207"/>
                  </a:lnTo>
                  <a:lnTo>
                    <a:pt x="245" y="209"/>
                  </a:lnTo>
                  <a:lnTo>
                    <a:pt x="240" y="207"/>
                  </a:lnTo>
                  <a:lnTo>
                    <a:pt x="236" y="202"/>
                  </a:lnTo>
                  <a:lnTo>
                    <a:pt x="234" y="207"/>
                  </a:lnTo>
                  <a:lnTo>
                    <a:pt x="227" y="219"/>
                  </a:lnTo>
                  <a:lnTo>
                    <a:pt x="218" y="233"/>
                  </a:lnTo>
                  <a:lnTo>
                    <a:pt x="213" y="233"/>
                  </a:lnTo>
                  <a:lnTo>
                    <a:pt x="209" y="233"/>
                  </a:lnTo>
                  <a:lnTo>
                    <a:pt x="206" y="233"/>
                  </a:lnTo>
                  <a:lnTo>
                    <a:pt x="200" y="230"/>
                  </a:lnTo>
                  <a:lnTo>
                    <a:pt x="195" y="233"/>
                  </a:lnTo>
                  <a:lnTo>
                    <a:pt x="191" y="233"/>
                  </a:lnTo>
                  <a:lnTo>
                    <a:pt x="181" y="249"/>
                  </a:lnTo>
                  <a:lnTo>
                    <a:pt x="175" y="256"/>
                  </a:lnTo>
                  <a:lnTo>
                    <a:pt x="172" y="275"/>
                  </a:lnTo>
                  <a:lnTo>
                    <a:pt x="163" y="275"/>
                  </a:lnTo>
                  <a:lnTo>
                    <a:pt x="157" y="282"/>
                  </a:lnTo>
                  <a:lnTo>
                    <a:pt x="152" y="289"/>
                  </a:lnTo>
                  <a:lnTo>
                    <a:pt x="143" y="300"/>
                  </a:lnTo>
                  <a:lnTo>
                    <a:pt x="134" y="291"/>
                  </a:lnTo>
                  <a:lnTo>
                    <a:pt x="129" y="282"/>
                  </a:lnTo>
                  <a:lnTo>
                    <a:pt x="125" y="279"/>
                  </a:lnTo>
                  <a:lnTo>
                    <a:pt x="116" y="270"/>
                  </a:lnTo>
                  <a:lnTo>
                    <a:pt x="107" y="265"/>
                  </a:lnTo>
                  <a:lnTo>
                    <a:pt x="98" y="279"/>
                  </a:lnTo>
                  <a:lnTo>
                    <a:pt x="98" y="282"/>
                  </a:lnTo>
                  <a:lnTo>
                    <a:pt x="91" y="305"/>
                  </a:lnTo>
                  <a:lnTo>
                    <a:pt x="89" y="310"/>
                  </a:lnTo>
                  <a:lnTo>
                    <a:pt x="80" y="317"/>
                  </a:lnTo>
                  <a:lnTo>
                    <a:pt x="70" y="307"/>
                  </a:lnTo>
                  <a:lnTo>
                    <a:pt x="68" y="305"/>
                  </a:lnTo>
                  <a:lnTo>
                    <a:pt x="61" y="305"/>
                  </a:lnTo>
                  <a:lnTo>
                    <a:pt x="57" y="305"/>
                  </a:lnTo>
                  <a:lnTo>
                    <a:pt x="52" y="307"/>
                  </a:lnTo>
                  <a:lnTo>
                    <a:pt x="48" y="305"/>
                  </a:lnTo>
                </a:path>
              </a:pathLst>
            </a:custGeom>
            <a:noFill/>
            <a:ln w="2">
              <a:solidFill>
                <a:srgbClr val="000000"/>
              </a:solidFill>
              <a:prstDash val="solid"/>
              <a:round/>
              <a:headEnd/>
              <a:tailEnd/>
            </a:ln>
          </p:spPr>
          <p:txBody>
            <a:bodyPr/>
            <a:lstStyle/>
            <a:p>
              <a:endParaRPr lang="en-US"/>
            </a:p>
          </p:txBody>
        </p:sp>
        <p:sp>
          <p:nvSpPr>
            <p:cNvPr id="43154" name="Freeform 32"/>
            <p:cNvSpPr>
              <a:spLocks/>
            </p:cNvSpPr>
            <p:nvPr/>
          </p:nvSpPr>
          <p:spPr bwMode="auto">
            <a:xfrm>
              <a:off x="2600325" y="1889125"/>
              <a:ext cx="207963" cy="406400"/>
            </a:xfrm>
            <a:custGeom>
              <a:avLst/>
              <a:gdLst>
                <a:gd name="T0" fmla="*/ 2147483647 w 131"/>
                <a:gd name="T1" fmla="*/ 2147483647 h 256"/>
                <a:gd name="T2" fmla="*/ 2147483647 w 131"/>
                <a:gd name="T3" fmla="*/ 2147483647 h 256"/>
                <a:gd name="T4" fmla="*/ 2147483647 w 131"/>
                <a:gd name="T5" fmla="*/ 2147483647 h 256"/>
                <a:gd name="T6" fmla="*/ 2147483647 w 131"/>
                <a:gd name="T7" fmla="*/ 2147483647 h 256"/>
                <a:gd name="T8" fmla="*/ 2147483647 w 131"/>
                <a:gd name="T9" fmla="*/ 2147483647 h 256"/>
                <a:gd name="T10" fmla="*/ 2147483647 w 131"/>
                <a:gd name="T11" fmla="*/ 2147483647 h 256"/>
                <a:gd name="T12" fmla="*/ 2147483647 w 131"/>
                <a:gd name="T13" fmla="*/ 2147483647 h 256"/>
                <a:gd name="T14" fmla="*/ 2147483647 w 131"/>
                <a:gd name="T15" fmla="*/ 2147483647 h 256"/>
                <a:gd name="T16" fmla="*/ 2147483647 w 131"/>
                <a:gd name="T17" fmla="*/ 2147483647 h 256"/>
                <a:gd name="T18" fmla="*/ 0 w 131"/>
                <a:gd name="T19" fmla="*/ 2147483647 h 256"/>
                <a:gd name="T20" fmla="*/ 2147483647 w 131"/>
                <a:gd name="T21" fmla="*/ 2147483647 h 256"/>
                <a:gd name="T22" fmla="*/ 2147483647 w 131"/>
                <a:gd name="T23" fmla="*/ 2147483647 h 256"/>
                <a:gd name="T24" fmla="*/ 2147483647 w 131"/>
                <a:gd name="T25" fmla="*/ 2147483647 h 256"/>
                <a:gd name="T26" fmla="*/ 2147483647 w 131"/>
                <a:gd name="T27" fmla="*/ 2147483647 h 256"/>
                <a:gd name="T28" fmla="*/ 2147483647 w 131"/>
                <a:gd name="T29" fmla="*/ 2147483647 h 256"/>
                <a:gd name="T30" fmla="*/ 2147483647 w 131"/>
                <a:gd name="T31" fmla="*/ 2147483647 h 256"/>
                <a:gd name="T32" fmla="*/ 2147483647 w 131"/>
                <a:gd name="T33" fmla="*/ 2147483647 h 256"/>
                <a:gd name="T34" fmla="*/ 2147483647 w 131"/>
                <a:gd name="T35" fmla="*/ 2147483647 h 256"/>
                <a:gd name="T36" fmla="*/ 2147483647 w 131"/>
                <a:gd name="T37" fmla="*/ 2147483647 h 256"/>
                <a:gd name="T38" fmla="*/ 2147483647 w 131"/>
                <a:gd name="T39" fmla="*/ 2147483647 h 256"/>
                <a:gd name="T40" fmla="*/ 2147483647 w 131"/>
                <a:gd name="T41" fmla="*/ 0 h 256"/>
                <a:gd name="T42" fmla="*/ 2147483647 w 131"/>
                <a:gd name="T43" fmla="*/ 2147483647 h 256"/>
                <a:gd name="T44" fmla="*/ 2147483647 w 131"/>
                <a:gd name="T45" fmla="*/ 2147483647 h 256"/>
                <a:gd name="T46" fmla="*/ 2147483647 w 131"/>
                <a:gd name="T47" fmla="*/ 2147483647 h 256"/>
                <a:gd name="T48" fmla="*/ 2147483647 w 131"/>
                <a:gd name="T49" fmla="*/ 2147483647 h 256"/>
                <a:gd name="T50" fmla="*/ 2147483647 w 131"/>
                <a:gd name="T51" fmla="*/ 2147483647 h 256"/>
                <a:gd name="T52" fmla="*/ 2147483647 w 131"/>
                <a:gd name="T53" fmla="*/ 2147483647 h 256"/>
                <a:gd name="T54" fmla="*/ 2147483647 w 131"/>
                <a:gd name="T55" fmla="*/ 2147483647 h 256"/>
                <a:gd name="T56" fmla="*/ 2147483647 w 131"/>
                <a:gd name="T57" fmla="*/ 2147483647 h 256"/>
                <a:gd name="T58" fmla="*/ 2147483647 w 131"/>
                <a:gd name="T59" fmla="*/ 2147483647 h 256"/>
                <a:gd name="T60" fmla="*/ 2147483647 w 131"/>
                <a:gd name="T61" fmla="*/ 2147483647 h 256"/>
                <a:gd name="T62" fmla="*/ 2147483647 w 131"/>
                <a:gd name="T63" fmla="*/ 2147483647 h 256"/>
                <a:gd name="T64" fmla="*/ 2147483647 w 131"/>
                <a:gd name="T65" fmla="*/ 2147483647 h 256"/>
                <a:gd name="T66" fmla="*/ 2147483647 w 131"/>
                <a:gd name="T67" fmla="*/ 2147483647 h 256"/>
                <a:gd name="T68" fmla="*/ 2147483647 w 131"/>
                <a:gd name="T69" fmla="*/ 2147483647 h 256"/>
                <a:gd name="T70" fmla="*/ 2147483647 w 131"/>
                <a:gd name="T71" fmla="*/ 2147483647 h 256"/>
                <a:gd name="T72" fmla="*/ 2147483647 w 131"/>
                <a:gd name="T73" fmla="*/ 2147483647 h 256"/>
                <a:gd name="T74" fmla="*/ 2147483647 w 131"/>
                <a:gd name="T75" fmla="*/ 2147483647 h 256"/>
                <a:gd name="T76" fmla="*/ 2147483647 w 131"/>
                <a:gd name="T77" fmla="*/ 2147483647 h 256"/>
                <a:gd name="T78" fmla="*/ 2147483647 w 131"/>
                <a:gd name="T79" fmla="*/ 2147483647 h 256"/>
                <a:gd name="T80" fmla="*/ 2147483647 w 131"/>
                <a:gd name="T81" fmla="*/ 2147483647 h 256"/>
                <a:gd name="T82" fmla="*/ 2147483647 w 131"/>
                <a:gd name="T83" fmla="*/ 2147483647 h 256"/>
                <a:gd name="T84" fmla="*/ 2147483647 w 131"/>
                <a:gd name="T85" fmla="*/ 2147483647 h 256"/>
                <a:gd name="T86" fmla="*/ 2147483647 w 131"/>
                <a:gd name="T87" fmla="*/ 2147483647 h 256"/>
                <a:gd name="T88" fmla="*/ 2147483647 w 131"/>
                <a:gd name="T89" fmla="*/ 2147483647 h 256"/>
                <a:gd name="T90" fmla="*/ 2147483647 w 131"/>
                <a:gd name="T91" fmla="*/ 2147483647 h 256"/>
                <a:gd name="T92" fmla="*/ 2147483647 w 131"/>
                <a:gd name="T93" fmla="*/ 2147483647 h 256"/>
                <a:gd name="T94" fmla="*/ 2147483647 w 131"/>
                <a:gd name="T95" fmla="*/ 2147483647 h 256"/>
                <a:gd name="T96" fmla="*/ 2147483647 w 131"/>
                <a:gd name="T97" fmla="*/ 2147483647 h 256"/>
                <a:gd name="T98" fmla="*/ 2147483647 w 131"/>
                <a:gd name="T99" fmla="*/ 2147483647 h 256"/>
                <a:gd name="T100" fmla="*/ 2147483647 w 131"/>
                <a:gd name="T101" fmla="*/ 2147483647 h 256"/>
                <a:gd name="T102" fmla="*/ 2147483647 w 131"/>
                <a:gd name="T103" fmla="*/ 2147483647 h 25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31"/>
                <a:gd name="T157" fmla="*/ 0 h 256"/>
                <a:gd name="T158" fmla="*/ 131 w 131"/>
                <a:gd name="T159" fmla="*/ 256 h 25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31" h="256">
                  <a:moveTo>
                    <a:pt x="38" y="251"/>
                  </a:moveTo>
                  <a:lnTo>
                    <a:pt x="31" y="228"/>
                  </a:lnTo>
                  <a:lnTo>
                    <a:pt x="29" y="223"/>
                  </a:lnTo>
                  <a:lnTo>
                    <a:pt x="25" y="202"/>
                  </a:lnTo>
                  <a:lnTo>
                    <a:pt x="20" y="186"/>
                  </a:lnTo>
                  <a:lnTo>
                    <a:pt x="13" y="176"/>
                  </a:lnTo>
                  <a:lnTo>
                    <a:pt x="11" y="172"/>
                  </a:lnTo>
                  <a:lnTo>
                    <a:pt x="2" y="156"/>
                  </a:lnTo>
                  <a:lnTo>
                    <a:pt x="2" y="153"/>
                  </a:lnTo>
                  <a:lnTo>
                    <a:pt x="0" y="128"/>
                  </a:lnTo>
                  <a:lnTo>
                    <a:pt x="2" y="107"/>
                  </a:lnTo>
                  <a:lnTo>
                    <a:pt x="11" y="109"/>
                  </a:lnTo>
                  <a:lnTo>
                    <a:pt x="13" y="102"/>
                  </a:lnTo>
                  <a:lnTo>
                    <a:pt x="20" y="88"/>
                  </a:lnTo>
                  <a:lnTo>
                    <a:pt x="25" y="79"/>
                  </a:lnTo>
                  <a:lnTo>
                    <a:pt x="29" y="65"/>
                  </a:lnTo>
                  <a:lnTo>
                    <a:pt x="38" y="53"/>
                  </a:lnTo>
                  <a:lnTo>
                    <a:pt x="47" y="27"/>
                  </a:lnTo>
                  <a:lnTo>
                    <a:pt x="47" y="4"/>
                  </a:lnTo>
                  <a:lnTo>
                    <a:pt x="47" y="0"/>
                  </a:lnTo>
                  <a:lnTo>
                    <a:pt x="52" y="4"/>
                  </a:lnTo>
                  <a:lnTo>
                    <a:pt x="54" y="27"/>
                  </a:lnTo>
                  <a:lnTo>
                    <a:pt x="56" y="34"/>
                  </a:lnTo>
                  <a:lnTo>
                    <a:pt x="63" y="53"/>
                  </a:lnTo>
                  <a:lnTo>
                    <a:pt x="68" y="58"/>
                  </a:lnTo>
                  <a:lnTo>
                    <a:pt x="77" y="60"/>
                  </a:lnTo>
                  <a:lnTo>
                    <a:pt x="86" y="65"/>
                  </a:lnTo>
                  <a:lnTo>
                    <a:pt x="95" y="72"/>
                  </a:lnTo>
                  <a:lnTo>
                    <a:pt x="104" y="76"/>
                  </a:lnTo>
                  <a:lnTo>
                    <a:pt x="104" y="79"/>
                  </a:lnTo>
                  <a:lnTo>
                    <a:pt x="113" y="95"/>
                  </a:lnTo>
                  <a:lnTo>
                    <a:pt x="113" y="102"/>
                  </a:lnTo>
                  <a:lnTo>
                    <a:pt x="122" y="123"/>
                  </a:lnTo>
                  <a:lnTo>
                    <a:pt x="124" y="128"/>
                  </a:lnTo>
                  <a:lnTo>
                    <a:pt x="131" y="153"/>
                  </a:lnTo>
                  <a:lnTo>
                    <a:pt x="124" y="176"/>
                  </a:lnTo>
                  <a:lnTo>
                    <a:pt x="122" y="183"/>
                  </a:lnTo>
                  <a:lnTo>
                    <a:pt x="113" y="195"/>
                  </a:lnTo>
                  <a:lnTo>
                    <a:pt x="104" y="188"/>
                  </a:lnTo>
                  <a:lnTo>
                    <a:pt x="95" y="200"/>
                  </a:lnTo>
                  <a:lnTo>
                    <a:pt x="90" y="202"/>
                  </a:lnTo>
                  <a:lnTo>
                    <a:pt x="86" y="209"/>
                  </a:lnTo>
                  <a:lnTo>
                    <a:pt x="77" y="216"/>
                  </a:lnTo>
                  <a:lnTo>
                    <a:pt x="68" y="225"/>
                  </a:lnTo>
                  <a:lnTo>
                    <a:pt x="63" y="228"/>
                  </a:lnTo>
                  <a:lnTo>
                    <a:pt x="56" y="232"/>
                  </a:lnTo>
                  <a:lnTo>
                    <a:pt x="47" y="239"/>
                  </a:lnTo>
                  <a:lnTo>
                    <a:pt x="40" y="251"/>
                  </a:lnTo>
                  <a:lnTo>
                    <a:pt x="38" y="256"/>
                  </a:lnTo>
                  <a:lnTo>
                    <a:pt x="38" y="251"/>
                  </a:lnTo>
                </a:path>
              </a:pathLst>
            </a:custGeom>
            <a:noFill/>
            <a:ln w="2">
              <a:solidFill>
                <a:srgbClr val="000000"/>
              </a:solidFill>
              <a:prstDash val="solid"/>
              <a:round/>
              <a:headEnd/>
              <a:tailEnd/>
            </a:ln>
          </p:spPr>
          <p:txBody>
            <a:bodyPr/>
            <a:lstStyle/>
            <a:p>
              <a:endParaRPr lang="en-US"/>
            </a:p>
          </p:txBody>
        </p:sp>
        <p:sp>
          <p:nvSpPr>
            <p:cNvPr id="43155" name="Freeform 33"/>
            <p:cNvSpPr>
              <a:spLocks/>
            </p:cNvSpPr>
            <p:nvPr/>
          </p:nvSpPr>
          <p:spPr bwMode="auto">
            <a:xfrm>
              <a:off x="1822450" y="2120900"/>
              <a:ext cx="28575" cy="80963"/>
            </a:xfrm>
            <a:custGeom>
              <a:avLst/>
              <a:gdLst>
                <a:gd name="T0" fmla="*/ 0 w 18"/>
                <a:gd name="T1" fmla="*/ 2147483647 h 51"/>
                <a:gd name="T2" fmla="*/ 0 w 18"/>
                <a:gd name="T3" fmla="*/ 2147483647 h 51"/>
                <a:gd name="T4" fmla="*/ 2147483647 w 18"/>
                <a:gd name="T5" fmla="*/ 0 h 51"/>
                <a:gd name="T6" fmla="*/ 2147483647 w 18"/>
                <a:gd name="T7" fmla="*/ 2147483647 h 51"/>
                <a:gd name="T8" fmla="*/ 2147483647 w 18"/>
                <a:gd name="T9" fmla="*/ 2147483647 h 51"/>
                <a:gd name="T10" fmla="*/ 2147483647 w 18"/>
                <a:gd name="T11" fmla="*/ 2147483647 h 51"/>
                <a:gd name="T12" fmla="*/ 2147483647 w 18"/>
                <a:gd name="T13" fmla="*/ 2147483647 h 51"/>
                <a:gd name="T14" fmla="*/ 2147483647 w 18"/>
                <a:gd name="T15" fmla="*/ 2147483647 h 51"/>
                <a:gd name="T16" fmla="*/ 0 w 18"/>
                <a:gd name="T17" fmla="*/ 2147483647 h 51"/>
                <a:gd name="T18" fmla="*/ 0 w 18"/>
                <a:gd name="T19" fmla="*/ 2147483647 h 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
                <a:gd name="T31" fmla="*/ 0 h 51"/>
                <a:gd name="T32" fmla="*/ 18 w 18"/>
                <a:gd name="T33" fmla="*/ 51 h 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 h="51">
                  <a:moveTo>
                    <a:pt x="0" y="30"/>
                  </a:moveTo>
                  <a:lnTo>
                    <a:pt x="0" y="7"/>
                  </a:lnTo>
                  <a:lnTo>
                    <a:pt x="7" y="0"/>
                  </a:lnTo>
                  <a:lnTo>
                    <a:pt x="12" y="7"/>
                  </a:lnTo>
                  <a:lnTo>
                    <a:pt x="16" y="14"/>
                  </a:lnTo>
                  <a:lnTo>
                    <a:pt x="18" y="30"/>
                  </a:lnTo>
                  <a:lnTo>
                    <a:pt x="16" y="51"/>
                  </a:lnTo>
                  <a:lnTo>
                    <a:pt x="7" y="44"/>
                  </a:lnTo>
                  <a:lnTo>
                    <a:pt x="0" y="30"/>
                  </a:lnTo>
                </a:path>
              </a:pathLst>
            </a:custGeom>
            <a:noFill/>
            <a:ln w="2">
              <a:solidFill>
                <a:srgbClr val="000000"/>
              </a:solidFill>
              <a:prstDash val="solid"/>
              <a:round/>
              <a:headEnd/>
              <a:tailEnd/>
            </a:ln>
          </p:spPr>
          <p:txBody>
            <a:bodyPr/>
            <a:lstStyle/>
            <a:p>
              <a:endParaRPr lang="en-US"/>
            </a:p>
          </p:txBody>
        </p:sp>
        <p:sp>
          <p:nvSpPr>
            <p:cNvPr id="43156" name="Freeform 34"/>
            <p:cNvSpPr>
              <a:spLocks/>
            </p:cNvSpPr>
            <p:nvPr/>
          </p:nvSpPr>
          <p:spPr bwMode="auto">
            <a:xfrm>
              <a:off x="1797050" y="2103438"/>
              <a:ext cx="19050" cy="47625"/>
            </a:xfrm>
            <a:custGeom>
              <a:avLst/>
              <a:gdLst>
                <a:gd name="T0" fmla="*/ 0 w 12"/>
                <a:gd name="T1" fmla="*/ 2147483647 h 30"/>
                <a:gd name="T2" fmla="*/ 2147483647 w 12"/>
                <a:gd name="T3" fmla="*/ 0 h 30"/>
                <a:gd name="T4" fmla="*/ 2147483647 w 12"/>
                <a:gd name="T5" fmla="*/ 2147483647 h 30"/>
                <a:gd name="T6" fmla="*/ 2147483647 w 12"/>
                <a:gd name="T7" fmla="*/ 2147483647 h 30"/>
                <a:gd name="T8" fmla="*/ 0 w 12"/>
                <a:gd name="T9" fmla="*/ 2147483647 h 30"/>
                <a:gd name="T10" fmla="*/ 0 w 12"/>
                <a:gd name="T11" fmla="*/ 2147483647 h 30"/>
                <a:gd name="T12" fmla="*/ 0 60000 65536"/>
                <a:gd name="T13" fmla="*/ 0 60000 65536"/>
                <a:gd name="T14" fmla="*/ 0 60000 65536"/>
                <a:gd name="T15" fmla="*/ 0 60000 65536"/>
                <a:gd name="T16" fmla="*/ 0 60000 65536"/>
                <a:gd name="T17" fmla="*/ 0 60000 65536"/>
                <a:gd name="T18" fmla="*/ 0 w 12"/>
                <a:gd name="T19" fmla="*/ 0 h 30"/>
                <a:gd name="T20" fmla="*/ 12 w 12"/>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12" h="30">
                  <a:moveTo>
                    <a:pt x="0" y="18"/>
                  </a:moveTo>
                  <a:lnTo>
                    <a:pt x="5" y="0"/>
                  </a:lnTo>
                  <a:lnTo>
                    <a:pt x="12" y="18"/>
                  </a:lnTo>
                  <a:lnTo>
                    <a:pt x="5" y="30"/>
                  </a:lnTo>
                  <a:lnTo>
                    <a:pt x="0" y="18"/>
                  </a:lnTo>
                </a:path>
              </a:pathLst>
            </a:custGeom>
            <a:noFill/>
            <a:ln w="2">
              <a:solidFill>
                <a:srgbClr val="000000"/>
              </a:solidFill>
              <a:prstDash val="solid"/>
              <a:round/>
              <a:headEnd/>
              <a:tailEnd/>
            </a:ln>
          </p:spPr>
          <p:txBody>
            <a:bodyPr/>
            <a:lstStyle/>
            <a:p>
              <a:endParaRPr lang="en-US"/>
            </a:p>
          </p:txBody>
        </p:sp>
        <p:sp>
          <p:nvSpPr>
            <p:cNvPr id="43157" name="Freeform 35"/>
            <p:cNvSpPr>
              <a:spLocks/>
            </p:cNvSpPr>
            <p:nvPr/>
          </p:nvSpPr>
          <p:spPr bwMode="auto">
            <a:xfrm>
              <a:off x="1444625" y="1119188"/>
              <a:ext cx="176213" cy="328613"/>
            </a:xfrm>
            <a:custGeom>
              <a:avLst/>
              <a:gdLst>
                <a:gd name="T0" fmla="*/ 2147483647 w 111"/>
                <a:gd name="T1" fmla="*/ 2147483647 h 207"/>
                <a:gd name="T2" fmla="*/ 2147483647 w 111"/>
                <a:gd name="T3" fmla="*/ 2147483647 h 207"/>
                <a:gd name="T4" fmla="*/ 2147483647 w 111"/>
                <a:gd name="T5" fmla="*/ 2147483647 h 207"/>
                <a:gd name="T6" fmla="*/ 0 w 111"/>
                <a:gd name="T7" fmla="*/ 2147483647 h 207"/>
                <a:gd name="T8" fmla="*/ 0 w 111"/>
                <a:gd name="T9" fmla="*/ 2147483647 h 207"/>
                <a:gd name="T10" fmla="*/ 0 w 111"/>
                <a:gd name="T11" fmla="*/ 2147483647 h 207"/>
                <a:gd name="T12" fmla="*/ 2147483647 w 111"/>
                <a:gd name="T13" fmla="*/ 2147483647 h 207"/>
                <a:gd name="T14" fmla="*/ 2147483647 w 111"/>
                <a:gd name="T15" fmla="*/ 2147483647 h 207"/>
                <a:gd name="T16" fmla="*/ 2147483647 w 111"/>
                <a:gd name="T17" fmla="*/ 2147483647 h 207"/>
                <a:gd name="T18" fmla="*/ 2147483647 w 111"/>
                <a:gd name="T19" fmla="*/ 2147483647 h 207"/>
                <a:gd name="T20" fmla="*/ 2147483647 w 111"/>
                <a:gd name="T21" fmla="*/ 2147483647 h 207"/>
                <a:gd name="T22" fmla="*/ 2147483647 w 111"/>
                <a:gd name="T23" fmla="*/ 0 h 207"/>
                <a:gd name="T24" fmla="*/ 2147483647 w 111"/>
                <a:gd name="T25" fmla="*/ 2147483647 h 207"/>
                <a:gd name="T26" fmla="*/ 2147483647 w 111"/>
                <a:gd name="T27" fmla="*/ 2147483647 h 207"/>
                <a:gd name="T28" fmla="*/ 2147483647 w 111"/>
                <a:gd name="T29" fmla="*/ 2147483647 h 207"/>
                <a:gd name="T30" fmla="*/ 2147483647 w 111"/>
                <a:gd name="T31" fmla="*/ 2147483647 h 207"/>
                <a:gd name="T32" fmla="*/ 2147483647 w 111"/>
                <a:gd name="T33" fmla="*/ 2147483647 h 207"/>
                <a:gd name="T34" fmla="*/ 2147483647 w 111"/>
                <a:gd name="T35" fmla="*/ 2147483647 h 207"/>
                <a:gd name="T36" fmla="*/ 2147483647 w 111"/>
                <a:gd name="T37" fmla="*/ 2147483647 h 207"/>
                <a:gd name="T38" fmla="*/ 2147483647 w 111"/>
                <a:gd name="T39" fmla="*/ 2147483647 h 207"/>
                <a:gd name="T40" fmla="*/ 2147483647 w 111"/>
                <a:gd name="T41" fmla="*/ 2147483647 h 207"/>
                <a:gd name="T42" fmla="*/ 2147483647 w 111"/>
                <a:gd name="T43" fmla="*/ 2147483647 h 207"/>
                <a:gd name="T44" fmla="*/ 2147483647 w 111"/>
                <a:gd name="T45" fmla="*/ 2147483647 h 207"/>
                <a:gd name="T46" fmla="*/ 2147483647 w 111"/>
                <a:gd name="T47" fmla="*/ 2147483647 h 207"/>
                <a:gd name="T48" fmla="*/ 2147483647 w 111"/>
                <a:gd name="T49" fmla="*/ 2147483647 h 207"/>
                <a:gd name="T50" fmla="*/ 2147483647 w 111"/>
                <a:gd name="T51" fmla="*/ 2147483647 h 207"/>
                <a:gd name="T52" fmla="*/ 2147483647 w 111"/>
                <a:gd name="T53" fmla="*/ 2147483647 h 207"/>
                <a:gd name="T54" fmla="*/ 2147483647 w 111"/>
                <a:gd name="T55" fmla="*/ 2147483647 h 207"/>
                <a:gd name="T56" fmla="*/ 2147483647 w 111"/>
                <a:gd name="T57" fmla="*/ 2147483647 h 207"/>
                <a:gd name="T58" fmla="*/ 2147483647 w 111"/>
                <a:gd name="T59" fmla="*/ 2147483647 h 207"/>
                <a:gd name="T60" fmla="*/ 2147483647 w 111"/>
                <a:gd name="T61" fmla="*/ 2147483647 h 207"/>
                <a:gd name="T62" fmla="*/ 2147483647 w 111"/>
                <a:gd name="T63" fmla="*/ 2147483647 h 207"/>
                <a:gd name="T64" fmla="*/ 2147483647 w 111"/>
                <a:gd name="T65" fmla="*/ 2147483647 h 207"/>
                <a:gd name="T66" fmla="*/ 2147483647 w 111"/>
                <a:gd name="T67" fmla="*/ 2147483647 h 207"/>
                <a:gd name="T68" fmla="*/ 2147483647 w 111"/>
                <a:gd name="T69" fmla="*/ 2147483647 h 207"/>
                <a:gd name="T70" fmla="*/ 2147483647 w 111"/>
                <a:gd name="T71" fmla="*/ 2147483647 h 207"/>
                <a:gd name="T72" fmla="*/ 2147483647 w 111"/>
                <a:gd name="T73" fmla="*/ 2147483647 h 207"/>
                <a:gd name="T74" fmla="*/ 2147483647 w 111"/>
                <a:gd name="T75" fmla="*/ 2147483647 h 207"/>
                <a:gd name="T76" fmla="*/ 2147483647 w 111"/>
                <a:gd name="T77" fmla="*/ 2147483647 h 207"/>
                <a:gd name="T78" fmla="*/ 2147483647 w 111"/>
                <a:gd name="T79" fmla="*/ 2147483647 h 207"/>
                <a:gd name="T80" fmla="*/ 2147483647 w 111"/>
                <a:gd name="T81" fmla="*/ 2147483647 h 207"/>
                <a:gd name="T82" fmla="*/ 2147483647 w 111"/>
                <a:gd name="T83" fmla="*/ 2147483647 h 20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1"/>
                <a:gd name="T127" fmla="*/ 0 h 207"/>
                <a:gd name="T128" fmla="*/ 111 w 111"/>
                <a:gd name="T129" fmla="*/ 207 h 20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1" h="207">
                  <a:moveTo>
                    <a:pt x="7" y="191"/>
                  </a:moveTo>
                  <a:lnTo>
                    <a:pt x="5" y="182"/>
                  </a:lnTo>
                  <a:lnTo>
                    <a:pt x="3" y="165"/>
                  </a:lnTo>
                  <a:lnTo>
                    <a:pt x="0" y="142"/>
                  </a:lnTo>
                  <a:lnTo>
                    <a:pt x="0" y="117"/>
                  </a:lnTo>
                  <a:lnTo>
                    <a:pt x="0" y="91"/>
                  </a:lnTo>
                  <a:lnTo>
                    <a:pt x="3" y="68"/>
                  </a:lnTo>
                  <a:lnTo>
                    <a:pt x="5" y="54"/>
                  </a:lnTo>
                  <a:lnTo>
                    <a:pt x="7" y="42"/>
                  </a:lnTo>
                  <a:lnTo>
                    <a:pt x="14" y="21"/>
                  </a:lnTo>
                  <a:lnTo>
                    <a:pt x="16" y="16"/>
                  </a:lnTo>
                  <a:lnTo>
                    <a:pt x="23" y="0"/>
                  </a:lnTo>
                  <a:lnTo>
                    <a:pt x="32" y="5"/>
                  </a:lnTo>
                  <a:lnTo>
                    <a:pt x="43" y="16"/>
                  </a:lnTo>
                  <a:lnTo>
                    <a:pt x="52" y="19"/>
                  </a:lnTo>
                  <a:lnTo>
                    <a:pt x="61" y="21"/>
                  </a:lnTo>
                  <a:lnTo>
                    <a:pt x="71" y="26"/>
                  </a:lnTo>
                  <a:lnTo>
                    <a:pt x="77" y="42"/>
                  </a:lnTo>
                  <a:lnTo>
                    <a:pt x="80" y="47"/>
                  </a:lnTo>
                  <a:lnTo>
                    <a:pt x="89" y="61"/>
                  </a:lnTo>
                  <a:lnTo>
                    <a:pt x="98" y="63"/>
                  </a:lnTo>
                  <a:lnTo>
                    <a:pt x="100" y="68"/>
                  </a:lnTo>
                  <a:lnTo>
                    <a:pt x="107" y="82"/>
                  </a:lnTo>
                  <a:lnTo>
                    <a:pt x="111" y="91"/>
                  </a:lnTo>
                  <a:lnTo>
                    <a:pt x="109" y="117"/>
                  </a:lnTo>
                  <a:lnTo>
                    <a:pt x="107" y="119"/>
                  </a:lnTo>
                  <a:lnTo>
                    <a:pt x="98" y="133"/>
                  </a:lnTo>
                  <a:lnTo>
                    <a:pt x="89" y="131"/>
                  </a:lnTo>
                  <a:lnTo>
                    <a:pt x="80" y="138"/>
                  </a:lnTo>
                  <a:lnTo>
                    <a:pt x="77" y="142"/>
                  </a:lnTo>
                  <a:lnTo>
                    <a:pt x="71" y="156"/>
                  </a:lnTo>
                  <a:lnTo>
                    <a:pt x="64" y="165"/>
                  </a:lnTo>
                  <a:lnTo>
                    <a:pt x="61" y="170"/>
                  </a:lnTo>
                  <a:lnTo>
                    <a:pt x="52" y="184"/>
                  </a:lnTo>
                  <a:lnTo>
                    <a:pt x="43" y="191"/>
                  </a:lnTo>
                  <a:lnTo>
                    <a:pt x="32" y="193"/>
                  </a:lnTo>
                  <a:lnTo>
                    <a:pt x="23" y="203"/>
                  </a:lnTo>
                  <a:lnTo>
                    <a:pt x="14" y="207"/>
                  </a:lnTo>
                  <a:lnTo>
                    <a:pt x="7" y="191"/>
                  </a:lnTo>
                </a:path>
              </a:pathLst>
            </a:custGeom>
            <a:noFill/>
            <a:ln w="2">
              <a:solidFill>
                <a:srgbClr val="000000"/>
              </a:solidFill>
              <a:prstDash val="solid"/>
              <a:round/>
              <a:headEnd/>
              <a:tailEnd/>
            </a:ln>
          </p:spPr>
          <p:txBody>
            <a:bodyPr/>
            <a:lstStyle/>
            <a:p>
              <a:endParaRPr lang="en-US"/>
            </a:p>
          </p:txBody>
        </p:sp>
        <p:sp>
          <p:nvSpPr>
            <p:cNvPr id="43158" name="Freeform 36"/>
            <p:cNvSpPr>
              <a:spLocks/>
            </p:cNvSpPr>
            <p:nvPr/>
          </p:nvSpPr>
          <p:spPr bwMode="auto">
            <a:xfrm>
              <a:off x="2614613" y="1155700"/>
              <a:ext cx="165100" cy="247650"/>
            </a:xfrm>
            <a:custGeom>
              <a:avLst/>
              <a:gdLst>
                <a:gd name="T0" fmla="*/ 2147483647 w 104"/>
                <a:gd name="T1" fmla="*/ 2147483647 h 156"/>
                <a:gd name="T2" fmla="*/ 2147483647 w 104"/>
                <a:gd name="T3" fmla="*/ 2147483647 h 156"/>
                <a:gd name="T4" fmla="*/ 2147483647 w 104"/>
                <a:gd name="T5" fmla="*/ 2147483647 h 156"/>
                <a:gd name="T6" fmla="*/ 2147483647 w 104"/>
                <a:gd name="T7" fmla="*/ 2147483647 h 156"/>
                <a:gd name="T8" fmla="*/ 2147483647 w 104"/>
                <a:gd name="T9" fmla="*/ 2147483647 h 156"/>
                <a:gd name="T10" fmla="*/ 2147483647 w 104"/>
                <a:gd name="T11" fmla="*/ 2147483647 h 156"/>
                <a:gd name="T12" fmla="*/ 2147483647 w 104"/>
                <a:gd name="T13" fmla="*/ 2147483647 h 156"/>
                <a:gd name="T14" fmla="*/ 2147483647 w 104"/>
                <a:gd name="T15" fmla="*/ 2147483647 h 156"/>
                <a:gd name="T16" fmla="*/ 0 w 104"/>
                <a:gd name="T17" fmla="*/ 2147483647 h 156"/>
                <a:gd name="T18" fmla="*/ 2147483647 w 104"/>
                <a:gd name="T19" fmla="*/ 2147483647 h 156"/>
                <a:gd name="T20" fmla="*/ 2147483647 w 104"/>
                <a:gd name="T21" fmla="*/ 2147483647 h 156"/>
                <a:gd name="T22" fmla="*/ 2147483647 w 104"/>
                <a:gd name="T23" fmla="*/ 2147483647 h 156"/>
                <a:gd name="T24" fmla="*/ 2147483647 w 104"/>
                <a:gd name="T25" fmla="*/ 2147483647 h 156"/>
                <a:gd name="T26" fmla="*/ 2147483647 w 104"/>
                <a:gd name="T27" fmla="*/ 2147483647 h 156"/>
                <a:gd name="T28" fmla="*/ 2147483647 w 104"/>
                <a:gd name="T29" fmla="*/ 2147483647 h 156"/>
                <a:gd name="T30" fmla="*/ 2147483647 w 104"/>
                <a:gd name="T31" fmla="*/ 2147483647 h 156"/>
                <a:gd name="T32" fmla="*/ 2147483647 w 104"/>
                <a:gd name="T33" fmla="*/ 2147483647 h 156"/>
                <a:gd name="T34" fmla="*/ 2147483647 w 104"/>
                <a:gd name="T35" fmla="*/ 2147483647 h 156"/>
                <a:gd name="T36" fmla="*/ 2147483647 w 104"/>
                <a:gd name="T37" fmla="*/ 2147483647 h 156"/>
                <a:gd name="T38" fmla="*/ 2147483647 w 104"/>
                <a:gd name="T39" fmla="*/ 2147483647 h 156"/>
                <a:gd name="T40" fmla="*/ 2147483647 w 104"/>
                <a:gd name="T41" fmla="*/ 0 h 156"/>
                <a:gd name="T42" fmla="*/ 2147483647 w 104"/>
                <a:gd name="T43" fmla="*/ 2147483647 h 156"/>
                <a:gd name="T44" fmla="*/ 2147483647 w 104"/>
                <a:gd name="T45" fmla="*/ 2147483647 h 156"/>
                <a:gd name="T46" fmla="*/ 2147483647 w 104"/>
                <a:gd name="T47" fmla="*/ 2147483647 h 156"/>
                <a:gd name="T48" fmla="*/ 2147483647 w 104"/>
                <a:gd name="T49" fmla="*/ 2147483647 h 156"/>
                <a:gd name="T50" fmla="*/ 2147483647 w 104"/>
                <a:gd name="T51" fmla="*/ 2147483647 h 156"/>
                <a:gd name="T52" fmla="*/ 2147483647 w 104"/>
                <a:gd name="T53" fmla="*/ 2147483647 h 156"/>
                <a:gd name="T54" fmla="*/ 2147483647 w 104"/>
                <a:gd name="T55" fmla="*/ 2147483647 h 156"/>
                <a:gd name="T56" fmla="*/ 2147483647 w 104"/>
                <a:gd name="T57" fmla="*/ 2147483647 h 156"/>
                <a:gd name="T58" fmla="*/ 2147483647 w 104"/>
                <a:gd name="T59" fmla="*/ 2147483647 h 156"/>
                <a:gd name="T60" fmla="*/ 2147483647 w 104"/>
                <a:gd name="T61" fmla="*/ 2147483647 h 156"/>
                <a:gd name="T62" fmla="*/ 2147483647 w 104"/>
                <a:gd name="T63" fmla="*/ 2147483647 h 156"/>
                <a:gd name="T64" fmla="*/ 2147483647 w 104"/>
                <a:gd name="T65" fmla="*/ 2147483647 h 156"/>
                <a:gd name="T66" fmla="*/ 2147483647 w 104"/>
                <a:gd name="T67" fmla="*/ 2147483647 h 156"/>
                <a:gd name="T68" fmla="*/ 2147483647 w 104"/>
                <a:gd name="T69" fmla="*/ 2147483647 h 156"/>
                <a:gd name="T70" fmla="*/ 2147483647 w 104"/>
                <a:gd name="T71" fmla="*/ 2147483647 h 156"/>
                <a:gd name="T72" fmla="*/ 2147483647 w 104"/>
                <a:gd name="T73" fmla="*/ 2147483647 h 156"/>
                <a:gd name="T74" fmla="*/ 2147483647 w 104"/>
                <a:gd name="T75" fmla="*/ 2147483647 h 156"/>
                <a:gd name="T76" fmla="*/ 2147483647 w 104"/>
                <a:gd name="T77" fmla="*/ 2147483647 h 156"/>
                <a:gd name="T78" fmla="*/ 2147483647 w 104"/>
                <a:gd name="T79" fmla="*/ 2147483647 h 156"/>
                <a:gd name="T80" fmla="*/ 2147483647 w 104"/>
                <a:gd name="T81" fmla="*/ 2147483647 h 156"/>
                <a:gd name="T82" fmla="*/ 2147483647 w 104"/>
                <a:gd name="T83" fmla="*/ 2147483647 h 1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4"/>
                <a:gd name="T127" fmla="*/ 0 h 156"/>
                <a:gd name="T128" fmla="*/ 104 w 104"/>
                <a:gd name="T129" fmla="*/ 156 h 15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4" h="156">
                  <a:moveTo>
                    <a:pt x="36" y="142"/>
                  </a:moveTo>
                  <a:lnTo>
                    <a:pt x="29" y="131"/>
                  </a:lnTo>
                  <a:lnTo>
                    <a:pt x="22" y="119"/>
                  </a:lnTo>
                  <a:lnTo>
                    <a:pt x="20" y="112"/>
                  </a:lnTo>
                  <a:lnTo>
                    <a:pt x="16" y="119"/>
                  </a:lnTo>
                  <a:lnTo>
                    <a:pt x="11" y="122"/>
                  </a:lnTo>
                  <a:lnTo>
                    <a:pt x="7" y="119"/>
                  </a:lnTo>
                  <a:lnTo>
                    <a:pt x="2" y="115"/>
                  </a:lnTo>
                  <a:lnTo>
                    <a:pt x="0" y="94"/>
                  </a:lnTo>
                  <a:lnTo>
                    <a:pt x="2" y="68"/>
                  </a:lnTo>
                  <a:lnTo>
                    <a:pt x="2" y="59"/>
                  </a:lnTo>
                  <a:lnTo>
                    <a:pt x="9" y="45"/>
                  </a:lnTo>
                  <a:lnTo>
                    <a:pt x="11" y="38"/>
                  </a:lnTo>
                  <a:lnTo>
                    <a:pt x="18" y="45"/>
                  </a:lnTo>
                  <a:lnTo>
                    <a:pt x="20" y="49"/>
                  </a:lnTo>
                  <a:lnTo>
                    <a:pt x="22" y="45"/>
                  </a:lnTo>
                  <a:lnTo>
                    <a:pt x="29" y="19"/>
                  </a:lnTo>
                  <a:lnTo>
                    <a:pt x="38" y="7"/>
                  </a:lnTo>
                  <a:lnTo>
                    <a:pt x="47" y="3"/>
                  </a:lnTo>
                  <a:lnTo>
                    <a:pt x="59" y="0"/>
                  </a:lnTo>
                  <a:lnTo>
                    <a:pt x="68" y="10"/>
                  </a:lnTo>
                  <a:lnTo>
                    <a:pt x="74" y="19"/>
                  </a:lnTo>
                  <a:lnTo>
                    <a:pt x="77" y="21"/>
                  </a:lnTo>
                  <a:lnTo>
                    <a:pt x="86" y="31"/>
                  </a:lnTo>
                  <a:lnTo>
                    <a:pt x="93" y="45"/>
                  </a:lnTo>
                  <a:lnTo>
                    <a:pt x="95" y="47"/>
                  </a:lnTo>
                  <a:lnTo>
                    <a:pt x="104" y="68"/>
                  </a:lnTo>
                  <a:lnTo>
                    <a:pt x="104" y="70"/>
                  </a:lnTo>
                  <a:lnTo>
                    <a:pt x="104" y="94"/>
                  </a:lnTo>
                  <a:lnTo>
                    <a:pt x="104" y="96"/>
                  </a:lnTo>
                  <a:lnTo>
                    <a:pt x="95" y="119"/>
                  </a:lnTo>
                  <a:lnTo>
                    <a:pt x="86" y="126"/>
                  </a:lnTo>
                  <a:lnTo>
                    <a:pt x="77" y="138"/>
                  </a:lnTo>
                  <a:lnTo>
                    <a:pt x="72" y="142"/>
                  </a:lnTo>
                  <a:lnTo>
                    <a:pt x="68" y="147"/>
                  </a:lnTo>
                  <a:lnTo>
                    <a:pt x="59" y="154"/>
                  </a:lnTo>
                  <a:lnTo>
                    <a:pt x="47" y="156"/>
                  </a:lnTo>
                  <a:lnTo>
                    <a:pt x="38" y="149"/>
                  </a:lnTo>
                  <a:lnTo>
                    <a:pt x="36" y="142"/>
                  </a:lnTo>
                </a:path>
              </a:pathLst>
            </a:custGeom>
            <a:noFill/>
            <a:ln w="2">
              <a:solidFill>
                <a:srgbClr val="000000"/>
              </a:solidFill>
              <a:prstDash val="solid"/>
              <a:round/>
              <a:headEnd/>
              <a:tailEnd/>
            </a:ln>
          </p:spPr>
          <p:txBody>
            <a:bodyPr/>
            <a:lstStyle/>
            <a:p>
              <a:endParaRPr lang="en-US"/>
            </a:p>
          </p:txBody>
        </p:sp>
        <p:sp>
          <p:nvSpPr>
            <p:cNvPr id="43159" name="Rectangle 37"/>
            <p:cNvSpPr>
              <a:spLocks noChangeArrowheads="1"/>
            </p:cNvSpPr>
            <p:nvPr/>
          </p:nvSpPr>
          <p:spPr bwMode="auto">
            <a:xfrm>
              <a:off x="533400" y="228600"/>
              <a:ext cx="2971800" cy="2932113"/>
            </a:xfrm>
            <a:prstGeom prst="rect">
              <a:avLst/>
            </a:prstGeom>
            <a:noFill/>
            <a:ln w="2">
              <a:solidFill>
                <a:srgbClr val="000000"/>
              </a:solidFill>
              <a:miter lim="800000"/>
              <a:headEnd/>
              <a:tailEnd/>
            </a:ln>
          </p:spPr>
          <p:txBody>
            <a:bodyPr/>
            <a:lstStyle/>
            <a:p>
              <a:endParaRPr lang="en-US"/>
            </a:p>
          </p:txBody>
        </p:sp>
      </p:grpSp>
      <p:sp>
        <p:nvSpPr>
          <p:cNvPr id="43122" name="TextBox 60"/>
          <p:cNvSpPr txBox="1">
            <a:spLocks noChangeArrowheads="1"/>
          </p:cNvSpPr>
          <p:nvPr/>
        </p:nvSpPr>
        <p:spPr bwMode="auto">
          <a:xfrm>
            <a:off x="6796089" y="1677355"/>
            <a:ext cx="348172" cy="184666"/>
          </a:xfrm>
          <a:prstGeom prst="rect">
            <a:avLst/>
          </a:prstGeom>
          <a:noFill/>
          <a:ln w="9525">
            <a:noFill/>
            <a:miter lim="800000"/>
            <a:headEnd/>
            <a:tailEnd/>
          </a:ln>
        </p:spPr>
        <p:txBody>
          <a:bodyPr wrap="none">
            <a:spAutoFit/>
          </a:bodyPr>
          <a:lstStyle/>
          <a:p>
            <a:r>
              <a:rPr lang="en-US" sz="600" b="1"/>
              <a:t>30 C</a:t>
            </a:r>
          </a:p>
        </p:txBody>
      </p:sp>
      <p:sp>
        <p:nvSpPr>
          <p:cNvPr id="43123" name="TextBox 60"/>
          <p:cNvSpPr txBox="1">
            <a:spLocks noChangeArrowheads="1"/>
          </p:cNvSpPr>
          <p:nvPr/>
        </p:nvSpPr>
        <p:spPr bwMode="auto">
          <a:xfrm>
            <a:off x="8048625" y="1674180"/>
            <a:ext cx="348172" cy="184666"/>
          </a:xfrm>
          <a:prstGeom prst="rect">
            <a:avLst/>
          </a:prstGeom>
          <a:noFill/>
          <a:ln w="9525">
            <a:noFill/>
            <a:miter lim="800000"/>
            <a:headEnd/>
            <a:tailEnd/>
          </a:ln>
        </p:spPr>
        <p:txBody>
          <a:bodyPr wrap="none">
            <a:spAutoFit/>
          </a:bodyPr>
          <a:lstStyle/>
          <a:p>
            <a:r>
              <a:rPr lang="en-US" sz="600" b="1"/>
              <a:t>30 C</a:t>
            </a:r>
          </a:p>
        </p:txBody>
      </p:sp>
      <p:sp>
        <p:nvSpPr>
          <p:cNvPr id="43124" name="TextBox 365"/>
          <p:cNvSpPr txBox="1">
            <a:spLocks noChangeArrowheads="1"/>
          </p:cNvSpPr>
          <p:nvPr/>
        </p:nvSpPr>
        <p:spPr bwMode="auto">
          <a:xfrm>
            <a:off x="1570038" y="762000"/>
            <a:ext cx="703206" cy="338554"/>
          </a:xfrm>
          <a:prstGeom prst="rect">
            <a:avLst/>
          </a:prstGeom>
          <a:noFill/>
          <a:ln w="9525">
            <a:noFill/>
            <a:miter lim="800000"/>
            <a:headEnd/>
            <a:tailEnd/>
          </a:ln>
        </p:spPr>
        <p:txBody>
          <a:bodyPr wrap="none">
            <a:spAutoFit/>
          </a:bodyPr>
          <a:lstStyle/>
          <a:p>
            <a:r>
              <a:rPr lang="en-US" sz="1600" b="1">
                <a:latin typeface="Times New Roman" pitchFamily="18" charset="0"/>
                <a:cs typeface="Times New Roman" pitchFamily="18" charset="0"/>
              </a:rPr>
              <a:t>FABP</a:t>
            </a:r>
          </a:p>
        </p:txBody>
      </p:sp>
      <p:sp>
        <p:nvSpPr>
          <p:cNvPr id="43125" name="TextBox 366"/>
          <p:cNvSpPr txBox="1">
            <a:spLocks noChangeArrowheads="1"/>
          </p:cNvSpPr>
          <p:nvPr/>
        </p:nvSpPr>
        <p:spPr bwMode="auto">
          <a:xfrm>
            <a:off x="4265612" y="762000"/>
            <a:ext cx="566950" cy="338554"/>
          </a:xfrm>
          <a:prstGeom prst="rect">
            <a:avLst/>
          </a:prstGeom>
          <a:noFill/>
          <a:ln w="9525">
            <a:noFill/>
            <a:miter lim="800000"/>
            <a:headEnd/>
            <a:tailEnd/>
          </a:ln>
        </p:spPr>
        <p:txBody>
          <a:bodyPr wrap="none">
            <a:spAutoFit/>
          </a:bodyPr>
          <a:lstStyle/>
          <a:p>
            <a:r>
              <a:rPr lang="en-US" sz="1600" b="1" dirty="0">
                <a:latin typeface="Times New Roman" pitchFamily="18" charset="0"/>
                <a:cs typeface="Times New Roman" pitchFamily="18" charset="0"/>
              </a:rPr>
              <a:t>FAF</a:t>
            </a:r>
          </a:p>
        </p:txBody>
      </p:sp>
      <p:sp>
        <p:nvSpPr>
          <p:cNvPr id="43126" name="TextBox 367"/>
          <p:cNvSpPr txBox="1">
            <a:spLocks noChangeArrowheads="1"/>
          </p:cNvSpPr>
          <p:nvPr/>
        </p:nvSpPr>
        <p:spPr bwMode="auto">
          <a:xfrm>
            <a:off x="7165977" y="770626"/>
            <a:ext cx="714426" cy="338554"/>
          </a:xfrm>
          <a:prstGeom prst="rect">
            <a:avLst/>
          </a:prstGeom>
          <a:noFill/>
          <a:ln w="9525">
            <a:noFill/>
            <a:miter lim="800000"/>
            <a:headEnd/>
            <a:tailEnd/>
          </a:ln>
        </p:spPr>
        <p:txBody>
          <a:bodyPr wrap="none">
            <a:spAutoFit/>
          </a:bodyPr>
          <a:lstStyle/>
          <a:p>
            <a:r>
              <a:rPr lang="en-US" sz="1600" b="1" dirty="0">
                <a:latin typeface="Times New Roman" pitchFamily="18" charset="0"/>
                <a:cs typeface="Times New Roman" pitchFamily="18" charset="0"/>
              </a:rPr>
              <a:t>FAAF</a:t>
            </a:r>
          </a:p>
        </p:txBody>
      </p:sp>
      <p:sp>
        <p:nvSpPr>
          <p:cNvPr id="43127" name="Text Box 72"/>
          <p:cNvSpPr txBox="1">
            <a:spLocks noChangeArrowheads="1"/>
          </p:cNvSpPr>
          <p:nvPr/>
        </p:nvSpPr>
        <p:spPr bwMode="auto">
          <a:xfrm>
            <a:off x="3770313" y="1223331"/>
            <a:ext cx="663515" cy="276999"/>
          </a:xfrm>
          <a:prstGeom prst="rect">
            <a:avLst/>
          </a:prstGeom>
          <a:noFill/>
          <a:ln w="9525">
            <a:noFill/>
            <a:miter lim="800000"/>
            <a:headEnd/>
            <a:tailEnd/>
          </a:ln>
        </p:spPr>
        <p:txBody>
          <a:bodyPr wrap="none">
            <a:spAutoFit/>
          </a:bodyPr>
          <a:lstStyle/>
          <a:p>
            <a:r>
              <a:rPr lang="en-US" sz="1200" b="1" i="1"/>
              <a:t>-G*C</a:t>
            </a:r>
            <a:r>
              <a:rPr lang="en-US" sz="1200" b="1" i="1">
                <a:solidFill>
                  <a:srgbClr val="FF0000"/>
                </a:solidFill>
              </a:rPr>
              <a:t>T</a:t>
            </a:r>
            <a:r>
              <a:rPr lang="en-US" sz="1200" b="1" i="1"/>
              <a:t>-</a:t>
            </a:r>
          </a:p>
        </p:txBody>
      </p:sp>
      <p:sp>
        <p:nvSpPr>
          <p:cNvPr id="43128" name="Text Box 73"/>
          <p:cNvSpPr txBox="1">
            <a:spLocks noChangeArrowheads="1"/>
          </p:cNvSpPr>
          <p:nvPr/>
        </p:nvSpPr>
        <p:spPr bwMode="auto">
          <a:xfrm>
            <a:off x="4940301" y="1223331"/>
            <a:ext cx="636713" cy="276999"/>
          </a:xfrm>
          <a:prstGeom prst="rect">
            <a:avLst/>
          </a:prstGeom>
          <a:noFill/>
          <a:ln w="9525">
            <a:noFill/>
            <a:miter lim="800000"/>
            <a:headEnd/>
            <a:tailEnd/>
          </a:ln>
        </p:spPr>
        <p:txBody>
          <a:bodyPr wrap="none">
            <a:spAutoFit/>
          </a:bodyPr>
          <a:lstStyle/>
          <a:p>
            <a:r>
              <a:rPr lang="en-US" sz="1200" b="1" i="1"/>
              <a:t>G*C</a:t>
            </a:r>
            <a:r>
              <a:rPr lang="en-US" sz="1200" b="1" i="1">
                <a:solidFill>
                  <a:srgbClr val="FF0000"/>
                </a:solidFill>
              </a:rPr>
              <a:t>A</a:t>
            </a:r>
            <a:r>
              <a:rPr lang="en-US" sz="1200" b="1" i="1"/>
              <a:t>-</a:t>
            </a:r>
          </a:p>
        </p:txBody>
      </p:sp>
      <p:sp>
        <p:nvSpPr>
          <p:cNvPr id="43129" name="Text Box 72"/>
          <p:cNvSpPr txBox="1">
            <a:spLocks noChangeArrowheads="1"/>
          </p:cNvSpPr>
          <p:nvPr/>
        </p:nvSpPr>
        <p:spPr bwMode="auto">
          <a:xfrm>
            <a:off x="6589713" y="1223331"/>
            <a:ext cx="663515" cy="276999"/>
          </a:xfrm>
          <a:prstGeom prst="rect">
            <a:avLst/>
          </a:prstGeom>
          <a:noFill/>
          <a:ln w="9525">
            <a:noFill/>
            <a:miter lim="800000"/>
            <a:headEnd/>
            <a:tailEnd/>
          </a:ln>
        </p:spPr>
        <p:txBody>
          <a:bodyPr wrap="none">
            <a:spAutoFit/>
          </a:bodyPr>
          <a:lstStyle/>
          <a:p>
            <a:r>
              <a:rPr lang="en-US" sz="1200" b="1" i="1"/>
              <a:t>-G*C</a:t>
            </a:r>
            <a:r>
              <a:rPr lang="en-US" sz="1200" b="1" i="1">
                <a:solidFill>
                  <a:srgbClr val="FF0000"/>
                </a:solidFill>
              </a:rPr>
              <a:t>T</a:t>
            </a:r>
            <a:r>
              <a:rPr lang="en-US" sz="1200" b="1" i="1"/>
              <a:t>-</a:t>
            </a:r>
          </a:p>
        </p:txBody>
      </p:sp>
      <p:sp>
        <p:nvSpPr>
          <p:cNvPr id="43130" name="Text Box 73"/>
          <p:cNvSpPr txBox="1">
            <a:spLocks noChangeArrowheads="1"/>
          </p:cNvSpPr>
          <p:nvPr/>
        </p:nvSpPr>
        <p:spPr bwMode="auto">
          <a:xfrm>
            <a:off x="7759701" y="1223331"/>
            <a:ext cx="636713" cy="276999"/>
          </a:xfrm>
          <a:prstGeom prst="rect">
            <a:avLst/>
          </a:prstGeom>
          <a:noFill/>
          <a:ln w="9525">
            <a:noFill/>
            <a:miter lim="800000"/>
            <a:headEnd/>
            <a:tailEnd/>
          </a:ln>
        </p:spPr>
        <p:txBody>
          <a:bodyPr wrap="none">
            <a:spAutoFit/>
          </a:bodyPr>
          <a:lstStyle/>
          <a:p>
            <a:r>
              <a:rPr lang="en-US" sz="1200" b="1" i="1"/>
              <a:t>G*C</a:t>
            </a:r>
            <a:r>
              <a:rPr lang="en-US" sz="1200" b="1" i="1">
                <a:solidFill>
                  <a:srgbClr val="FF0000"/>
                </a:solidFill>
              </a:rPr>
              <a:t>A</a:t>
            </a:r>
            <a:r>
              <a:rPr lang="en-US" sz="1200" b="1" i="1"/>
              <a:t>-</a:t>
            </a:r>
          </a:p>
        </p:txBody>
      </p:sp>
      <p:pic>
        <p:nvPicPr>
          <p:cNvPr id="239" name="Picture 4"/>
          <p:cNvPicPr>
            <a:picLocks noChangeAspect="1" noChangeArrowheads="1"/>
          </p:cNvPicPr>
          <p:nvPr/>
        </p:nvPicPr>
        <p:blipFill>
          <a:blip r:embed="rId84" cstate="print">
            <a:extLst>
              <a:ext uri="{28A0092B-C50C-407E-A947-70E740481C1C}">
                <a14:useLocalDpi xmlns:a14="http://schemas.microsoft.com/office/drawing/2010/main" val="0"/>
              </a:ext>
            </a:extLst>
          </a:blip>
          <a:srcRect/>
          <a:stretch>
            <a:fillRect/>
          </a:stretch>
        </p:blipFill>
        <p:spPr bwMode="auto">
          <a:xfrm>
            <a:off x="5410200" y="1661481"/>
            <a:ext cx="393993" cy="60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p:nvPr/>
        </p:nvCxnSpPr>
        <p:spPr>
          <a:xfrm>
            <a:off x="5804193" y="1656509"/>
            <a:ext cx="0" cy="566928"/>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42" name="TextBox 59"/>
          <p:cNvSpPr txBox="1">
            <a:spLocks noChangeArrowheads="1"/>
          </p:cNvSpPr>
          <p:nvPr/>
        </p:nvSpPr>
        <p:spPr bwMode="auto">
          <a:xfrm>
            <a:off x="5510406" y="1623252"/>
            <a:ext cx="386644" cy="184666"/>
          </a:xfrm>
          <a:prstGeom prst="rect">
            <a:avLst/>
          </a:prstGeom>
          <a:noFill/>
          <a:ln w="9525">
            <a:noFill/>
            <a:miter lim="800000"/>
            <a:headEnd/>
            <a:tailEnd/>
          </a:ln>
        </p:spPr>
        <p:txBody>
          <a:bodyPr wrap="none">
            <a:spAutoFit/>
          </a:bodyPr>
          <a:lstStyle/>
          <a:p>
            <a:r>
              <a:rPr lang="en-US" sz="600" b="1" dirty="0"/>
              <a:t>17 </a:t>
            </a:r>
            <a:r>
              <a:rPr lang="en-US" sz="600" b="1" dirty="0" smtClean="0">
                <a:latin typeface="Times New Roman" pitchFamily="18" charset="0"/>
                <a:cs typeface="Times New Roman" pitchFamily="18" charset="0"/>
              </a:rPr>
              <a:t>˚</a:t>
            </a:r>
            <a:r>
              <a:rPr lang="en-US" sz="600" b="1" dirty="0" smtClean="0"/>
              <a:t>C</a:t>
            </a:r>
            <a:endParaRPr lang="en-US" sz="600" b="1" dirty="0"/>
          </a:p>
        </p:txBody>
      </p:sp>
      <p:sp>
        <p:nvSpPr>
          <p:cNvPr id="2" name="TextBox 1"/>
          <p:cNvSpPr txBox="1"/>
          <p:nvPr/>
        </p:nvSpPr>
        <p:spPr>
          <a:xfrm>
            <a:off x="1074785" y="4860492"/>
            <a:ext cx="285656" cy="307777"/>
          </a:xfrm>
          <a:prstGeom prst="rect">
            <a:avLst/>
          </a:prstGeom>
          <a:noFill/>
        </p:spPr>
        <p:txBody>
          <a:bodyPr wrap="none" rtlCol="0">
            <a:spAutoFit/>
          </a:bodyPr>
          <a:lstStyle/>
          <a:p>
            <a:r>
              <a:rPr lang="en-US" sz="1400" b="1" dirty="0" smtClean="0"/>
              <a:t>B</a:t>
            </a:r>
            <a:endParaRPr lang="en-US" sz="1400" b="1" dirty="0"/>
          </a:p>
        </p:txBody>
      </p:sp>
      <p:sp>
        <p:nvSpPr>
          <p:cNvPr id="240" name="TextBox 239"/>
          <p:cNvSpPr txBox="1"/>
          <p:nvPr/>
        </p:nvSpPr>
        <p:spPr>
          <a:xfrm>
            <a:off x="1314544" y="4845248"/>
            <a:ext cx="269626" cy="307777"/>
          </a:xfrm>
          <a:prstGeom prst="rect">
            <a:avLst/>
          </a:prstGeom>
          <a:noFill/>
        </p:spPr>
        <p:txBody>
          <a:bodyPr wrap="none" rtlCol="0">
            <a:spAutoFit/>
          </a:bodyPr>
          <a:lstStyle/>
          <a:p>
            <a:r>
              <a:rPr lang="en-US" sz="1400" b="1" dirty="0" smtClean="0"/>
              <a:t>S</a:t>
            </a:r>
            <a:endParaRPr lang="en-US" sz="1400" b="1" dirty="0"/>
          </a:p>
        </p:txBody>
      </p:sp>
      <p:sp>
        <p:nvSpPr>
          <p:cNvPr id="241" name="TextBox 240"/>
          <p:cNvSpPr txBox="1"/>
          <p:nvPr/>
        </p:nvSpPr>
        <p:spPr>
          <a:xfrm>
            <a:off x="4178549" y="4857750"/>
            <a:ext cx="269626" cy="307777"/>
          </a:xfrm>
          <a:prstGeom prst="rect">
            <a:avLst/>
          </a:prstGeom>
          <a:noFill/>
        </p:spPr>
        <p:txBody>
          <a:bodyPr wrap="none" rtlCol="0">
            <a:spAutoFit/>
          </a:bodyPr>
          <a:lstStyle/>
          <a:p>
            <a:r>
              <a:rPr lang="en-US" sz="1400" b="1" dirty="0" smtClean="0"/>
              <a:t>S</a:t>
            </a:r>
            <a:endParaRPr lang="en-US" sz="1400" b="1" dirty="0"/>
          </a:p>
        </p:txBody>
      </p:sp>
      <p:sp>
        <p:nvSpPr>
          <p:cNvPr id="250" name="TextBox 249"/>
          <p:cNvSpPr txBox="1"/>
          <p:nvPr/>
        </p:nvSpPr>
        <p:spPr>
          <a:xfrm>
            <a:off x="5562600" y="4953000"/>
            <a:ext cx="269626" cy="307777"/>
          </a:xfrm>
          <a:prstGeom prst="rect">
            <a:avLst/>
          </a:prstGeom>
          <a:noFill/>
        </p:spPr>
        <p:txBody>
          <a:bodyPr wrap="none" rtlCol="0">
            <a:spAutoFit/>
          </a:bodyPr>
          <a:lstStyle/>
          <a:p>
            <a:r>
              <a:rPr lang="en-US" sz="1400" b="1" dirty="0" smtClean="0"/>
              <a:t>S</a:t>
            </a:r>
            <a:endParaRPr lang="en-US" sz="1400" b="1" dirty="0"/>
          </a:p>
        </p:txBody>
      </p:sp>
      <p:sp>
        <p:nvSpPr>
          <p:cNvPr id="251" name="TextBox 250"/>
          <p:cNvSpPr txBox="1"/>
          <p:nvPr/>
        </p:nvSpPr>
        <p:spPr>
          <a:xfrm>
            <a:off x="6553200" y="4808166"/>
            <a:ext cx="269626" cy="307777"/>
          </a:xfrm>
          <a:prstGeom prst="rect">
            <a:avLst/>
          </a:prstGeom>
          <a:noFill/>
        </p:spPr>
        <p:txBody>
          <a:bodyPr wrap="none" rtlCol="0">
            <a:spAutoFit/>
          </a:bodyPr>
          <a:lstStyle/>
          <a:p>
            <a:r>
              <a:rPr lang="en-US" sz="1400" b="1" dirty="0" smtClean="0"/>
              <a:t>S</a:t>
            </a:r>
            <a:endParaRPr lang="en-US" sz="1400" b="1" dirty="0"/>
          </a:p>
        </p:txBody>
      </p:sp>
      <p:sp>
        <p:nvSpPr>
          <p:cNvPr id="252" name="TextBox 251"/>
          <p:cNvSpPr txBox="1"/>
          <p:nvPr/>
        </p:nvSpPr>
        <p:spPr>
          <a:xfrm>
            <a:off x="7636124" y="4800600"/>
            <a:ext cx="269626" cy="307777"/>
          </a:xfrm>
          <a:prstGeom prst="rect">
            <a:avLst/>
          </a:prstGeom>
          <a:noFill/>
        </p:spPr>
        <p:txBody>
          <a:bodyPr wrap="none" rtlCol="0">
            <a:spAutoFit/>
          </a:bodyPr>
          <a:lstStyle/>
          <a:p>
            <a:r>
              <a:rPr lang="en-US" sz="1400" b="1" dirty="0" smtClean="0"/>
              <a:t>S</a:t>
            </a:r>
            <a:endParaRPr lang="en-US" sz="1400" b="1" dirty="0"/>
          </a:p>
        </p:txBody>
      </p:sp>
      <p:sp>
        <p:nvSpPr>
          <p:cNvPr id="261" name="TextBox 260"/>
          <p:cNvSpPr txBox="1"/>
          <p:nvPr/>
        </p:nvSpPr>
        <p:spPr>
          <a:xfrm>
            <a:off x="6814628" y="4873823"/>
            <a:ext cx="324128" cy="276999"/>
          </a:xfrm>
          <a:prstGeom prst="rect">
            <a:avLst/>
          </a:prstGeom>
          <a:noFill/>
        </p:spPr>
        <p:txBody>
          <a:bodyPr wrap="none" rtlCol="0">
            <a:spAutoFit/>
          </a:bodyPr>
          <a:lstStyle/>
          <a:p>
            <a:r>
              <a:rPr lang="en-US" sz="1200" b="1" dirty="0" smtClean="0"/>
              <a:t>W</a:t>
            </a:r>
            <a:endParaRPr lang="en-US" sz="1200" b="1" dirty="0"/>
          </a:p>
        </p:txBody>
      </p:sp>
      <p:sp>
        <p:nvSpPr>
          <p:cNvPr id="262" name="TextBox 261"/>
          <p:cNvSpPr txBox="1"/>
          <p:nvPr/>
        </p:nvSpPr>
        <p:spPr>
          <a:xfrm>
            <a:off x="7848600" y="4904601"/>
            <a:ext cx="324128" cy="276999"/>
          </a:xfrm>
          <a:prstGeom prst="rect">
            <a:avLst/>
          </a:prstGeom>
          <a:noFill/>
        </p:spPr>
        <p:txBody>
          <a:bodyPr wrap="none" rtlCol="0">
            <a:spAutoFit/>
          </a:bodyPr>
          <a:lstStyle/>
          <a:p>
            <a:r>
              <a:rPr lang="en-US" sz="1200" b="1" dirty="0" smtClean="0"/>
              <a:t>W</a:t>
            </a:r>
            <a:endParaRPr lang="en-US" sz="1200" b="1" dirty="0"/>
          </a:p>
        </p:txBody>
      </p:sp>
      <p:sp>
        <p:nvSpPr>
          <p:cNvPr id="263" name="TextBox 262"/>
          <p:cNvSpPr txBox="1"/>
          <p:nvPr/>
        </p:nvSpPr>
        <p:spPr>
          <a:xfrm>
            <a:off x="7534275" y="4913087"/>
            <a:ext cx="285656" cy="307777"/>
          </a:xfrm>
          <a:prstGeom prst="rect">
            <a:avLst/>
          </a:prstGeom>
          <a:noFill/>
        </p:spPr>
        <p:txBody>
          <a:bodyPr wrap="none" rtlCol="0">
            <a:spAutoFit/>
          </a:bodyPr>
          <a:lstStyle/>
          <a:p>
            <a:r>
              <a:rPr lang="en-US" sz="1400" b="1" dirty="0" smtClean="0"/>
              <a:t>B</a:t>
            </a:r>
            <a:endParaRPr lang="en-US" sz="1400" b="1" dirty="0"/>
          </a:p>
        </p:txBody>
      </p:sp>
      <p:sp>
        <p:nvSpPr>
          <p:cNvPr id="264" name="TextBox 263"/>
          <p:cNvSpPr txBox="1"/>
          <p:nvPr/>
        </p:nvSpPr>
        <p:spPr>
          <a:xfrm>
            <a:off x="6392401" y="4884834"/>
            <a:ext cx="285656" cy="307777"/>
          </a:xfrm>
          <a:prstGeom prst="rect">
            <a:avLst/>
          </a:prstGeom>
          <a:noFill/>
        </p:spPr>
        <p:txBody>
          <a:bodyPr wrap="none" rtlCol="0">
            <a:spAutoFit/>
          </a:bodyPr>
          <a:lstStyle/>
          <a:p>
            <a:r>
              <a:rPr lang="en-US" sz="1400" b="1" dirty="0" smtClean="0"/>
              <a:t>B</a:t>
            </a:r>
            <a:endParaRPr lang="en-US" sz="1400" b="1" dirty="0"/>
          </a:p>
        </p:txBody>
      </p:sp>
      <p:sp>
        <p:nvSpPr>
          <p:cNvPr id="272" name="TextBox 271"/>
          <p:cNvSpPr txBox="1"/>
          <p:nvPr/>
        </p:nvSpPr>
        <p:spPr>
          <a:xfrm>
            <a:off x="5159138" y="4954848"/>
            <a:ext cx="285656" cy="307777"/>
          </a:xfrm>
          <a:prstGeom prst="rect">
            <a:avLst/>
          </a:prstGeom>
          <a:noFill/>
        </p:spPr>
        <p:txBody>
          <a:bodyPr wrap="none" rtlCol="0">
            <a:spAutoFit/>
          </a:bodyPr>
          <a:lstStyle/>
          <a:p>
            <a:r>
              <a:rPr lang="en-US" sz="1400" b="1" dirty="0" smtClean="0"/>
              <a:t>B</a:t>
            </a:r>
            <a:endParaRPr lang="en-US" sz="1400" b="1" dirty="0"/>
          </a:p>
        </p:txBody>
      </p:sp>
      <p:sp>
        <p:nvSpPr>
          <p:cNvPr id="273" name="TextBox 272"/>
          <p:cNvSpPr txBox="1"/>
          <p:nvPr/>
        </p:nvSpPr>
        <p:spPr>
          <a:xfrm>
            <a:off x="3859077" y="4831023"/>
            <a:ext cx="285656" cy="307777"/>
          </a:xfrm>
          <a:prstGeom prst="rect">
            <a:avLst/>
          </a:prstGeom>
          <a:noFill/>
        </p:spPr>
        <p:txBody>
          <a:bodyPr wrap="none" rtlCol="0">
            <a:spAutoFit/>
          </a:bodyPr>
          <a:lstStyle/>
          <a:p>
            <a:r>
              <a:rPr lang="en-US" sz="1400" b="1" dirty="0" smtClean="0"/>
              <a:t>B</a:t>
            </a:r>
            <a:endParaRPr lang="en-US" sz="1400" b="1" dirty="0"/>
          </a:p>
        </p:txBody>
      </p:sp>
      <p:sp>
        <p:nvSpPr>
          <p:cNvPr id="274" name="TextBox 273"/>
          <p:cNvSpPr txBox="1"/>
          <p:nvPr/>
        </p:nvSpPr>
        <p:spPr>
          <a:xfrm>
            <a:off x="2381344" y="4876800"/>
            <a:ext cx="285656" cy="307777"/>
          </a:xfrm>
          <a:prstGeom prst="rect">
            <a:avLst/>
          </a:prstGeom>
          <a:noFill/>
        </p:spPr>
        <p:txBody>
          <a:bodyPr wrap="none" rtlCol="0">
            <a:spAutoFit/>
          </a:bodyPr>
          <a:lstStyle/>
          <a:p>
            <a:r>
              <a:rPr lang="en-US" sz="1400" b="1" dirty="0" smtClean="0"/>
              <a:t>B</a:t>
            </a:r>
            <a:endParaRPr lang="en-US" sz="1400" b="1" dirty="0"/>
          </a:p>
        </p:txBody>
      </p:sp>
    </p:spTree>
    <p:extLst>
      <p:ext uri="{BB962C8B-B14F-4D97-AF65-F5344CB8AC3E}">
        <p14:creationId xmlns:p14="http://schemas.microsoft.com/office/powerpoint/2010/main" val="24399057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5"/>
          <p:cNvSpPr txBox="1">
            <a:spLocks noChangeArrowheads="1"/>
          </p:cNvSpPr>
          <p:nvPr/>
        </p:nvSpPr>
        <p:spPr bwMode="auto">
          <a:xfrm>
            <a:off x="570778" y="2034288"/>
            <a:ext cx="684355" cy="369332"/>
          </a:xfrm>
          <a:prstGeom prst="rect">
            <a:avLst/>
          </a:prstGeom>
          <a:noFill/>
          <a:ln w="9525">
            <a:noFill/>
            <a:miter lim="800000"/>
            <a:headEnd/>
            <a:tailEnd/>
          </a:ln>
        </p:spPr>
        <p:txBody>
          <a:bodyPr wrap="none">
            <a:spAutoFit/>
          </a:bodyPr>
          <a:lstStyle/>
          <a:p>
            <a:r>
              <a:rPr lang="en-US" b="1" dirty="0">
                <a:solidFill>
                  <a:srgbClr val="FF0000"/>
                </a:solidFill>
                <a:latin typeface="Calibri" pitchFamily="34" charset="0"/>
              </a:rPr>
              <a:t>G*</a:t>
            </a:r>
            <a:r>
              <a:rPr lang="en-US" b="1" dirty="0">
                <a:latin typeface="Calibri" pitchFamily="34" charset="0"/>
              </a:rPr>
              <a:t>CT</a:t>
            </a:r>
          </a:p>
        </p:txBody>
      </p:sp>
      <p:sp>
        <p:nvSpPr>
          <p:cNvPr id="5" name="TextBox 26"/>
          <p:cNvSpPr txBox="1">
            <a:spLocks noChangeArrowheads="1"/>
          </p:cNvSpPr>
          <p:nvPr/>
        </p:nvSpPr>
        <p:spPr bwMode="auto">
          <a:xfrm>
            <a:off x="556298" y="3854482"/>
            <a:ext cx="708848" cy="369332"/>
          </a:xfrm>
          <a:prstGeom prst="rect">
            <a:avLst/>
          </a:prstGeom>
          <a:noFill/>
          <a:ln w="9525">
            <a:noFill/>
            <a:miter lim="800000"/>
            <a:headEnd/>
            <a:tailEnd/>
          </a:ln>
        </p:spPr>
        <p:txBody>
          <a:bodyPr wrap="none">
            <a:spAutoFit/>
          </a:bodyPr>
          <a:lstStyle/>
          <a:p>
            <a:r>
              <a:rPr lang="en-US" b="1" dirty="0">
                <a:solidFill>
                  <a:srgbClr val="FF0000"/>
                </a:solidFill>
                <a:latin typeface="Calibri" pitchFamily="34" charset="0"/>
              </a:rPr>
              <a:t>G*</a:t>
            </a:r>
            <a:r>
              <a:rPr lang="en-US" b="1" dirty="0">
                <a:latin typeface="Calibri" pitchFamily="34" charset="0"/>
              </a:rPr>
              <a:t>CA</a:t>
            </a:r>
          </a:p>
        </p:txBody>
      </p:sp>
      <p:sp>
        <p:nvSpPr>
          <p:cNvPr id="6" name="Text Box 2"/>
          <p:cNvSpPr txBox="1">
            <a:spLocks noChangeArrowheads="1"/>
          </p:cNvSpPr>
          <p:nvPr/>
        </p:nvSpPr>
        <p:spPr bwMode="auto">
          <a:xfrm>
            <a:off x="1302360" y="1219200"/>
            <a:ext cx="1713090" cy="338550"/>
          </a:xfrm>
          <a:prstGeom prst="rect">
            <a:avLst/>
          </a:prstGeom>
          <a:noFill/>
          <a:ln w="9525">
            <a:noFill/>
            <a:miter lim="800000"/>
            <a:headEnd/>
            <a:tailEnd/>
          </a:ln>
        </p:spPr>
        <p:txBody>
          <a:bodyPr wrap="none" lIns="91436" tIns="45718" rIns="91436" bIns="45718">
            <a:spAutoFit/>
          </a:bodyPr>
          <a:lstStyle/>
          <a:p>
            <a:r>
              <a:rPr lang="en-US" sz="1600" b="1" dirty="0">
                <a:latin typeface="Times New Roman" pitchFamily="18" charset="0"/>
                <a:cs typeface="Times New Roman" pitchFamily="18" charset="0"/>
              </a:rPr>
              <a:t>(a</a:t>
            </a:r>
            <a:r>
              <a:rPr lang="en-US" sz="1600" b="1" dirty="0" smtClean="0">
                <a:latin typeface="Times New Roman" pitchFamily="18" charset="0"/>
                <a:cs typeface="Times New Roman" pitchFamily="18" charset="0"/>
              </a:rPr>
              <a:t>)               FABP</a:t>
            </a:r>
            <a:endParaRPr lang="en-US" sz="1600" b="1" dirty="0">
              <a:latin typeface="Times New Roman" pitchFamily="18" charset="0"/>
              <a:cs typeface="Times New Roman" pitchFamily="18" charset="0"/>
            </a:endParaRPr>
          </a:p>
        </p:txBody>
      </p:sp>
      <p:sp>
        <p:nvSpPr>
          <p:cNvPr id="7" name="Text Box 2"/>
          <p:cNvSpPr txBox="1">
            <a:spLocks noChangeArrowheads="1"/>
          </p:cNvSpPr>
          <p:nvPr/>
        </p:nvSpPr>
        <p:spPr bwMode="auto">
          <a:xfrm>
            <a:off x="3702617" y="1219200"/>
            <a:ext cx="1690648" cy="338550"/>
          </a:xfrm>
          <a:prstGeom prst="rect">
            <a:avLst/>
          </a:prstGeom>
          <a:noFill/>
          <a:ln w="9525">
            <a:noFill/>
            <a:miter lim="800000"/>
            <a:headEnd/>
            <a:tailEnd/>
          </a:ln>
        </p:spPr>
        <p:txBody>
          <a:bodyPr wrap="none" lIns="91436" tIns="45718" rIns="91436" bIns="45718">
            <a:spAutoFit/>
          </a:bodyPr>
          <a:lstStyle/>
          <a:p>
            <a:r>
              <a:rPr lang="en-US" sz="1600" b="1" dirty="0" smtClean="0">
                <a:latin typeface="Times New Roman" pitchFamily="18" charset="0"/>
                <a:cs typeface="Times New Roman" pitchFamily="18" charset="0"/>
              </a:rPr>
              <a:t>(b)                 FAF</a:t>
            </a:r>
            <a:endParaRPr lang="en-US" sz="1600" b="1" dirty="0">
              <a:latin typeface="Times New Roman" pitchFamily="18" charset="0"/>
              <a:cs typeface="Times New Roman" pitchFamily="18" charset="0"/>
            </a:endParaRPr>
          </a:p>
        </p:txBody>
      </p:sp>
      <p:sp>
        <p:nvSpPr>
          <p:cNvPr id="8" name="Text Box 2"/>
          <p:cNvSpPr txBox="1">
            <a:spLocks noChangeArrowheads="1"/>
          </p:cNvSpPr>
          <p:nvPr/>
        </p:nvSpPr>
        <p:spPr bwMode="auto">
          <a:xfrm>
            <a:off x="6014148" y="1235978"/>
            <a:ext cx="1713090" cy="338550"/>
          </a:xfrm>
          <a:prstGeom prst="rect">
            <a:avLst/>
          </a:prstGeom>
          <a:noFill/>
          <a:ln w="9525">
            <a:noFill/>
            <a:miter lim="800000"/>
            <a:headEnd/>
            <a:tailEnd/>
          </a:ln>
        </p:spPr>
        <p:txBody>
          <a:bodyPr wrap="none" lIns="91436" tIns="45718" rIns="91436" bIns="45718">
            <a:spAutoFit/>
          </a:bodyPr>
          <a:lstStyle/>
          <a:p>
            <a:r>
              <a:rPr lang="en-US" sz="1600" b="1" dirty="0" smtClean="0">
                <a:latin typeface="Times New Roman" pitchFamily="18" charset="0"/>
                <a:cs typeface="Times New Roman" pitchFamily="18" charset="0"/>
              </a:rPr>
              <a:t>(c)               FAAF</a:t>
            </a:r>
            <a:endParaRPr lang="en-US" sz="1600" b="1" dirty="0">
              <a:latin typeface="Times New Roman" pitchFamily="18" charset="0"/>
              <a:cs typeface="Times New Roman" pitchFamily="18" charset="0"/>
            </a:endParaRPr>
          </a:p>
        </p:txBody>
      </p:sp>
      <p:sp>
        <p:nvSpPr>
          <p:cNvPr id="30" name="TextBox 29"/>
          <p:cNvSpPr txBox="1"/>
          <p:nvPr/>
        </p:nvSpPr>
        <p:spPr>
          <a:xfrm>
            <a:off x="314326" y="5461337"/>
            <a:ext cx="8670721" cy="1015663"/>
          </a:xfrm>
          <a:prstGeom prst="rect">
            <a:avLst/>
          </a:prstGeom>
          <a:noFill/>
        </p:spPr>
        <p:txBody>
          <a:bodyPr wrap="square" rtlCol="0">
            <a:spAutoFit/>
          </a:bodyPr>
          <a:lstStyle/>
          <a:p>
            <a:r>
              <a:rPr lang="en-US" sz="1200" b="1" dirty="0" smtClean="0">
                <a:latin typeface="Times New Roman" pitchFamily="18" charset="0"/>
                <a:cs typeface="Times New Roman" pitchFamily="18" charset="0"/>
              </a:rPr>
              <a:t>Figure S2:  </a:t>
            </a:r>
            <a:r>
              <a:rPr lang="en-US" sz="1200" dirty="0">
                <a:latin typeface="Times New Roman" pitchFamily="18" charset="0"/>
                <a:cs typeface="Times New Roman" pitchFamily="18" charset="0"/>
              </a:rPr>
              <a:t>Solvent Accessible Surface Area (SASA, Å</a:t>
            </a:r>
            <a:r>
              <a:rPr lang="en-US" sz="1200" baseline="30000" dirty="0">
                <a:latin typeface="Times New Roman" pitchFamily="18" charset="0"/>
                <a:cs typeface="Times New Roman" pitchFamily="18" charset="0"/>
              </a:rPr>
              <a:t>2</a:t>
            </a:r>
            <a:r>
              <a:rPr lang="en-US" sz="1200" dirty="0">
                <a:latin typeface="Times New Roman" pitchFamily="18" charset="0"/>
                <a:cs typeface="Times New Roman" pitchFamily="18" charset="0"/>
              </a:rPr>
              <a:t>) calculated for the </a:t>
            </a:r>
            <a:r>
              <a:rPr lang="en-US" sz="1200" dirty="0" smtClean="0">
                <a:latin typeface="Times New Roman" pitchFamily="18" charset="0"/>
                <a:cs typeface="Times New Roman" pitchFamily="18" charset="0"/>
              </a:rPr>
              <a:t>G*CT and G*CA duplexes modified by either a</a:t>
            </a:r>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FABP</a:t>
            </a:r>
            <a:r>
              <a:rPr lang="en-US" sz="1200" dirty="0">
                <a:latin typeface="Times New Roman" pitchFamily="18" charset="0"/>
                <a:cs typeface="Times New Roman" pitchFamily="18" charset="0"/>
              </a:rPr>
              <a:t>, b) </a:t>
            </a:r>
            <a:r>
              <a:rPr lang="en-US" sz="1200" dirty="0" smtClean="0">
                <a:latin typeface="Times New Roman" pitchFamily="18" charset="0"/>
                <a:cs typeface="Times New Roman" pitchFamily="18" charset="0"/>
              </a:rPr>
              <a:t>FAF, or c) FAAF adduct.  </a:t>
            </a:r>
            <a:r>
              <a:rPr lang="en-US" sz="1200" dirty="0">
                <a:latin typeface="Times New Roman" pitchFamily="18" charset="0"/>
                <a:cs typeface="Times New Roman" pitchFamily="18" charset="0"/>
              </a:rPr>
              <a:t>Results for the full adduct </a:t>
            </a:r>
            <a:r>
              <a:rPr lang="en-US" sz="1200" dirty="0" smtClean="0">
                <a:latin typeface="Times New Roman" pitchFamily="18" charset="0"/>
                <a:cs typeface="Times New Roman" pitchFamily="18" charset="0"/>
              </a:rPr>
              <a:t>(blue </a:t>
            </a:r>
            <a:r>
              <a:rPr lang="en-US" sz="1200" dirty="0">
                <a:latin typeface="Times New Roman" pitchFamily="18" charset="0"/>
                <a:cs typeface="Times New Roman" pitchFamily="18" charset="0"/>
              </a:rPr>
              <a:t>line) and fluorine atom </a:t>
            </a:r>
            <a:r>
              <a:rPr lang="en-US" sz="1200" dirty="0" smtClean="0">
                <a:latin typeface="Times New Roman" pitchFamily="18" charset="0"/>
                <a:cs typeface="Times New Roman" pitchFamily="18" charset="0"/>
              </a:rPr>
              <a:t>(green </a:t>
            </a:r>
            <a:r>
              <a:rPr lang="en-US" sz="1200" dirty="0">
                <a:latin typeface="Times New Roman" pitchFamily="18" charset="0"/>
                <a:cs typeface="Times New Roman" pitchFamily="18" charset="0"/>
              </a:rPr>
              <a:t>line) shown</a:t>
            </a:r>
            <a:r>
              <a:rPr lang="en-US" sz="1200" dirty="0" smtClean="0">
                <a:latin typeface="Times New Roman" pitchFamily="18" charset="0"/>
                <a:cs typeface="Times New Roman" pitchFamily="18" charset="0"/>
              </a:rPr>
              <a:t>. </a:t>
            </a:r>
            <a:r>
              <a:rPr lang="en-US" sz="1200" dirty="0">
                <a:latin typeface="Times New Roman" pitchFamily="18" charset="0"/>
                <a:cs typeface="Times New Roman" pitchFamily="18" charset="0"/>
              </a:rPr>
              <a:t>In the </a:t>
            </a:r>
            <a:r>
              <a:rPr lang="en-US" sz="1200" i="1" dirty="0">
                <a:latin typeface="Times New Roman" pitchFamily="18" charset="0"/>
                <a:cs typeface="Times New Roman" pitchFamily="18" charset="0"/>
              </a:rPr>
              <a:t>anti</a:t>
            </a:r>
            <a:r>
              <a:rPr lang="en-US" sz="1200" dirty="0">
                <a:latin typeface="Times New Roman" pitchFamily="18" charset="0"/>
                <a:cs typeface="Times New Roman" pitchFamily="18" charset="0"/>
              </a:rPr>
              <a:t>-G* PMFs, the average solvent accessible surface areas (SASA) of both the lesion and fluorine atom are high in the vicinity of the B </a:t>
            </a:r>
            <a:r>
              <a:rPr lang="en-US" sz="1200" dirty="0" smtClean="0">
                <a:latin typeface="Times New Roman" pitchFamily="18" charset="0"/>
                <a:cs typeface="Times New Roman" pitchFamily="18" charset="0"/>
              </a:rPr>
              <a:t>state (330 </a:t>
            </a:r>
            <a:r>
              <a:rPr lang="en-US" sz="1200" dirty="0">
                <a:latin typeface="Times New Roman" pitchFamily="18" charset="0"/>
                <a:cs typeface="Times New Roman" pitchFamily="18" charset="0"/>
              </a:rPr>
              <a:t>~ 360</a:t>
            </a:r>
            <a:r>
              <a:rPr lang="en-US" sz="1200" dirty="0" smtClean="0">
                <a:latin typeface="Times New Roman" pitchFamily="18" charset="0"/>
                <a:cs typeface="Times New Roman" pitchFamily="18" charset="0"/>
              </a:rPr>
              <a:t>˚) whereas in </a:t>
            </a:r>
            <a:r>
              <a:rPr lang="en-US" sz="1200" dirty="0">
                <a:latin typeface="Times New Roman" pitchFamily="18" charset="0"/>
                <a:cs typeface="Times New Roman" pitchFamily="18" charset="0"/>
              </a:rPr>
              <a:t>the </a:t>
            </a:r>
            <a:r>
              <a:rPr lang="en-US" sz="1200" i="1" dirty="0" err="1">
                <a:latin typeface="Times New Roman" pitchFamily="18" charset="0"/>
                <a:cs typeface="Times New Roman" pitchFamily="18" charset="0"/>
              </a:rPr>
              <a:t>syn</a:t>
            </a:r>
            <a:r>
              <a:rPr lang="en-US" sz="1200" dirty="0">
                <a:latin typeface="Times New Roman" pitchFamily="18" charset="0"/>
                <a:cs typeface="Times New Roman" pitchFamily="18" charset="0"/>
              </a:rPr>
              <a:t> PMFs, the SASA values are low in the regions of the minima corresponding to the </a:t>
            </a:r>
            <a:r>
              <a:rPr lang="en-US" sz="1200" dirty="0" smtClean="0">
                <a:latin typeface="Times New Roman" pitchFamily="18" charset="0"/>
                <a:cs typeface="Times New Roman" pitchFamily="18" charset="0"/>
              </a:rPr>
              <a:t>S-state</a:t>
            </a:r>
            <a:r>
              <a:rPr lang="en-US" sz="1200" dirty="0">
                <a:latin typeface="Times New Roman" pitchFamily="18" charset="0"/>
                <a:cs typeface="Times New Roman" pitchFamily="18" charset="0"/>
              </a:rPr>
              <a:t> (330 ~ 360˚)</a:t>
            </a:r>
            <a:r>
              <a:rPr lang="en-US" sz="1200" dirty="0" smtClean="0">
                <a:latin typeface="Times New Roman" pitchFamily="18" charset="0"/>
                <a:cs typeface="Times New Roman" pitchFamily="18" charset="0"/>
              </a:rPr>
              <a:t>. Moreover, </a:t>
            </a:r>
            <a:r>
              <a:rPr lang="en-US" sz="1200" dirty="0">
                <a:latin typeface="Times New Roman" pitchFamily="18" charset="0"/>
                <a:cs typeface="Times New Roman" pitchFamily="18" charset="0"/>
              </a:rPr>
              <a:t>the </a:t>
            </a:r>
            <a:r>
              <a:rPr lang="en-US" sz="1200" i="1" dirty="0" err="1">
                <a:latin typeface="Times New Roman" pitchFamily="18" charset="0"/>
                <a:cs typeface="Times New Roman" pitchFamily="18" charset="0"/>
              </a:rPr>
              <a:t>syn</a:t>
            </a:r>
            <a:r>
              <a:rPr lang="en-US" sz="1200" dirty="0">
                <a:latin typeface="Times New Roman" pitchFamily="18" charset="0"/>
                <a:cs typeface="Times New Roman" pitchFamily="18" charset="0"/>
              </a:rPr>
              <a:t> PMFs of FAAF exhibit SASA minima in 60 ~ 120˚, which encompasses the W state.  </a:t>
            </a:r>
          </a:p>
        </p:txBody>
      </p:sp>
      <p:pic>
        <p:nvPicPr>
          <p:cNvPr id="6758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6151"/>
          <a:stretch/>
        </p:blipFill>
        <p:spPr bwMode="auto">
          <a:xfrm>
            <a:off x="1285875" y="1533402"/>
            <a:ext cx="2371725" cy="169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75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8992" y="3345144"/>
            <a:ext cx="2266950" cy="1757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758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81425" y="1523878"/>
            <a:ext cx="2314575" cy="1708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758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32949" y="3364194"/>
            <a:ext cx="2324100" cy="1738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759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62085" y="1523878"/>
            <a:ext cx="2305050" cy="1759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759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19800" y="3373719"/>
            <a:ext cx="2362200" cy="1765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14125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5766" y="3679716"/>
            <a:ext cx="264677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5765" y="1827312"/>
            <a:ext cx="2644715" cy="95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25"/>
          <p:cNvSpPr txBox="1">
            <a:spLocks noChangeArrowheads="1"/>
          </p:cNvSpPr>
          <p:nvPr/>
        </p:nvSpPr>
        <p:spPr bwMode="auto">
          <a:xfrm>
            <a:off x="359665" y="1459468"/>
            <a:ext cx="684355" cy="369332"/>
          </a:xfrm>
          <a:prstGeom prst="rect">
            <a:avLst/>
          </a:prstGeom>
          <a:noFill/>
          <a:ln w="9525">
            <a:noFill/>
            <a:miter lim="800000"/>
            <a:headEnd/>
            <a:tailEnd/>
          </a:ln>
        </p:spPr>
        <p:txBody>
          <a:bodyPr wrap="none">
            <a:spAutoFit/>
          </a:bodyPr>
          <a:lstStyle/>
          <a:p>
            <a:r>
              <a:rPr lang="en-US" b="1" dirty="0">
                <a:solidFill>
                  <a:srgbClr val="FF0000"/>
                </a:solidFill>
                <a:latin typeface="Calibri" pitchFamily="34" charset="0"/>
              </a:rPr>
              <a:t>G*</a:t>
            </a:r>
            <a:r>
              <a:rPr lang="en-US" b="1" dirty="0">
                <a:latin typeface="Calibri" pitchFamily="34" charset="0"/>
              </a:rPr>
              <a:t>CT</a:t>
            </a:r>
          </a:p>
        </p:txBody>
      </p:sp>
      <p:sp>
        <p:nvSpPr>
          <p:cNvPr id="11" name="TextBox 26"/>
          <p:cNvSpPr txBox="1">
            <a:spLocks noChangeArrowheads="1"/>
          </p:cNvSpPr>
          <p:nvPr/>
        </p:nvSpPr>
        <p:spPr bwMode="auto">
          <a:xfrm>
            <a:off x="359664" y="3364468"/>
            <a:ext cx="708848" cy="369332"/>
          </a:xfrm>
          <a:prstGeom prst="rect">
            <a:avLst/>
          </a:prstGeom>
          <a:noFill/>
          <a:ln w="9525">
            <a:noFill/>
            <a:miter lim="800000"/>
            <a:headEnd/>
            <a:tailEnd/>
          </a:ln>
        </p:spPr>
        <p:txBody>
          <a:bodyPr wrap="none">
            <a:spAutoFit/>
          </a:bodyPr>
          <a:lstStyle/>
          <a:p>
            <a:r>
              <a:rPr lang="en-US" b="1" dirty="0">
                <a:solidFill>
                  <a:srgbClr val="FF0000"/>
                </a:solidFill>
                <a:latin typeface="Calibri" pitchFamily="34" charset="0"/>
              </a:rPr>
              <a:t>G*</a:t>
            </a:r>
            <a:r>
              <a:rPr lang="en-US" b="1" dirty="0">
                <a:latin typeface="Calibri" pitchFamily="34" charset="0"/>
              </a:rPr>
              <a:t>CA</a:t>
            </a:r>
          </a:p>
        </p:txBody>
      </p:sp>
      <p:sp>
        <p:nvSpPr>
          <p:cNvPr id="12" name="Text Box 2"/>
          <p:cNvSpPr txBox="1">
            <a:spLocks noChangeArrowheads="1"/>
          </p:cNvSpPr>
          <p:nvPr/>
        </p:nvSpPr>
        <p:spPr bwMode="auto">
          <a:xfrm>
            <a:off x="405614" y="1002268"/>
            <a:ext cx="1344399" cy="338550"/>
          </a:xfrm>
          <a:prstGeom prst="rect">
            <a:avLst/>
          </a:prstGeom>
          <a:noFill/>
          <a:ln w="9525">
            <a:noFill/>
            <a:miter lim="800000"/>
            <a:headEnd/>
            <a:tailEnd/>
          </a:ln>
        </p:spPr>
        <p:txBody>
          <a:bodyPr wrap="none" lIns="91436" tIns="45718" rIns="91436" bIns="45718">
            <a:spAutoFit/>
          </a:bodyPr>
          <a:lstStyle/>
          <a:p>
            <a:r>
              <a:rPr lang="en-US" sz="1600" b="1" dirty="0">
                <a:latin typeface="Times New Roman" pitchFamily="18" charset="0"/>
                <a:cs typeface="Times New Roman" pitchFamily="18" charset="0"/>
              </a:rPr>
              <a:t>(a</a:t>
            </a:r>
            <a:r>
              <a:rPr lang="en-US" sz="1600" b="1" dirty="0" smtClean="0">
                <a:latin typeface="Times New Roman" pitchFamily="18" charset="0"/>
                <a:cs typeface="Times New Roman" pitchFamily="18" charset="0"/>
              </a:rPr>
              <a:t>)        FABP</a:t>
            </a:r>
            <a:endParaRPr lang="en-US" sz="1600" b="1" dirty="0">
              <a:latin typeface="Times New Roman" pitchFamily="18" charset="0"/>
              <a:cs typeface="Times New Roman" pitchFamily="18" charset="0"/>
            </a:endParaRPr>
          </a:p>
        </p:txBody>
      </p:sp>
      <p:sp>
        <p:nvSpPr>
          <p:cNvPr id="13" name="Text Box 2"/>
          <p:cNvSpPr txBox="1">
            <a:spLocks noChangeArrowheads="1"/>
          </p:cNvSpPr>
          <p:nvPr/>
        </p:nvSpPr>
        <p:spPr bwMode="auto">
          <a:xfrm>
            <a:off x="3292817" y="1002268"/>
            <a:ext cx="1228983" cy="338550"/>
          </a:xfrm>
          <a:prstGeom prst="rect">
            <a:avLst/>
          </a:prstGeom>
          <a:noFill/>
          <a:ln w="9525">
            <a:noFill/>
            <a:miter lim="800000"/>
            <a:headEnd/>
            <a:tailEnd/>
          </a:ln>
        </p:spPr>
        <p:txBody>
          <a:bodyPr wrap="none" lIns="91436" tIns="45718" rIns="91436" bIns="45718">
            <a:spAutoFit/>
          </a:bodyPr>
          <a:lstStyle/>
          <a:p>
            <a:r>
              <a:rPr lang="en-US" sz="1600" b="1" dirty="0" smtClean="0">
                <a:latin typeface="Times New Roman" pitchFamily="18" charset="0"/>
                <a:cs typeface="Times New Roman" pitchFamily="18" charset="0"/>
              </a:rPr>
              <a:t>(b)        FAF</a:t>
            </a:r>
            <a:endParaRPr lang="en-US" sz="1600" b="1" dirty="0">
              <a:latin typeface="Times New Roman" pitchFamily="18" charset="0"/>
              <a:cs typeface="Times New Roman" pitchFamily="18" charset="0"/>
            </a:endParaRPr>
          </a:p>
        </p:txBody>
      </p:sp>
      <p:sp>
        <p:nvSpPr>
          <p:cNvPr id="14" name="Text Box 2"/>
          <p:cNvSpPr txBox="1">
            <a:spLocks noChangeArrowheads="1"/>
          </p:cNvSpPr>
          <p:nvPr/>
        </p:nvSpPr>
        <p:spPr bwMode="auto">
          <a:xfrm>
            <a:off x="6141720" y="1019046"/>
            <a:ext cx="1354017" cy="338550"/>
          </a:xfrm>
          <a:prstGeom prst="rect">
            <a:avLst/>
          </a:prstGeom>
          <a:noFill/>
          <a:ln w="9525">
            <a:noFill/>
            <a:miter lim="800000"/>
            <a:headEnd/>
            <a:tailEnd/>
          </a:ln>
        </p:spPr>
        <p:txBody>
          <a:bodyPr wrap="none" lIns="91436" tIns="45718" rIns="91436" bIns="45718">
            <a:spAutoFit/>
          </a:bodyPr>
          <a:lstStyle/>
          <a:p>
            <a:r>
              <a:rPr lang="en-US" sz="1600" b="1" dirty="0" smtClean="0">
                <a:latin typeface="Times New Roman" pitchFamily="18" charset="0"/>
                <a:cs typeface="Times New Roman" pitchFamily="18" charset="0"/>
              </a:rPr>
              <a:t>(c)        FAAF</a:t>
            </a:r>
            <a:endParaRPr lang="en-US" sz="1600" b="1" dirty="0">
              <a:latin typeface="Times New Roman" pitchFamily="18" charset="0"/>
              <a:cs typeface="Times New Roman" pitchFamily="18" charset="0"/>
            </a:endParaRPr>
          </a:p>
        </p:txBody>
      </p:sp>
      <p:pic>
        <p:nvPicPr>
          <p:cNvPr id="16" name="Picture 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77184" y="1859198"/>
            <a:ext cx="2642616" cy="928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45767" y="4655076"/>
            <a:ext cx="2642616" cy="221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48400" y="2847648"/>
            <a:ext cx="2642616" cy="221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75660" y="2840772"/>
            <a:ext cx="2642616" cy="221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4924" y="2848392"/>
            <a:ext cx="2642616" cy="221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68040" y="4654332"/>
            <a:ext cx="2642616" cy="221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7784" y="1999610"/>
            <a:ext cx="2642616" cy="788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368040" y="3902682"/>
            <a:ext cx="2642616" cy="712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58724" y="3812671"/>
            <a:ext cx="2642616" cy="79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5864" y="4654332"/>
            <a:ext cx="2642616" cy="221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22"/>
          <p:cNvSpPr txBox="1"/>
          <p:nvPr/>
        </p:nvSpPr>
        <p:spPr>
          <a:xfrm>
            <a:off x="533400" y="5257800"/>
            <a:ext cx="7949835" cy="646331"/>
          </a:xfrm>
          <a:prstGeom prst="rect">
            <a:avLst/>
          </a:prstGeom>
          <a:noFill/>
        </p:spPr>
        <p:txBody>
          <a:bodyPr wrap="square" rtlCol="0">
            <a:spAutoFit/>
          </a:bodyPr>
          <a:lstStyle/>
          <a:p>
            <a:r>
              <a:rPr lang="en-US" sz="1200" b="1" dirty="0" smtClean="0">
                <a:latin typeface="Times New Roman" pitchFamily="18" charset="0"/>
                <a:cs typeface="Times New Roman" pitchFamily="18" charset="0"/>
              </a:rPr>
              <a:t>Figure S3:</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Imino</a:t>
            </a:r>
            <a:r>
              <a:rPr lang="en-US" sz="1200" dirty="0" smtClean="0">
                <a:latin typeface="Times New Roman" pitchFamily="18" charset="0"/>
                <a:cs typeface="Times New Roman" pitchFamily="18" charset="0"/>
              </a:rPr>
              <a:t> proton region (10-15 ppm) of proton NMR of G*CT and G*CA duplexes modified by a) FABP, b) FAF and c) FAAF at 5 </a:t>
            </a:r>
            <a:r>
              <a:rPr lang="en-US" sz="1200" dirty="0">
                <a:latin typeface="Times New Roman" pitchFamily="18" charset="0"/>
                <a:cs typeface="Times New Roman" pitchFamily="18" charset="0"/>
              </a:rPr>
              <a:t>˚C</a:t>
            </a:r>
            <a:r>
              <a:rPr lang="en-US" sz="1200" dirty="0" smtClean="0">
                <a:latin typeface="Times New Roman" pitchFamily="18" charset="0"/>
                <a:cs typeface="Times New Roman" pitchFamily="18" charset="0"/>
              </a:rPr>
              <a:t>. The spectra displays </a:t>
            </a:r>
            <a:r>
              <a:rPr lang="en-US" sz="1200" dirty="0">
                <a:latin typeface="Times New Roman" pitchFamily="18" charset="0"/>
                <a:cs typeface="Times New Roman" pitchFamily="18" charset="0"/>
              </a:rPr>
              <a:t>a mixture of broad </a:t>
            </a:r>
            <a:r>
              <a:rPr lang="en-US" sz="1200" dirty="0" err="1">
                <a:latin typeface="Times New Roman" pitchFamily="18" charset="0"/>
                <a:cs typeface="Times New Roman" pitchFamily="18" charset="0"/>
              </a:rPr>
              <a:t>imino</a:t>
            </a:r>
            <a:r>
              <a:rPr lang="en-US" sz="1200" dirty="0">
                <a:latin typeface="Times New Roman" pitchFamily="18" charset="0"/>
                <a:cs typeface="Times New Roman" pitchFamily="18" charset="0"/>
              </a:rPr>
              <a:t> signals arising not only from those involved in Watson-Crick hydrogen bonds (12 ~ 14 ppm), but also from the lesion site and its vicinity (11-12 ppm</a:t>
            </a:r>
            <a:r>
              <a:rPr lang="en-US" sz="1200" dirty="0" smtClean="0">
                <a:latin typeface="Times New Roman" pitchFamily="18" charset="0"/>
                <a:cs typeface="Times New Roman" pitchFamily="18" charset="0"/>
              </a:rPr>
              <a:t>). </a:t>
            </a:r>
            <a:endParaRPr lang="en-US" sz="1200" b="1" dirty="0">
              <a:latin typeface="Times New Roman" pitchFamily="18" charset="0"/>
              <a:cs typeface="Times New Roman" pitchFamily="18" charset="0"/>
            </a:endParaRPr>
          </a:p>
        </p:txBody>
      </p:sp>
    </p:spTree>
    <p:extLst>
      <p:ext uri="{BB962C8B-B14F-4D97-AF65-F5344CB8AC3E}">
        <p14:creationId xmlns:p14="http://schemas.microsoft.com/office/powerpoint/2010/main" val="14651012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AutoShape 4"/>
          <p:cNvSpPr>
            <a:spLocks noChangeAspect="1" noChangeArrowheads="1" noTextEdit="1"/>
          </p:cNvSpPr>
          <p:nvPr/>
        </p:nvSpPr>
        <p:spPr bwMode="auto">
          <a:xfrm>
            <a:off x="1914526" y="1"/>
            <a:ext cx="5314951" cy="2790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1" name="Rectangle 13"/>
          <p:cNvSpPr>
            <a:spLocks noChangeArrowheads="1"/>
          </p:cNvSpPr>
          <p:nvPr/>
        </p:nvSpPr>
        <p:spPr bwMode="auto">
          <a:xfrm>
            <a:off x="1982789" y="1524001"/>
            <a:ext cx="5168900" cy="1247775"/>
          </a:xfrm>
          <a:prstGeom prst="rect">
            <a:avLst/>
          </a:prstGeom>
          <a:no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2" name="Line 14"/>
          <p:cNvSpPr>
            <a:spLocks noChangeShapeType="1"/>
          </p:cNvSpPr>
          <p:nvPr/>
        </p:nvSpPr>
        <p:spPr bwMode="auto">
          <a:xfrm flipV="1">
            <a:off x="2154239"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 name="Line 15"/>
          <p:cNvSpPr>
            <a:spLocks noChangeShapeType="1"/>
          </p:cNvSpPr>
          <p:nvPr/>
        </p:nvSpPr>
        <p:spPr bwMode="auto">
          <a:xfrm flipV="1">
            <a:off x="2257426"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Line 16"/>
          <p:cNvSpPr>
            <a:spLocks noChangeShapeType="1"/>
          </p:cNvSpPr>
          <p:nvPr/>
        </p:nvSpPr>
        <p:spPr bwMode="auto">
          <a:xfrm flipV="1">
            <a:off x="2360614"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 name="Line 17"/>
          <p:cNvSpPr>
            <a:spLocks noChangeShapeType="1"/>
          </p:cNvSpPr>
          <p:nvPr/>
        </p:nvSpPr>
        <p:spPr bwMode="auto">
          <a:xfrm flipV="1">
            <a:off x="2463801"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Line 18"/>
          <p:cNvSpPr>
            <a:spLocks noChangeShapeType="1"/>
          </p:cNvSpPr>
          <p:nvPr/>
        </p:nvSpPr>
        <p:spPr bwMode="auto">
          <a:xfrm flipV="1">
            <a:off x="2559051" y="2728913"/>
            <a:ext cx="1588" cy="50800"/>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 name="Line 19"/>
          <p:cNvSpPr>
            <a:spLocks noChangeShapeType="1"/>
          </p:cNvSpPr>
          <p:nvPr/>
        </p:nvSpPr>
        <p:spPr bwMode="auto">
          <a:xfrm flipV="1">
            <a:off x="2662239"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Line 20"/>
          <p:cNvSpPr>
            <a:spLocks noChangeShapeType="1"/>
          </p:cNvSpPr>
          <p:nvPr/>
        </p:nvSpPr>
        <p:spPr bwMode="auto">
          <a:xfrm flipV="1">
            <a:off x="2763838"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 name="Line 21"/>
          <p:cNvSpPr>
            <a:spLocks noChangeShapeType="1"/>
          </p:cNvSpPr>
          <p:nvPr/>
        </p:nvSpPr>
        <p:spPr bwMode="auto">
          <a:xfrm flipV="1">
            <a:off x="2867026"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Line 22"/>
          <p:cNvSpPr>
            <a:spLocks noChangeShapeType="1"/>
          </p:cNvSpPr>
          <p:nvPr/>
        </p:nvSpPr>
        <p:spPr bwMode="auto">
          <a:xfrm flipV="1">
            <a:off x="2970214"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 name="Rectangle 23"/>
          <p:cNvSpPr>
            <a:spLocks noChangeArrowheads="1"/>
          </p:cNvSpPr>
          <p:nvPr/>
        </p:nvSpPr>
        <p:spPr bwMode="auto">
          <a:xfrm>
            <a:off x="2944813" y="2798762"/>
            <a:ext cx="254878" cy="1538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rPr>
              <a:t>-115</a:t>
            </a:r>
            <a:endParaRPr kumimoji="0" lang="en-US" sz="1800" b="0" i="0" u="none" strike="noStrike" cap="none" normalizeH="0" baseline="0" smtClean="0">
              <a:ln>
                <a:noFill/>
              </a:ln>
              <a:solidFill>
                <a:schemeClr val="tx1"/>
              </a:solidFill>
              <a:effectLst/>
              <a:latin typeface="Arial" pitchFamily="34" charset="0"/>
            </a:endParaRPr>
          </a:p>
        </p:txBody>
      </p:sp>
      <p:sp>
        <p:nvSpPr>
          <p:cNvPr id="312" name="Line 24"/>
          <p:cNvSpPr>
            <a:spLocks noChangeShapeType="1"/>
          </p:cNvSpPr>
          <p:nvPr/>
        </p:nvSpPr>
        <p:spPr bwMode="auto">
          <a:xfrm flipV="1">
            <a:off x="3073401" y="2711451"/>
            <a:ext cx="1588" cy="68263"/>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 name="Line 25"/>
          <p:cNvSpPr>
            <a:spLocks noChangeShapeType="1"/>
          </p:cNvSpPr>
          <p:nvPr/>
        </p:nvSpPr>
        <p:spPr bwMode="auto">
          <a:xfrm flipV="1">
            <a:off x="3176589"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Line 26"/>
          <p:cNvSpPr>
            <a:spLocks noChangeShapeType="1"/>
          </p:cNvSpPr>
          <p:nvPr/>
        </p:nvSpPr>
        <p:spPr bwMode="auto">
          <a:xfrm flipV="1">
            <a:off x="3271839"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Line 27"/>
          <p:cNvSpPr>
            <a:spLocks noChangeShapeType="1"/>
          </p:cNvSpPr>
          <p:nvPr/>
        </p:nvSpPr>
        <p:spPr bwMode="auto">
          <a:xfrm flipV="1">
            <a:off x="3373439"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 name="Line 28"/>
          <p:cNvSpPr>
            <a:spLocks noChangeShapeType="1"/>
          </p:cNvSpPr>
          <p:nvPr/>
        </p:nvSpPr>
        <p:spPr bwMode="auto">
          <a:xfrm flipV="1">
            <a:off x="3476626"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Line 29"/>
          <p:cNvSpPr>
            <a:spLocks noChangeShapeType="1"/>
          </p:cNvSpPr>
          <p:nvPr/>
        </p:nvSpPr>
        <p:spPr bwMode="auto">
          <a:xfrm flipV="1">
            <a:off x="3579814" y="2728913"/>
            <a:ext cx="1588" cy="50800"/>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Line 30"/>
          <p:cNvSpPr>
            <a:spLocks noChangeShapeType="1"/>
          </p:cNvSpPr>
          <p:nvPr/>
        </p:nvSpPr>
        <p:spPr bwMode="auto">
          <a:xfrm flipV="1">
            <a:off x="3683001"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Line 31"/>
          <p:cNvSpPr>
            <a:spLocks noChangeShapeType="1"/>
          </p:cNvSpPr>
          <p:nvPr/>
        </p:nvSpPr>
        <p:spPr bwMode="auto">
          <a:xfrm flipV="1">
            <a:off x="3786189"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Line 32"/>
          <p:cNvSpPr>
            <a:spLocks noChangeShapeType="1"/>
          </p:cNvSpPr>
          <p:nvPr/>
        </p:nvSpPr>
        <p:spPr bwMode="auto">
          <a:xfrm flipV="1">
            <a:off x="3881439"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 name="Line 33"/>
          <p:cNvSpPr>
            <a:spLocks noChangeShapeType="1"/>
          </p:cNvSpPr>
          <p:nvPr/>
        </p:nvSpPr>
        <p:spPr bwMode="auto">
          <a:xfrm flipV="1">
            <a:off x="3984626"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Rectangle 34"/>
          <p:cNvSpPr>
            <a:spLocks noChangeArrowheads="1"/>
          </p:cNvSpPr>
          <p:nvPr/>
        </p:nvSpPr>
        <p:spPr bwMode="auto">
          <a:xfrm>
            <a:off x="3967163" y="2798762"/>
            <a:ext cx="254878" cy="1538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rPr>
              <a:t>-116</a:t>
            </a:r>
            <a:endParaRPr kumimoji="0" lang="en-US" sz="1800" b="0" i="0" u="none" strike="noStrike" cap="none" normalizeH="0" baseline="0" smtClean="0">
              <a:ln>
                <a:noFill/>
              </a:ln>
              <a:solidFill>
                <a:schemeClr val="tx1"/>
              </a:solidFill>
              <a:effectLst/>
              <a:latin typeface="Arial" pitchFamily="34" charset="0"/>
            </a:endParaRPr>
          </a:p>
        </p:txBody>
      </p:sp>
      <p:sp>
        <p:nvSpPr>
          <p:cNvPr id="323" name="Line 35"/>
          <p:cNvSpPr>
            <a:spLocks noChangeShapeType="1"/>
          </p:cNvSpPr>
          <p:nvPr/>
        </p:nvSpPr>
        <p:spPr bwMode="auto">
          <a:xfrm flipV="1">
            <a:off x="4086226" y="2711451"/>
            <a:ext cx="1588" cy="68263"/>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 name="Line 36"/>
          <p:cNvSpPr>
            <a:spLocks noChangeShapeType="1"/>
          </p:cNvSpPr>
          <p:nvPr/>
        </p:nvSpPr>
        <p:spPr bwMode="auto">
          <a:xfrm flipV="1">
            <a:off x="4189414"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Line 37"/>
          <p:cNvSpPr>
            <a:spLocks noChangeShapeType="1"/>
          </p:cNvSpPr>
          <p:nvPr/>
        </p:nvSpPr>
        <p:spPr bwMode="auto">
          <a:xfrm flipV="1">
            <a:off x="4292601"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 name="Line 38"/>
          <p:cNvSpPr>
            <a:spLocks noChangeShapeType="1"/>
          </p:cNvSpPr>
          <p:nvPr/>
        </p:nvSpPr>
        <p:spPr bwMode="auto">
          <a:xfrm flipV="1">
            <a:off x="4395789"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Line 39"/>
          <p:cNvSpPr>
            <a:spLocks noChangeShapeType="1"/>
          </p:cNvSpPr>
          <p:nvPr/>
        </p:nvSpPr>
        <p:spPr bwMode="auto">
          <a:xfrm flipV="1">
            <a:off x="4498975"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 name="Line 40"/>
          <p:cNvSpPr>
            <a:spLocks noChangeShapeType="1"/>
          </p:cNvSpPr>
          <p:nvPr/>
        </p:nvSpPr>
        <p:spPr bwMode="auto">
          <a:xfrm flipV="1">
            <a:off x="4594226" y="2728913"/>
            <a:ext cx="1588" cy="50800"/>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Line 41"/>
          <p:cNvSpPr>
            <a:spLocks noChangeShapeType="1"/>
          </p:cNvSpPr>
          <p:nvPr/>
        </p:nvSpPr>
        <p:spPr bwMode="auto">
          <a:xfrm flipV="1">
            <a:off x="4695826"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Line 42"/>
          <p:cNvSpPr>
            <a:spLocks noChangeShapeType="1"/>
          </p:cNvSpPr>
          <p:nvPr/>
        </p:nvSpPr>
        <p:spPr bwMode="auto">
          <a:xfrm flipV="1">
            <a:off x="4799014"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 name="Line 43"/>
          <p:cNvSpPr>
            <a:spLocks noChangeShapeType="1"/>
          </p:cNvSpPr>
          <p:nvPr/>
        </p:nvSpPr>
        <p:spPr bwMode="auto">
          <a:xfrm flipV="1">
            <a:off x="4902201"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Line 44"/>
          <p:cNvSpPr>
            <a:spLocks noChangeShapeType="1"/>
          </p:cNvSpPr>
          <p:nvPr/>
        </p:nvSpPr>
        <p:spPr bwMode="auto">
          <a:xfrm flipV="1">
            <a:off x="5005389"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 name="Rectangle 45"/>
          <p:cNvSpPr>
            <a:spLocks noChangeArrowheads="1"/>
          </p:cNvSpPr>
          <p:nvPr/>
        </p:nvSpPr>
        <p:spPr bwMode="auto">
          <a:xfrm>
            <a:off x="4979988" y="2798762"/>
            <a:ext cx="254878" cy="1538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rPr>
              <a:t>-117</a:t>
            </a:r>
            <a:endParaRPr kumimoji="0" lang="en-US" sz="1800" b="0" i="0" u="none" strike="noStrike" cap="none" normalizeH="0" baseline="0" smtClean="0">
              <a:ln>
                <a:noFill/>
              </a:ln>
              <a:solidFill>
                <a:schemeClr val="tx1"/>
              </a:solidFill>
              <a:effectLst/>
              <a:latin typeface="Arial" pitchFamily="34" charset="0"/>
            </a:endParaRPr>
          </a:p>
        </p:txBody>
      </p:sp>
      <p:sp>
        <p:nvSpPr>
          <p:cNvPr id="334" name="Line 46"/>
          <p:cNvSpPr>
            <a:spLocks noChangeShapeType="1"/>
          </p:cNvSpPr>
          <p:nvPr/>
        </p:nvSpPr>
        <p:spPr bwMode="auto">
          <a:xfrm flipV="1">
            <a:off x="5108575" y="2711451"/>
            <a:ext cx="1588" cy="68263"/>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 name="Line 47"/>
          <p:cNvSpPr>
            <a:spLocks noChangeShapeType="1"/>
          </p:cNvSpPr>
          <p:nvPr/>
        </p:nvSpPr>
        <p:spPr bwMode="auto">
          <a:xfrm flipV="1">
            <a:off x="5203826"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Line 48"/>
          <p:cNvSpPr>
            <a:spLocks noChangeShapeType="1"/>
          </p:cNvSpPr>
          <p:nvPr/>
        </p:nvSpPr>
        <p:spPr bwMode="auto">
          <a:xfrm flipV="1">
            <a:off x="5305426"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 name="Line 49"/>
          <p:cNvSpPr>
            <a:spLocks noChangeShapeType="1"/>
          </p:cNvSpPr>
          <p:nvPr/>
        </p:nvSpPr>
        <p:spPr bwMode="auto">
          <a:xfrm flipV="1">
            <a:off x="5408614"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Line 50"/>
          <p:cNvSpPr>
            <a:spLocks noChangeShapeType="1"/>
          </p:cNvSpPr>
          <p:nvPr/>
        </p:nvSpPr>
        <p:spPr bwMode="auto">
          <a:xfrm flipV="1">
            <a:off x="5511801"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9" name="Line 51"/>
          <p:cNvSpPr>
            <a:spLocks noChangeShapeType="1"/>
          </p:cNvSpPr>
          <p:nvPr/>
        </p:nvSpPr>
        <p:spPr bwMode="auto">
          <a:xfrm flipV="1">
            <a:off x="5614989" y="2728913"/>
            <a:ext cx="1588" cy="50800"/>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Line 52"/>
          <p:cNvSpPr>
            <a:spLocks noChangeShapeType="1"/>
          </p:cNvSpPr>
          <p:nvPr/>
        </p:nvSpPr>
        <p:spPr bwMode="auto">
          <a:xfrm flipV="1">
            <a:off x="5718175"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1" name="Line 53"/>
          <p:cNvSpPr>
            <a:spLocks noChangeShapeType="1"/>
          </p:cNvSpPr>
          <p:nvPr/>
        </p:nvSpPr>
        <p:spPr bwMode="auto">
          <a:xfrm flipV="1">
            <a:off x="5813426"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2" name="Line 54"/>
          <p:cNvSpPr>
            <a:spLocks noChangeShapeType="1"/>
          </p:cNvSpPr>
          <p:nvPr/>
        </p:nvSpPr>
        <p:spPr bwMode="auto">
          <a:xfrm flipV="1">
            <a:off x="5915026"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3" name="Line 55"/>
          <p:cNvSpPr>
            <a:spLocks noChangeShapeType="1"/>
          </p:cNvSpPr>
          <p:nvPr/>
        </p:nvSpPr>
        <p:spPr bwMode="auto">
          <a:xfrm flipV="1">
            <a:off x="6018214"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4" name="Rectangle 56"/>
          <p:cNvSpPr>
            <a:spLocks noChangeArrowheads="1"/>
          </p:cNvSpPr>
          <p:nvPr/>
        </p:nvSpPr>
        <p:spPr bwMode="auto">
          <a:xfrm>
            <a:off x="6002339" y="2798762"/>
            <a:ext cx="254878" cy="1538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rPr>
              <a:t>-118</a:t>
            </a:r>
            <a:endParaRPr kumimoji="0" lang="en-US" sz="1800" b="0" i="0" u="none" strike="noStrike" cap="none" normalizeH="0" baseline="0" smtClean="0">
              <a:ln>
                <a:noFill/>
              </a:ln>
              <a:solidFill>
                <a:schemeClr val="tx1"/>
              </a:solidFill>
              <a:effectLst/>
              <a:latin typeface="Arial" pitchFamily="34" charset="0"/>
            </a:endParaRPr>
          </a:p>
        </p:txBody>
      </p:sp>
      <p:sp>
        <p:nvSpPr>
          <p:cNvPr id="345" name="Line 57"/>
          <p:cNvSpPr>
            <a:spLocks noChangeShapeType="1"/>
          </p:cNvSpPr>
          <p:nvPr/>
        </p:nvSpPr>
        <p:spPr bwMode="auto">
          <a:xfrm flipV="1">
            <a:off x="6121401" y="2711451"/>
            <a:ext cx="1588" cy="68263"/>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6" name="Line 58"/>
          <p:cNvSpPr>
            <a:spLocks noChangeShapeType="1"/>
          </p:cNvSpPr>
          <p:nvPr/>
        </p:nvSpPr>
        <p:spPr bwMode="auto">
          <a:xfrm flipV="1">
            <a:off x="6224589"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7" name="Line 59"/>
          <p:cNvSpPr>
            <a:spLocks noChangeShapeType="1"/>
          </p:cNvSpPr>
          <p:nvPr/>
        </p:nvSpPr>
        <p:spPr bwMode="auto">
          <a:xfrm flipV="1">
            <a:off x="6327775"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8" name="Line 60"/>
          <p:cNvSpPr>
            <a:spLocks noChangeShapeType="1"/>
          </p:cNvSpPr>
          <p:nvPr/>
        </p:nvSpPr>
        <p:spPr bwMode="auto">
          <a:xfrm flipV="1">
            <a:off x="6430963"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9" name="Line 61"/>
          <p:cNvSpPr>
            <a:spLocks noChangeShapeType="1"/>
          </p:cNvSpPr>
          <p:nvPr/>
        </p:nvSpPr>
        <p:spPr bwMode="auto">
          <a:xfrm flipV="1">
            <a:off x="6524626"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0" name="Line 62"/>
          <p:cNvSpPr>
            <a:spLocks noChangeShapeType="1"/>
          </p:cNvSpPr>
          <p:nvPr/>
        </p:nvSpPr>
        <p:spPr bwMode="auto">
          <a:xfrm flipV="1">
            <a:off x="6627814" y="2728913"/>
            <a:ext cx="1588" cy="50800"/>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1" name="Line 63"/>
          <p:cNvSpPr>
            <a:spLocks noChangeShapeType="1"/>
          </p:cNvSpPr>
          <p:nvPr/>
        </p:nvSpPr>
        <p:spPr bwMode="auto">
          <a:xfrm flipV="1">
            <a:off x="6731001"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2" name="Line 64"/>
          <p:cNvSpPr>
            <a:spLocks noChangeShapeType="1"/>
          </p:cNvSpPr>
          <p:nvPr/>
        </p:nvSpPr>
        <p:spPr bwMode="auto">
          <a:xfrm flipV="1">
            <a:off x="6834189"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3" name="Line 65"/>
          <p:cNvSpPr>
            <a:spLocks noChangeShapeType="1"/>
          </p:cNvSpPr>
          <p:nvPr/>
        </p:nvSpPr>
        <p:spPr bwMode="auto">
          <a:xfrm flipV="1">
            <a:off x="6937375"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4" name="Line 66"/>
          <p:cNvSpPr>
            <a:spLocks noChangeShapeType="1"/>
          </p:cNvSpPr>
          <p:nvPr/>
        </p:nvSpPr>
        <p:spPr bwMode="auto">
          <a:xfrm flipV="1">
            <a:off x="7040563" y="27463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5" name="Rectangle 67"/>
          <p:cNvSpPr>
            <a:spLocks noChangeArrowheads="1"/>
          </p:cNvSpPr>
          <p:nvPr/>
        </p:nvSpPr>
        <p:spPr bwMode="auto">
          <a:xfrm>
            <a:off x="4456113" y="2895601"/>
            <a:ext cx="248466" cy="1538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rPr>
              <a:t>ppm</a:t>
            </a:r>
            <a:endParaRPr kumimoji="0" lang="en-US" sz="1800" b="0" i="0" u="none" strike="noStrike" cap="none" normalizeH="0" baseline="0" dirty="0" smtClean="0">
              <a:ln>
                <a:noFill/>
              </a:ln>
              <a:solidFill>
                <a:schemeClr val="tx1"/>
              </a:solidFill>
              <a:effectLst/>
              <a:latin typeface="Arial" pitchFamily="34" charset="0"/>
            </a:endParaRPr>
          </a:p>
        </p:txBody>
      </p:sp>
      <p:sp>
        <p:nvSpPr>
          <p:cNvPr id="356" name="Freeform 86"/>
          <p:cNvSpPr>
            <a:spLocks/>
          </p:cNvSpPr>
          <p:nvPr/>
        </p:nvSpPr>
        <p:spPr bwMode="auto">
          <a:xfrm>
            <a:off x="2095500" y="1820863"/>
            <a:ext cx="4953000" cy="815975"/>
          </a:xfrm>
          <a:custGeom>
            <a:avLst/>
            <a:gdLst/>
            <a:ahLst/>
            <a:cxnLst>
              <a:cxn ang="0">
                <a:pos x="43" y="514"/>
              </a:cxn>
              <a:cxn ang="0">
                <a:pos x="92" y="514"/>
              </a:cxn>
              <a:cxn ang="0">
                <a:pos x="140" y="509"/>
              </a:cxn>
              <a:cxn ang="0">
                <a:pos x="189" y="509"/>
              </a:cxn>
              <a:cxn ang="0">
                <a:pos x="238" y="509"/>
              </a:cxn>
              <a:cxn ang="0">
                <a:pos x="292" y="509"/>
              </a:cxn>
              <a:cxn ang="0">
                <a:pos x="340" y="509"/>
              </a:cxn>
              <a:cxn ang="0">
                <a:pos x="389" y="509"/>
              </a:cxn>
              <a:cxn ang="0">
                <a:pos x="438" y="509"/>
              </a:cxn>
              <a:cxn ang="0">
                <a:pos x="486" y="504"/>
              </a:cxn>
              <a:cxn ang="0">
                <a:pos x="535" y="504"/>
              </a:cxn>
              <a:cxn ang="0">
                <a:pos x="584" y="498"/>
              </a:cxn>
              <a:cxn ang="0">
                <a:pos x="632" y="498"/>
              </a:cxn>
              <a:cxn ang="0">
                <a:pos x="681" y="487"/>
              </a:cxn>
              <a:cxn ang="0">
                <a:pos x="730" y="482"/>
              </a:cxn>
              <a:cxn ang="0">
                <a:pos x="778" y="471"/>
              </a:cxn>
              <a:cxn ang="0">
                <a:pos x="827" y="449"/>
              </a:cxn>
              <a:cxn ang="0">
                <a:pos x="876" y="422"/>
              </a:cxn>
              <a:cxn ang="0">
                <a:pos x="924" y="395"/>
              </a:cxn>
              <a:cxn ang="0">
                <a:pos x="973" y="374"/>
              </a:cxn>
              <a:cxn ang="0">
                <a:pos x="1022" y="374"/>
              </a:cxn>
              <a:cxn ang="0">
                <a:pos x="1071" y="374"/>
              </a:cxn>
              <a:cxn ang="0">
                <a:pos x="1119" y="357"/>
              </a:cxn>
              <a:cxn ang="0">
                <a:pos x="1168" y="309"/>
              </a:cxn>
              <a:cxn ang="0">
                <a:pos x="1217" y="173"/>
              </a:cxn>
              <a:cxn ang="0">
                <a:pos x="1265" y="0"/>
              </a:cxn>
              <a:cxn ang="0">
                <a:pos x="1314" y="201"/>
              </a:cxn>
              <a:cxn ang="0">
                <a:pos x="1363" y="379"/>
              </a:cxn>
              <a:cxn ang="0">
                <a:pos x="1411" y="444"/>
              </a:cxn>
              <a:cxn ang="0">
                <a:pos x="1460" y="471"/>
              </a:cxn>
              <a:cxn ang="0">
                <a:pos x="1509" y="487"/>
              </a:cxn>
              <a:cxn ang="0">
                <a:pos x="1557" y="493"/>
              </a:cxn>
              <a:cxn ang="0">
                <a:pos x="1606" y="498"/>
              </a:cxn>
              <a:cxn ang="0">
                <a:pos x="1655" y="504"/>
              </a:cxn>
              <a:cxn ang="0">
                <a:pos x="1703" y="504"/>
              </a:cxn>
              <a:cxn ang="0">
                <a:pos x="1752" y="504"/>
              </a:cxn>
              <a:cxn ang="0">
                <a:pos x="1806" y="504"/>
              </a:cxn>
              <a:cxn ang="0">
                <a:pos x="1855" y="504"/>
              </a:cxn>
              <a:cxn ang="0">
                <a:pos x="1903" y="498"/>
              </a:cxn>
              <a:cxn ang="0">
                <a:pos x="1952" y="476"/>
              </a:cxn>
              <a:cxn ang="0">
                <a:pos x="2001" y="401"/>
              </a:cxn>
              <a:cxn ang="0">
                <a:pos x="2049" y="401"/>
              </a:cxn>
              <a:cxn ang="0">
                <a:pos x="2098" y="482"/>
              </a:cxn>
              <a:cxn ang="0">
                <a:pos x="2147" y="498"/>
              </a:cxn>
              <a:cxn ang="0">
                <a:pos x="2196" y="509"/>
              </a:cxn>
              <a:cxn ang="0">
                <a:pos x="2244" y="509"/>
              </a:cxn>
              <a:cxn ang="0">
                <a:pos x="2293" y="509"/>
              </a:cxn>
              <a:cxn ang="0">
                <a:pos x="2342" y="514"/>
              </a:cxn>
              <a:cxn ang="0">
                <a:pos x="2390" y="514"/>
              </a:cxn>
              <a:cxn ang="0">
                <a:pos x="2439" y="514"/>
              </a:cxn>
              <a:cxn ang="0">
                <a:pos x="2488" y="514"/>
              </a:cxn>
              <a:cxn ang="0">
                <a:pos x="2536" y="514"/>
              </a:cxn>
              <a:cxn ang="0">
                <a:pos x="2585" y="514"/>
              </a:cxn>
              <a:cxn ang="0">
                <a:pos x="2634" y="514"/>
              </a:cxn>
              <a:cxn ang="0">
                <a:pos x="2682" y="514"/>
              </a:cxn>
              <a:cxn ang="0">
                <a:pos x="2731" y="514"/>
              </a:cxn>
              <a:cxn ang="0">
                <a:pos x="2780" y="514"/>
              </a:cxn>
              <a:cxn ang="0">
                <a:pos x="2828" y="514"/>
              </a:cxn>
              <a:cxn ang="0">
                <a:pos x="2877" y="514"/>
              </a:cxn>
              <a:cxn ang="0">
                <a:pos x="2926" y="514"/>
              </a:cxn>
              <a:cxn ang="0">
                <a:pos x="2974" y="514"/>
              </a:cxn>
              <a:cxn ang="0">
                <a:pos x="3023" y="514"/>
              </a:cxn>
              <a:cxn ang="0">
                <a:pos x="3072" y="514"/>
              </a:cxn>
            </a:cxnLst>
            <a:rect l="0" t="0" r="r" b="b"/>
            <a:pathLst>
              <a:path w="3120" h="514">
                <a:moveTo>
                  <a:pt x="0" y="514"/>
                </a:moveTo>
                <a:lnTo>
                  <a:pt x="0" y="514"/>
                </a:lnTo>
                <a:lnTo>
                  <a:pt x="5" y="514"/>
                </a:lnTo>
                <a:lnTo>
                  <a:pt x="5" y="514"/>
                </a:lnTo>
                <a:lnTo>
                  <a:pt x="5" y="514"/>
                </a:lnTo>
                <a:lnTo>
                  <a:pt x="10" y="514"/>
                </a:lnTo>
                <a:lnTo>
                  <a:pt x="10" y="514"/>
                </a:lnTo>
                <a:lnTo>
                  <a:pt x="16" y="514"/>
                </a:lnTo>
                <a:lnTo>
                  <a:pt x="16" y="514"/>
                </a:lnTo>
                <a:lnTo>
                  <a:pt x="21" y="514"/>
                </a:lnTo>
                <a:lnTo>
                  <a:pt x="21" y="514"/>
                </a:lnTo>
                <a:lnTo>
                  <a:pt x="21" y="514"/>
                </a:lnTo>
                <a:lnTo>
                  <a:pt x="27" y="514"/>
                </a:lnTo>
                <a:lnTo>
                  <a:pt x="27" y="514"/>
                </a:lnTo>
                <a:lnTo>
                  <a:pt x="32" y="514"/>
                </a:lnTo>
                <a:lnTo>
                  <a:pt x="32" y="514"/>
                </a:lnTo>
                <a:lnTo>
                  <a:pt x="37" y="514"/>
                </a:lnTo>
                <a:lnTo>
                  <a:pt x="37" y="514"/>
                </a:lnTo>
                <a:lnTo>
                  <a:pt x="37" y="514"/>
                </a:lnTo>
                <a:lnTo>
                  <a:pt x="43" y="514"/>
                </a:lnTo>
                <a:lnTo>
                  <a:pt x="43" y="514"/>
                </a:lnTo>
                <a:lnTo>
                  <a:pt x="48" y="514"/>
                </a:lnTo>
                <a:lnTo>
                  <a:pt x="48" y="514"/>
                </a:lnTo>
                <a:lnTo>
                  <a:pt x="54" y="514"/>
                </a:lnTo>
                <a:lnTo>
                  <a:pt x="54" y="514"/>
                </a:lnTo>
                <a:lnTo>
                  <a:pt x="54" y="514"/>
                </a:lnTo>
                <a:lnTo>
                  <a:pt x="59" y="514"/>
                </a:lnTo>
                <a:lnTo>
                  <a:pt x="59" y="514"/>
                </a:lnTo>
                <a:lnTo>
                  <a:pt x="64" y="514"/>
                </a:lnTo>
                <a:lnTo>
                  <a:pt x="64" y="514"/>
                </a:lnTo>
                <a:lnTo>
                  <a:pt x="70" y="514"/>
                </a:lnTo>
                <a:lnTo>
                  <a:pt x="70" y="514"/>
                </a:lnTo>
                <a:lnTo>
                  <a:pt x="75" y="514"/>
                </a:lnTo>
                <a:lnTo>
                  <a:pt x="75" y="514"/>
                </a:lnTo>
                <a:lnTo>
                  <a:pt x="75" y="514"/>
                </a:lnTo>
                <a:lnTo>
                  <a:pt x="81" y="514"/>
                </a:lnTo>
                <a:lnTo>
                  <a:pt x="81" y="514"/>
                </a:lnTo>
                <a:lnTo>
                  <a:pt x="86" y="514"/>
                </a:lnTo>
                <a:lnTo>
                  <a:pt x="86" y="514"/>
                </a:lnTo>
                <a:lnTo>
                  <a:pt x="92" y="514"/>
                </a:lnTo>
                <a:lnTo>
                  <a:pt x="92" y="514"/>
                </a:lnTo>
                <a:lnTo>
                  <a:pt x="92" y="514"/>
                </a:lnTo>
                <a:lnTo>
                  <a:pt x="97" y="514"/>
                </a:lnTo>
                <a:lnTo>
                  <a:pt x="97" y="514"/>
                </a:lnTo>
                <a:lnTo>
                  <a:pt x="102" y="514"/>
                </a:lnTo>
                <a:lnTo>
                  <a:pt x="102" y="514"/>
                </a:lnTo>
                <a:lnTo>
                  <a:pt x="108" y="514"/>
                </a:lnTo>
                <a:lnTo>
                  <a:pt x="108" y="514"/>
                </a:lnTo>
                <a:lnTo>
                  <a:pt x="108" y="514"/>
                </a:lnTo>
                <a:lnTo>
                  <a:pt x="113" y="514"/>
                </a:lnTo>
                <a:lnTo>
                  <a:pt x="113" y="514"/>
                </a:lnTo>
                <a:lnTo>
                  <a:pt x="119" y="514"/>
                </a:lnTo>
                <a:lnTo>
                  <a:pt x="119" y="509"/>
                </a:lnTo>
                <a:lnTo>
                  <a:pt x="124" y="514"/>
                </a:lnTo>
                <a:lnTo>
                  <a:pt x="124" y="509"/>
                </a:lnTo>
                <a:lnTo>
                  <a:pt x="124" y="509"/>
                </a:lnTo>
                <a:lnTo>
                  <a:pt x="129" y="509"/>
                </a:lnTo>
                <a:lnTo>
                  <a:pt x="129" y="509"/>
                </a:lnTo>
                <a:lnTo>
                  <a:pt x="135" y="509"/>
                </a:lnTo>
                <a:lnTo>
                  <a:pt x="135" y="509"/>
                </a:lnTo>
                <a:lnTo>
                  <a:pt x="140" y="509"/>
                </a:lnTo>
                <a:lnTo>
                  <a:pt x="140" y="509"/>
                </a:lnTo>
                <a:lnTo>
                  <a:pt x="140" y="509"/>
                </a:lnTo>
                <a:lnTo>
                  <a:pt x="146" y="509"/>
                </a:lnTo>
                <a:lnTo>
                  <a:pt x="146" y="509"/>
                </a:lnTo>
                <a:lnTo>
                  <a:pt x="151" y="509"/>
                </a:lnTo>
                <a:lnTo>
                  <a:pt x="151" y="509"/>
                </a:lnTo>
                <a:lnTo>
                  <a:pt x="156" y="509"/>
                </a:lnTo>
                <a:lnTo>
                  <a:pt x="156" y="509"/>
                </a:lnTo>
                <a:lnTo>
                  <a:pt x="156" y="509"/>
                </a:lnTo>
                <a:lnTo>
                  <a:pt x="162" y="509"/>
                </a:lnTo>
                <a:lnTo>
                  <a:pt x="162" y="509"/>
                </a:lnTo>
                <a:lnTo>
                  <a:pt x="167" y="509"/>
                </a:lnTo>
                <a:lnTo>
                  <a:pt x="167" y="509"/>
                </a:lnTo>
                <a:lnTo>
                  <a:pt x="173" y="509"/>
                </a:lnTo>
                <a:lnTo>
                  <a:pt x="173" y="509"/>
                </a:lnTo>
                <a:lnTo>
                  <a:pt x="173" y="509"/>
                </a:lnTo>
                <a:lnTo>
                  <a:pt x="178" y="509"/>
                </a:lnTo>
                <a:lnTo>
                  <a:pt x="178" y="509"/>
                </a:lnTo>
                <a:lnTo>
                  <a:pt x="183" y="509"/>
                </a:lnTo>
                <a:lnTo>
                  <a:pt x="183" y="509"/>
                </a:lnTo>
                <a:lnTo>
                  <a:pt x="189" y="509"/>
                </a:lnTo>
                <a:lnTo>
                  <a:pt x="189" y="509"/>
                </a:lnTo>
                <a:lnTo>
                  <a:pt x="189" y="509"/>
                </a:lnTo>
                <a:lnTo>
                  <a:pt x="194" y="509"/>
                </a:lnTo>
                <a:lnTo>
                  <a:pt x="194" y="509"/>
                </a:lnTo>
                <a:lnTo>
                  <a:pt x="200" y="509"/>
                </a:lnTo>
                <a:lnTo>
                  <a:pt x="200" y="509"/>
                </a:lnTo>
                <a:lnTo>
                  <a:pt x="205" y="509"/>
                </a:lnTo>
                <a:lnTo>
                  <a:pt x="205" y="509"/>
                </a:lnTo>
                <a:lnTo>
                  <a:pt x="205" y="509"/>
                </a:lnTo>
                <a:lnTo>
                  <a:pt x="211" y="509"/>
                </a:lnTo>
                <a:lnTo>
                  <a:pt x="211" y="509"/>
                </a:lnTo>
                <a:lnTo>
                  <a:pt x="216" y="509"/>
                </a:lnTo>
                <a:lnTo>
                  <a:pt x="216" y="509"/>
                </a:lnTo>
                <a:lnTo>
                  <a:pt x="221" y="509"/>
                </a:lnTo>
                <a:lnTo>
                  <a:pt x="221" y="509"/>
                </a:lnTo>
                <a:lnTo>
                  <a:pt x="221" y="509"/>
                </a:lnTo>
                <a:lnTo>
                  <a:pt x="227" y="509"/>
                </a:lnTo>
                <a:lnTo>
                  <a:pt x="227" y="509"/>
                </a:lnTo>
                <a:lnTo>
                  <a:pt x="232" y="509"/>
                </a:lnTo>
                <a:lnTo>
                  <a:pt x="232" y="509"/>
                </a:lnTo>
                <a:lnTo>
                  <a:pt x="238" y="509"/>
                </a:lnTo>
                <a:lnTo>
                  <a:pt x="238" y="509"/>
                </a:lnTo>
                <a:lnTo>
                  <a:pt x="238" y="509"/>
                </a:lnTo>
                <a:lnTo>
                  <a:pt x="243" y="509"/>
                </a:lnTo>
                <a:lnTo>
                  <a:pt x="243" y="509"/>
                </a:lnTo>
                <a:lnTo>
                  <a:pt x="248" y="509"/>
                </a:lnTo>
                <a:lnTo>
                  <a:pt x="248" y="509"/>
                </a:lnTo>
                <a:lnTo>
                  <a:pt x="254" y="509"/>
                </a:lnTo>
                <a:lnTo>
                  <a:pt x="254" y="509"/>
                </a:lnTo>
                <a:lnTo>
                  <a:pt x="254" y="509"/>
                </a:lnTo>
                <a:lnTo>
                  <a:pt x="259" y="509"/>
                </a:lnTo>
                <a:lnTo>
                  <a:pt x="259" y="509"/>
                </a:lnTo>
                <a:lnTo>
                  <a:pt x="265" y="509"/>
                </a:lnTo>
                <a:lnTo>
                  <a:pt x="265" y="509"/>
                </a:lnTo>
                <a:lnTo>
                  <a:pt x="270" y="509"/>
                </a:lnTo>
                <a:lnTo>
                  <a:pt x="270" y="509"/>
                </a:lnTo>
                <a:lnTo>
                  <a:pt x="270" y="509"/>
                </a:lnTo>
                <a:lnTo>
                  <a:pt x="275" y="509"/>
                </a:lnTo>
                <a:lnTo>
                  <a:pt x="275" y="509"/>
                </a:lnTo>
                <a:lnTo>
                  <a:pt x="281" y="509"/>
                </a:lnTo>
                <a:lnTo>
                  <a:pt x="281" y="509"/>
                </a:lnTo>
                <a:lnTo>
                  <a:pt x="286" y="509"/>
                </a:lnTo>
                <a:lnTo>
                  <a:pt x="286" y="509"/>
                </a:lnTo>
                <a:lnTo>
                  <a:pt x="292" y="509"/>
                </a:lnTo>
                <a:lnTo>
                  <a:pt x="292" y="509"/>
                </a:lnTo>
                <a:lnTo>
                  <a:pt x="292" y="509"/>
                </a:lnTo>
                <a:lnTo>
                  <a:pt x="297" y="509"/>
                </a:lnTo>
                <a:lnTo>
                  <a:pt x="297" y="509"/>
                </a:lnTo>
                <a:lnTo>
                  <a:pt x="302" y="509"/>
                </a:lnTo>
                <a:lnTo>
                  <a:pt x="302" y="509"/>
                </a:lnTo>
                <a:lnTo>
                  <a:pt x="308" y="509"/>
                </a:lnTo>
                <a:lnTo>
                  <a:pt x="308" y="509"/>
                </a:lnTo>
                <a:lnTo>
                  <a:pt x="308" y="509"/>
                </a:lnTo>
                <a:lnTo>
                  <a:pt x="313" y="509"/>
                </a:lnTo>
                <a:lnTo>
                  <a:pt x="313" y="509"/>
                </a:lnTo>
                <a:lnTo>
                  <a:pt x="319" y="509"/>
                </a:lnTo>
                <a:lnTo>
                  <a:pt x="319" y="509"/>
                </a:lnTo>
                <a:lnTo>
                  <a:pt x="324" y="509"/>
                </a:lnTo>
                <a:lnTo>
                  <a:pt x="324" y="509"/>
                </a:lnTo>
                <a:lnTo>
                  <a:pt x="324" y="509"/>
                </a:lnTo>
                <a:lnTo>
                  <a:pt x="330" y="509"/>
                </a:lnTo>
                <a:lnTo>
                  <a:pt x="330" y="509"/>
                </a:lnTo>
                <a:lnTo>
                  <a:pt x="335" y="509"/>
                </a:lnTo>
                <a:lnTo>
                  <a:pt x="335" y="509"/>
                </a:lnTo>
                <a:lnTo>
                  <a:pt x="340" y="509"/>
                </a:lnTo>
                <a:lnTo>
                  <a:pt x="340" y="509"/>
                </a:lnTo>
                <a:lnTo>
                  <a:pt x="340" y="509"/>
                </a:lnTo>
                <a:lnTo>
                  <a:pt x="346" y="509"/>
                </a:lnTo>
                <a:lnTo>
                  <a:pt x="346" y="509"/>
                </a:lnTo>
                <a:lnTo>
                  <a:pt x="351" y="509"/>
                </a:lnTo>
                <a:lnTo>
                  <a:pt x="351" y="509"/>
                </a:lnTo>
                <a:lnTo>
                  <a:pt x="357" y="509"/>
                </a:lnTo>
                <a:lnTo>
                  <a:pt x="357" y="509"/>
                </a:lnTo>
                <a:lnTo>
                  <a:pt x="357" y="509"/>
                </a:lnTo>
                <a:lnTo>
                  <a:pt x="362" y="509"/>
                </a:lnTo>
                <a:lnTo>
                  <a:pt x="362" y="509"/>
                </a:lnTo>
                <a:lnTo>
                  <a:pt x="367" y="509"/>
                </a:lnTo>
                <a:lnTo>
                  <a:pt x="367" y="509"/>
                </a:lnTo>
                <a:lnTo>
                  <a:pt x="373" y="509"/>
                </a:lnTo>
                <a:lnTo>
                  <a:pt x="373" y="509"/>
                </a:lnTo>
                <a:lnTo>
                  <a:pt x="373" y="509"/>
                </a:lnTo>
                <a:lnTo>
                  <a:pt x="378" y="509"/>
                </a:lnTo>
                <a:lnTo>
                  <a:pt x="378" y="509"/>
                </a:lnTo>
                <a:lnTo>
                  <a:pt x="384" y="509"/>
                </a:lnTo>
                <a:lnTo>
                  <a:pt x="384" y="509"/>
                </a:lnTo>
                <a:lnTo>
                  <a:pt x="389" y="509"/>
                </a:lnTo>
                <a:lnTo>
                  <a:pt x="389" y="509"/>
                </a:lnTo>
                <a:lnTo>
                  <a:pt x="389" y="509"/>
                </a:lnTo>
                <a:lnTo>
                  <a:pt x="394" y="509"/>
                </a:lnTo>
                <a:lnTo>
                  <a:pt x="394" y="509"/>
                </a:lnTo>
                <a:lnTo>
                  <a:pt x="400" y="509"/>
                </a:lnTo>
                <a:lnTo>
                  <a:pt x="400" y="509"/>
                </a:lnTo>
                <a:lnTo>
                  <a:pt x="405" y="509"/>
                </a:lnTo>
                <a:lnTo>
                  <a:pt x="405" y="509"/>
                </a:lnTo>
                <a:lnTo>
                  <a:pt x="405" y="509"/>
                </a:lnTo>
                <a:lnTo>
                  <a:pt x="411" y="509"/>
                </a:lnTo>
                <a:lnTo>
                  <a:pt x="411" y="509"/>
                </a:lnTo>
                <a:lnTo>
                  <a:pt x="416" y="509"/>
                </a:lnTo>
                <a:lnTo>
                  <a:pt x="416" y="509"/>
                </a:lnTo>
                <a:lnTo>
                  <a:pt x="421" y="509"/>
                </a:lnTo>
                <a:lnTo>
                  <a:pt x="421" y="509"/>
                </a:lnTo>
                <a:lnTo>
                  <a:pt x="421" y="509"/>
                </a:lnTo>
                <a:lnTo>
                  <a:pt x="427" y="509"/>
                </a:lnTo>
                <a:lnTo>
                  <a:pt x="427" y="509"/>
                </a:lnTo>
                <a:lnTo>
                  <a:pt x="432" y="509"/>
                </a:lnTo>
                <a:lnTo>
                  <a:pt x="432" y="509"/>
                </a:lnTo>
                <a:lnTo>
                  <a:pt x="438" y="509"/>
                </a:lnTo>
                <a:lnTo>
                  <a:pt x="438" y="509"/>
                </a:lnTo>
                <a:lnTo>
                  <a:pt x="438" y="509"/>
                </a:lnTo>
                <a:lnTo>
                  <a:pt x="443" y="509"/>
                </a:lnTo>
                <a:lnTo>
                  <a:pt x="443" y="509"/>
                </a:lnTo>
                <a:lnTo>
                  <a:pt x="449" y="509"/>
                </a:lnTo>
                <a:lnTo>
                  <a:pt x="449" y="504"/>
                </a:lnTo>
                <a:lnTo>
                  <a:pt x="454" y="504"/>
                </a:lnTo>
                <a:lnTo>
                  <a:pt x="454" y="504"/>
                </a:lnTo>
                <a:lnTo>
                  <a:pt x="454" y="504"/>
                </a:lnTo>
                <a:lnTo>
                  <a:pt x="459" y="504"/>
                </a:lnTo>
                <a:lnTo>
                  <a:pt x="459" y="504"/>
                </a:lnTo>
                <a:lnTo>
                  <a:pt x="465" y="504"/>
                </a:lnTo>
                <a:lnTo>
                  <a:pt x="465" y="504"/>
                </a:lnTo>
                <a:lnTo>
                  <a:pt x="470" y="504"/>
                </a:lnTo>
                <a:lnTo>
                  <a:pt x="470" y="504"/>
                </a:lnTo>
                <a:lnTo>
                  <a:pt x="470" y="504"/>
                </a:lnTo>
                <a:lnTo>
                  <a:pt x="476" y="504"/>
                </a:lnTo>
                <a:lnTo>
                  <a:pt x="476" y="504"/>
                </a:lnTo>
                <a:lnTo>
                  <a:pt x="481" y="504"/>
                </a:lnTo>
                <a:lnTo>
                  <a:pt x="481" y="504"/>
                </a:lnTo>
                <a:lnTo>
                  <a:pt x="486" y="504"/>
                </a:lnTo>
                <a:lnTo>
                  <a:pt x="486" y="504"/>
                </a:lnTo>
                <a:lnTo>
                  <a:pt x="486" y="504"/>
                </a:lnTo>
                <a:lnTo>
                  <a:pt x="492" y="504"/>
                </a:lnTo>
                <a:lnTo>
                  <a:pt x="492" y="504"/>
                </a:lnTo>
                <a:lnTo>
                  <a:pt x="497" y="504"/>
                </a:lnTo>
                <a:lnTo>
                  <a:pt x="497" y="504"/>
                </a:lnTo>
                <a:lnTo>
                  <a:pt x="503" y="504"/>
                </a:lnTo>
                <a:lnTo>
                  <a:pt x="503" y="504"/>
                </a:lnTo>
                <a:lnTo>
                  <a:pt x="508" y="504"/>
                </a:lnTo>
                <a:lnTo>
                  <a:pt x="508" y="504"/>
                </a:lnTo>
                <a:lnTo>
                  <a:pt x="508" y="504"/>
                </a:lnTo>
                <a:lnTo>
                  <a:pt x="513" y="504"/>
                </a:lnTo>
                <a:lnTo>
                  <a:pt x="513" y="504"/>
                </a:lnTo>
                <a:lnTo>
                  <a:pt x="519" y="504"/>
                </a:lnTo>
                <a:lnTo>
                  <a:pt x="519" y="504"/>
                </a:lnTo>
                <a:lnTo>
                  <a:pt x="524" y="504"/>
                </a:lnTo>
                <a:lnTo>
                  <a:pt x="524" y="504"/>
                </a:lnTo>
                <a:lnTo>
                  <a:pt x="524" y="504"/>
                </a:lnTo>
                <a:lnTo>
                  <a:pt x="530" y="504"/>
                </a:lnTo>
                <a:lnTo>
                  <a:pt x="530" y="504"/>
                </a:lnTo>
                <a:lnTo>
                  <a:pt x="535" y="504"/>
                </a:lnTo>
                <a:lnTo>
                  <a:pt x="535" y="504"/>
                </a:lnTo>
                <a:lnTo>
                  <a:pt x="540" y="504"/>
                </a:lnTo>
                <a:lnTo>
                  <a:pt x="540" y="504"/>
                </a:lnTo>
                <a:lnTo>
                  <a:pt x="540" y="504"/>
                </a:lnTo>
                <a:lnTo>
                  <a:pt x="546" y="504"/>
                </a:lnTo>
                <a:lnTo>
                  <a:pt x="546" y="504"/>
                </a:lnTo>
                <a:lnTo>
                  <a:pt x="551" y="504"/>
                </a:lnTo>
                <a:lnTo>
                  <a:pt x="551" y="504"/>
                </a:lnTo>
                <a:lnTo>
                  <a:pt x="557" y="504"/>
                </a:lnTo>
                <a:lnTo>
                  <a:pt x="557" y="504"/>
                </a:lnTo>
                <a:lnTo>
                  <a:pt x="557" y="504"/>
                </a:lnTo>
                <a:lnTo>
                  <a:pt x="562" y="504"/>
                </a:lnTo>
                <a:lnTo>
                  <a:pt x="562" y="504"/>
                </a:lnTo>
                <a:lnTo>
                  <a:pt x="567" y="504"/>
                </a:lnTo>
                <a:lnTo>
                  <a:pt x="567" y="504"/>
                </a:lnTo>
                <a:lnTo>
                  <a:pt x="573" y="498"/>
                </a:lnTo>
                <a:lnTo>
                  <a:pt x="573" y="498"/>
                </a:lnTo>
                <a:lnTo>
                  <a:pt x="573" y="498"/>
                </a:lnTo>
                <a:lnTo>
                  <a:pt x="578" y="498"/>
                </a:lnTo>
                <a:lnTo>
                  <a:pt x="578" y="498"/>
                </a:lnTo>
                <a:lnTo>
                  <a:pt x="584" y="498"/>
                </a:lnTo>
                <a:lnTo>
                  <a:pt x="584" y="498"/>
                </a:lnTo>
                <a:lnTo>
                  <a:pt x="589" y="498"/>
                </a:lnTo>
                <a:lnTo>
                  <a:pt x="589" y="498"/>
                </a:lnTo>
                <a:lnTo>
                  <a:pt x="589" y="498"/>
                </a:lnTo>
                <a:lnTo>
                  <a:pt x="595" y="498"/>
                </a:lnTo>
                <a:lnTo>
                  <a:pt x="595" y="498"/>
                </a:lnTo>
                <a:lnTo>
                  <a:pt x="600" y="498"/>
                </a:lnTo>
                <a:lnTo>
                  <a:pt x="600" y="498"/>
                </a:lnTo>
                <a:lnTo>
                  <a:pt x="605" y="498"/>
                </a:lnTo>
                <a:lnTo>
                  <a:pt x="605" y="498"/>
                </a:lnTo>
                <a:lnTo>
                  <a:pt x="605" y="498"/>
                </a:lnTo>
                <a:lnTo>
                  <a:pt x="611" y="498"/>
                </a:lnTo>
                <a:lnTo>
                  <a:pt x="611" y="498"/>
                </a:lnTo>
                <a:lnTo>
                  <a:pt x="616" y="498"/>
                </a:lnTo>
                <a:lnTo>
                  <a:pt x="616" y="498"/>
                </a:lnTo>
                <a:lnTo>
                  <a:pt x="622" y="498"/>
                </a:lnTo>
                <a:lnTo>
                  <a:pt x="622" y="498"/>
                </a:lnTo>
                <a:lnTo>
                  <a:pt x="622" y="498"/>
                </a:lnTo>
                <a:lnTo>
                  <a:pt x="627" y="498"/>
                </a:lnTo>
                <a:lnTo>
                  <a:pt x="627" y="498"/>
                </a:lnTo>
                <a:lnTo>
                  <a:pt x="632" y="498"/>
                </a:lnTo>
                <a:lnTo>
                  <a:pt x="632" y="498"/>
                </a:lnTo>
                <a:lnTo>
                  <a:pt x="638" y="493"/>
                </a:lnTo>
                <a:lnTo>
                  <a:pt x="638" y="493"/>
                </a:lnTo>
                <a:lnTo>
                  <a:pt x="638" y="493"/>
                </a:lnTo>
                <a:lnTo>
                  <a:pt x="643" y="493"/>
                </a:lnTo>
                <a:lnTo>
                  <a:pt x="643" y="493"/>
                </a:lnTo>
                <a:lnTo>
                  <a:pt x="649" y="493"/>
                </a:lnTo>
                <a:lnTo>
                  <a:pt x="649" y="493"/>
                </a:lnTo>
                <a:lnTo>
                  <a:pt x="654" y="493"/>
                </a:lnTo>
                <a:lnTo>
                  <a:pt x="654" y="493"/>
                </a:lnTo>
                <a:lnTo>
                  <a:pt x="654" y="493"/>
                </a:lnTo>
                <a:lnTo>
                  <a:pt x="659" y="493"/>
                </a:lnTo>
                <a:lnTo>
                  <a:pt x="659" y="493"/>
                </a:lnTo>
                <a:lnTo>
                  <a:pt x="665" y="493"/>
                </a:lnTo>
                <a:lnTo>
                  <a:pt x="665" y="493"/>
                </a:lnTo>
                <a:lnTo>
                  <a:pt x="670" y="493"/>
                </a:lnTo>
                <a:lnTo>
                  <a:pt x="670" y="493"/>
                </a:lnTo>
                <a:lnTo>
                  <a:pt x="670" y="493"/>
                </a:lnTo>
                <a:lnTo>
                  <a:pt x="676" y="493"/>
                </a:lnTo>
                <a:lnTo>
                  <a:pt x="676" y="493"/>
                </a:lnTo>
                <a:lnTo>
                  <a:pt x="681" y="487"/>
                </a:lnTo>
                <a:lnTo>
                  <a:pt x="681" y="487"/>
                </a:lnTo>
                <a:lnTo>
                  <a:pt x="686" y="487"/>
                </a:lnTo>
                <a:lnTo>
                  <a:pt x="686" y="487"/>
                </a:lnTo>
                <a:lnTo>
                  <a:pt x="686" y="487"/>
                </a:lnTo>
                <a:lnTo>
                  <a:pt x="692" y="487"/>
                </a:lnTo>
                <a:lnTo>
                  <a:pt x="692" y="487"/>
                </a:lnTo>
                <a:lnTo>
                  <a:pt x="697" y="487"/>
                </a:lnTo>
                <a:lnTo>
                  <a:pt x="697" y="487"/>
                </a:lnTo>
                <a:lnTo>
                  <a:pt x="703" y="487"/>
                </a:lnTo>
                <a:lnTo>
                  <a:pt x="703" y="487"/>
                </a:lnTo>
                <a:lnTo>
                  <a:pt x="703" y="487"/>
                </a:lnTo>
                <a:lnTo>
                  <a:pt x="708" y="487"/>
                </a:lnTo>
                <a:lnTo>
                  <a:pt x="708" y="487"/>
                </a:lnTo>
                <a:lnTo>
                  <a:pt x="714" y="487"/>
                </a:lnTo>
                <a:lnTo>
                  <a:pt x="714" y="482"/>
                </a:lnTo>
                <a:lnTo>
                  <a:pt x="719" y="482"/>
                </a:lnTo>
                <a:lnTo>
                  <a:pt x="719" y="482"/>
                </a:lnTo>
                <a:lnTo>
                  <a:pt x="724" y="482"/>
                </a:lnTo>
                <a:lnTo>
                  <a:pt x="724" y="482"/>
                </a:lnTo>
                <a:lnTo>
                  <a:pt x="724" y="482"/>
                </a:lnTo>
                <a:lnTo>
                  <a:pt x="730" y="482"/>
                </a:lnTo>
                <a:lnTo>
                  <a:pt x="730" y="482"/>
                </a:lnTo>
                <a:lnTo>
                  <a:pt x="735" y="482"/>
                </a:lnTo>
                <a:lnTo>
                  <a:pt x="735" y="482"/>
                </a:lnTo>
                <a:lnTo>
                  <a:pt x="741" y="482"/>
                </a:lnTo>
                <a:lnTo>
                  <a:pt x="741" y="476"/>
                </a:lnTo>
                <a:lnTo>
                  <a:pt x="741" y="476"/>
                </a:lnTo>
                <a:lnTo>
                  <a:pt x="746" y="476"/>
                </a:lnTo>
                <a:lnTo>
                  <a:pt x="746" y="476"/>
                </a:lnTo>
                <a:lnTo>
                  <a:pt x="751" y="476"/>
                </a:lnTo>
                <a:lnTo>
                  <a:pt x="751" y="476"/>
                </a:lnTo>
                <a:lnTo>
                  <a:pt x="757" y="476"/>
                </a:lnTo>
                <a:lnTo>
                  <a:pt x="757" y="476"/>
                </a:lnTo>
                <a:lnTo>
                  <a:pt x="757" y="476"/>
                </a:lnTo>
                <a:lnTo>
                  <a:pt x="762" y="471"/>
                </a:lnTo>
                <a:lnTo>
                  <a:pt x="762" y="471"/>
                </a:lnTo>
                <a:lnTo>
                  <a:pt x="768" y="471"/>
                </a:lnTo>
                <a:lnTo>
                  <a:pt x="768" y="471"/>
                </a:lnTo>
                <a:lnTo>
                  <a:pt x="773" y="471"/>
                </a:lnTo>
                <a:lnTo>
                  <a:pt x="773" y="471"/>
                </a:lnTo>
                <a:lnTo>
                  <a:pt x="773" y="471"/>
                </a:lnTo>
                <a:lnTo>
                  <a:pt x="778" y="471"/>
                </a:lnTo>
                <a:lnTo>
                  <a:pt x="778" y="466"/>
                </a:lnTo>
                <a:lnTo>
                  <a:pt x="784" y="466"/>
                </a:lnTo>
                <a:lnTo>
                  <a:pt x="784" y="466"/>
                </a:lnTo>
                <a:lnTo>
                  <a:pt x="789" y="466"/>
                </a:lnTo>
                <a:lnTo>
                  <a:pt x="789" y="466"/>
                </a:lnTo>
                <a:lnTo>
                  <a:pt x="789" y="466"/>
                </a:lnTo>
                <a:lnTo>
                  <a:pt x="795" y="466"/>
                </a:lnTo>
                <a:lnTo>
                  <a:pt x="795" y="460"/>
                </a:lnTo>
                <a:lnTo>
                  <a:pt x="800" y="460"/>
                </a:lnTo>
                <a:lnTo>
                  <a:pt x="800" y="460"/>
                </a:lnTo>
                <a:lnTo>
                  <a:pt x="805" y="460"/>
                </a:lnTo>
                <a:lnTo>
                  <a:pt x="805" y="460"/>
                </a:lnTo>
                <a:lnTo>
                  <a:pt x="805" y="460"/>
                </a:lnTo>
                <a:lnTo>
                  <a:pt x="811" y="455"/>
                </a:lnTo>
                <a:lnTo>
                  <a:pt x="811" y="455"/>
                </a:lnTo>
                <a:lnTo>
                  <a:pt x="816" y="455"/>
                </a:lnTo>
                <a:lnTo>
                  <a:pt x="816" y="455"/>
                </a:lnTo>
                <a:lnTo>
                  <a:pt x="822" y="455"/>
                </a:lnTo>
                <a:lnTo>
                  <a:pt x="822" y="449"/>
                </a:lnTo>
                <a:lnTo>
                  <a:pt x="822" y="449"/>
                </a:lnTo>
                <a:lnTo>
                  <a:pt x="827" y="449"/>
                </a:lnTo>
                <a:lnTo>
                  <a:pt x="827" y="449"/>
                </a:lnTo>
                <a:lnTo>
                  <a:pt x="833" y="449"/>
                </a:lnTo>
                <a:lnTo>
                  <a:pt x="833" y="444"/>
                </a:lnTo>
                <a:lnTo>
                  <a:pt x="838" y="444"/>
                </a:lnTo>
                <a:lnTo>
                  <a:pt x="838" y="444"/>
                </a:lnTo>
                <a:lnTo>
                  <a:pt x="838" y="444"/>
                </a:lnTo>
                <a:lnTo>
                  <a:pt x="843" y="444"/>
                </a:lnTo>
                <a:lnTo>
                  <a:pt x="843" y="439"/>
                </a:lnTo>
                <a:lnTo>
                  <a:pt x="849" y="439"/>
                </a:lnTo>
                <a:lnTo>
                  <a:pt x="849" y="439"/>
                </a:lnTo>
                <a:lnTo>
                  <a:pt x="854" y="439"/>
                </a:lnTo>
                <a:lnTo>
                  <a:pt x="854" y="433"/>
                </a:lnTo>
                <a:lnTo>
                  <a:pt x="854" y="433"/>
                </a:lnTo>
                <a:lnTo>
                  <a:pt x="860" y="433"/>
                </a:lnTo>
                <a:lnTo>
                  <a:pt x="860" y="433"/>
                </a:lnTo>
                <a:lnTo>
                  <a:pt x="865" y="428"/>
                </a:lnTo>
                <a:lnTo>
                  <a:pt x="865" y="428"/>
                </a:lnTo>
                <a:lnTo>
                  <a:pt x="870" y="428"/>
                </a:lnTo>
                <a:lnTo>
                  <a:pt x="870" y="428"/>
                </a:lnTo>
                <a:lnTo>
                  <a:pt x="870" y="422"/>
                </a:lnTo>
                <a:lnTo>
                  <a:pt x="876" y="422"/>
                </a:lnTo>
                <a:lnTo>
                  <a:pt x="876" y="422"/>
                </a:lnTo>
                <a:lnTo>
                  <a:pt x="881" y="422"/>
                </a:lnTo>
                <a:lnTo>
                  <a:pt x="881" y="417"/>
                </a:lnTo>
                <a:lnTo>
                  <a:pt x="887" y="417"/>
                </a:lnTo>
                <a:lnTo>
                  <a:pt x="887" y="417"/>
                </a:lnTo>
                <a:lnTo>
                  <a:pt x="887" y="417"/>
                </a:lnTo>
                <a:lnTo>
                  <a:pt x="892" y="412"/>
                </a:lnTo>
                <a:lnTo>
                  <a:pt x="892" y="412"/>
                </a:lnTo>
                <a:lnTo>
                  <a:pt x="897" y="412"/>
                </a:lnTo>
                <a:lnTo>
                  <a:pt x="897" y="412"/>
                </a:lnTo>
                <a:lnTo>
                  <a:pt x="903" y="406"/>
                </a:lnTo>
                <a:lnTo>
                  <a:pt x="903" y="406"/>
                </a:lnTo>
                <a:lnTo>
                  <a:pt x="903" y="406"/>
                </a:lnTo>
                <a:lnTo>
                  <a:pt x="908" y="406"/>
                </a:lnTo>
                <a:lnTo>
                  <a:pt x="908" y="401"/>
                </a:lnTo>
                <a:lnTo>
                  <a:pt x="914" y="401"/>
                </a:lnTo>
                <a:lnTo>
                  <a:pt x="914" y="401"/>
                </a:lnTo>
                <a:lnTo>
                  <a:pt x="919" y="401"/>
                </a:lnTo>
                <a:lnTo>
                  <a:pt x="919" y="395"/>
                </a:lnTo>
                <a:lnTo>
                  <a:pt x="919" y="395"/>
                </a:lnTo>
                <a:lnTo>
                  <a:pt x="924" y="395"/>
                </a:lnTo>
                <a:lnTo>
                  <a:pt x="924" y="395"/>
                </a:lnTo>
                <a:lnTo>
                  <a:pt x="930" y="390"/>
                </a:lnTo>
                <a:lnTo>
                  <a:pt x="930" y="390"/>
                </a:lnTo>
                <a:lnTo>
                  <a:pt x="935" y="390"/>
                </a:lnTo>
                <a:lnTo>
                  <a:pt x="935" y="390"/>
                </a:lnTo>
                <a:lnTo>
                  <a:pt x="941" y="390"/>
                </a:lnTo>
                <a:lnTo>
                  <a:pt x="941" y="384"/>
                </a:lnTo>
                <a:lnTo>
                  <a:pt x="941" y="384"/>
                </a:lnTo>
                <a:lnTo>
                  <a:pt x="946" y="384"/>
                </a:lnTo>
                <a:lnTo>
                  <a:pt x="946" y="384"/>
                </a:lnTo>
                <a:lnTo>
                  <a:pt x="952" y="384"/>
                </a:lnTo>
                <a:lnTo>
                  <a:pt x="952" y="379"/>
                </a:lnTo>
                <a:lnTo>
                  <a:pt x="957" y="379"/>
                </a:lnTo>
                <a:lnTo>
                  <a:pt x="957" y="379"/>
                </a:lnTo>
                <a:lnTo>
                  <a:pt x="957" y="379"/>
                </a:lnTo>
                <a:lnTo>
                  <a:pt x="962" y="379"/>
                </a:lnTo>
                <a:lnTo>
                  <a:pt x="962" y="379"/>
                </a:lnTo>
                <a:lnTo>
                  <a:pt x="968" y="379"/>
                </a:lnTo>
                <a:lnTo>
                  <a:pt x="968" y="374"/>
                </a:lnTo>
                <a:lnTo>
                  <a:pt x="973" y="374"/>
                </a:lnTo>
                <a:lnTo>
                  <a:pt x="973" y="374"/>
                </a:lnTo>
                <a:lnTo>
                  <a:pt x="973" y="374"/>
                </a:lnTo>
                <a:lnTo>
                  <a:pt x="979" y="374"/>
                </a:lnTo>
                <a:lnTo>
                  <a:pt x="979" y="374"/>
                </a:lnTo>
                <a:lnTo>
                  <a:pt x="984" y="374"/>
                </a:lnTo>
                <a:lnTo>
                  <a:pt x="984" y="374"/>
                </a:lnTo>
                <a:lnTo>
                  <a:pt x="989" y="374"/>
                </a:lnTo>
                <a:lnTo>
                  <a:pt x="989" y="374"/>
                </a:lnTo>
                <a:lnTo>
                  <a:pt x="989" y="374"/>
                </a:lnTo>
                <a:lnTo>
                  <a:pt x="995" y="374"/>
                </a:lnTo>
                <a:lnTo>
                  <a:pt x="995" y="374"/>
                </a:lnTo>
                <a:lnTo>
                  <a:pt x="1000" y="374"/>
                </a:lnTo>
                <a:lnTo>
                  <a:pt x="1000" y="374"/>
                </a:lnTo>
                <a:lnTo>
                  <a:pt x="1006" y="374"/>
                </a:lnTo>
                <a:lnTo>
                  <a:pt x="1006" y="374"/>
                </a:lnTo>
                <a:lnTo>
                  <a:pt x="1006" y="374"/>
                </a:lnTo>
                <a:lnTo>
                  <a:pt x="1011" y="374"/>
                </a:lnTo>
                <a:lnTo>
                  <a:pt x="1011" y="374"/>
                </a:lnTo>
                <a:lnTo>
                  <a:pt x="1016" y="374"/>
                </a:lnTo>
                <a:lnTo>
                  <a:pt x="1016" y="374"/>
                </a:lnTo>
                <a:lnTo>
                  <a:pt x="1022" y="374"/>
                </a:lnTo>
                <a:lnTo>
                  <a:pt x="1022" y="374"/>
                </a:lnTo>
                <a:lnTo>
                  <a:pt x="1022" y="374"/>
                </a:lnTo>
                <a:lnTo>
                  <a:pt x="1027" y="374"/>
                </a:lnTo>
                <a:lnTo>
                  <a:pt x="1027" y="374"/>
                </a:lnTo>
                <a:lnTo>
                  <a:pt x="1033" y="374"/>
                </a:lnTo>
                <a:lnTo>
                  <a:pt x="1033" y="374"/>
                </a:lnTo>
                <a:lnTo>
                  <a:pt x="1038" y="374"/>
                </a:lnTo>
                <a:lnTo>
                  <a:pt x="1038" y="374"/>
                </a:lnTo>
                <a:lnTo>
                  <a:pt x="1038" y="374"/>
                </a:lnTo>
                <a:lnTo>
                  <a:pt x="1043" y="374"/>
                </a:lnTo>
                <a:lnTo>
                  <a:pt x="1043" y="374"/>
                </a:lnTo>
                <a:lnTo>
                  <a:pt x="1049" y="374"/>
                </a:lnTo>
                <a:lnTo>
                  <a:pt x="1049" y="374"/>
                </a:lnTo>
                <a:lnTo>
                  <a:pt x="1054" y="374"/>
                </a:lnTo>
                <a:lnTo>
                  <a:pt x="1054" y="374"/>
                </a:lnTo>
                <a:lnTo>
                  <a:pt x="1054" y="374"/>
                </a:lnTo>
                <a:lnTo>
                  <a:pt x="1060" y="374"/>
                </a:lnTo>
                <a:lnTo>
                  <a:pt x="1060" y="374"/>
                </a:lnTo>
                <a:lnTo>
                  <a:pt x="1065" y="374"/>
                </a:lnTo>
                <a:lnTo>
                  <a:pt x="1065" y="374"/>
                </a:lnTo>
                <a:lnTo>
                  <a:pt x="1071" y="374"/>
                </a:lnTo>
                <a:lnTo>
                  <a:pt x="1071" y="374"/>
                </a:lnTo>
                <a:lnTo>
                  <a:pt x="1071" y="374"/>
                </a:lnTo>
                <a:lnTo>
                  <a:pt x="1076" y="374"/>
                </a:lnTo>
                <a:lnTo>
                  <a:pt x="1076" y="374"/>
                </a:lnTo>
                <a:lnTo>
                  <a:pt x="1081" y="374"/>
                </a:lnTo>
                <a:lnTo>
                  <a:pt x="1081" y="368"/>
                </a:lnTo>
                <a:lnTo>
                  <a:pt x="1087" y="368"/>
                </a:lnTo>
                <a:lnTo>
                  <a:pt x="1087" y="368"/>
                </a:lnTo>
                <a:lnTo>
                  <a:pt x="1087" y="368"/>
                </a:lnTo>
                <a:lnTo>
                  <a:pt x="1092" y="368"/>
                </a:lnTo>
                <a:lnTo>
                  <a:pt x="1092" y="368"/>
                </a:lnTo>
                <a:lnTo>
                  <a:pt x="1098" y="368"/>
                </a:lnTo>
                <a:lnTo>
                  <a:pt x="1098" y="368"/>
                </a:lnTo>
                <a:lnTo>
                  <a:pt x="1103" y="368"/>
                </a:lnTo>
                <a:lnTo>
                  <a:pt x="1103" y="368"/>
                </a:lnTo>
                <a:lnTo>
                  <a:pt x="1103" y="363"/>
                </a:lnTo>
                <a:lnTo>
                  <a:pt x="1108" y="363"/>
                </a:lnTo>
                <a:lnTo>
                  <a:pt x="1108" y="363"/>
                </a:lnTo>
                <a:lnTo>
                  <a:pt x="1114" y="363"/>
                </a:lnTo>
                <a:lnTo>
                  <a:pt x="1114" y="363"/>
                </a:lnTo>
                <a:lnTo>
                  <a:pt x="1119" y="357"/>
                </a:lnTo>
                <a:lnTo>
                  <a:pt x="1119" y="357"/>
                </a:lnTo>
                <a:lnTo>
                  <a:pt x="1119" y="357"/>
                </a:lnTo>
                <a:lnTo>
                  <a:pt x="1125" y="357"/>
                </a:lnTo>
                <a:lnTo>
                  <a:pt x="1125" y="352"/>
                </a:lnTo>
                <a:lnTo>
                  <a:pt x="1130" y="352"/>
                </a:lnTo>
                <a:lnTo>
                  <a:pt x="1130" y="352"/>
                </a:lnTo>
                <a:lnTo>
                  <a:pt x="1135" y="352"/>
                </a:lnTo>
                <a:lnTo>
                  <a:pt x="1135" y="347"/>
                </a:lnTo>
                <a:lnTo>
                  <a:pt x="1135" y="347"/>
                </a:lnTo>
                <a:lnTo>
                  <a:pt x="1141" y="347"/>
                </a:lnTo>
                <a:lnTo>
                  <a:pt x="1141" y="341"/>
                </a:lnTo>
                <a:lnTo>
                  <a:pt x="1146" y="341"/>
                </a:lnTo>
                <a:lnTo>
                  <a:pt x="1146" y="336"/>
                </a:lnTo>
                <a:lnTo>
                  <a:pt x="1152" y="336"/>
                </a:lnTo>
                <a:lnTo>
                  <a:pt x="1152" y="330"/>
                </a:lnTo>
                <a:lnTo>
                  <a:pt x="1157" y="330"/>
                </a:lnTo>
                <a:lnTo>
                  <a:pt x="1157" y="325"/>
                </a:lnTo>
                <a:lnTo>
                  <a:pt x="1157" y="325"/>
                </a:lnTo>
                <a:lnTo>
                  <a:pt x="1162" y="320"/>
                </a:lnTo>
                <a:lnTo>
                  <a:pt x="1162" y="314"/>
                </a:lnTo>
                <a:lnTo>
                  <a:pt x="1168" y="314"/>
                </a:lnTo>
                <a:lnTo>
                  <a:pt x="1168" y="309"/>
                </a:lnTo>
                <a:lnTo>
                  <a:pt x="1173" y="303"/>
                </a:lnTo>
                <a:lnTo>
                  <a:pt x="1173" y="303"/>
                </a:lnTo>
                <a:lnTo>
                  <a:pt x="1173" y="298"/>
                </a:lnTo>
                <a:lnTo>
                  <a:pt x="1179" y="293"/>
                </a:lnTo>
                <a:lnTo>
                  <a:pt x="1179" y="287"/>
                </a:lnTo>
                <a:lnTo>
                  <a:pt x="1184" y="282"/>
                </a:lnTo>
                <a:lnTo>
                  <a:pt x="1184" y="276"/>
                </a:lnTo>
                <a:lnTo>
                  <a:pt x="1190" y="271"/>
                </a:lnTo>
                <a:lnTo>
                  <a:pt x="1190" y="265"/>
                </a:lnTo>
                <a:lnTo>
                  <a:pt x="1190" y="260"/>
                </a:lnTo>
                <a:lnTo>
                  <a:pt x="1195" y="255"/>
                </a:lnTo>
                <a:lnTo>
                  <a:pt x="1195" y="244"/>
                </a:lnTo>
                <a:lnTo>
                  <a:pt x="1200" y="238"/>
                </a:lnTo>
                <a:lnTo>
                  <a:pt x="1200" y="233"/>
                </a:lnTo>
                <a:lnTo>
                  <a:pt x="1206" y="222"/>
                </a:lnTo>
                <a:lnTo>
                  <a:pt x="1206" y="217"/>
                </a:lnTo>
                <a:lnTo>
                  <a:pt x="1206" y="206"/>
                </a:lnTo>
                <a:lnTo>
                  <a:pt x="1211" y="201"/>
                </a:lnTo>
                <a:lnTo>
                  <a:pt x="1211" y="190"/>
                </a:lnTo>
                <a:lnTo>
                  <a:pt x="1217" y="184"/>
                </a:lnTo>
                <a:lnTo>
                  <a:pt x="1217" y="173"/>
                </a:lnTo>
                <a:lnTo>
                  <a:pt x="1222" y="163"/>
                </a:lnTo>
                <a:lnTo>
                  <a:pt x="1222" y="152"/>
                </a:lnTo>
                <a:lnTo>
                  <a:pt x="1222" y="141"/>
                </a:lnTo>
                <a:lnTo>
                  <a:pt x="1227" y="130"/>
                </a:lnTo>
                <a:lnTo>
                  <a:pt x="1227" y="125"/>
                </a:lnTo>
                <a:lnTo>
                  <a:pt x="1233" y="114"/>
                </a:lnTo>
                <a:lnTo>
                  <a:pt x="1233" y="103"/>
                </a:lnTo>
                <a:lnTo>
                  <a:pt x="1238" y="92"/>
                </a:lnTo>
                <a:lnTo>
                  <a:pt x="1238" y="82"/>
                </a:lnTo>
                <a:lnTo>
                  <a:pt x="1238" y="71"/>
                </a:lnTo>
                <a:lnTo>
                  <a:pt x="1244" y="60"/>
                </a:lnTo>
                <a:lnTo>
                  <a:pt x="1244" y="49"/>
                </a:lnTo>
                <a:lnTo>
                  <a:pt x="1249" y="38"/>
                </a:lnTo>
                <a:lnTo>
                  <a:pt x="1249" y="33"/>
                </a:lnTo>
                <a:lnTo>
                  <a:pt x="1254" y="22"/>
                </a:lnTo>
                <a:lnTo>
                  <a:pt x="1254" y="17"/>
                </a:lnTo>
                <a:lnTo>
                  <a:pt x="1254" y="11"/>
                </a:lnTo>
                <a:lnTo>
                  <a:pt x="1260" y="6"/>
                </a:lnTo>
                <a:lnTo>
                  <a:pt x="1260" y="0"/>
                </a:lnTo>
                <a:lnTo>
                  <a:pt x="1265" y="0"/>
                </a:lnTo>
                <a:lnTo>
                  <a:pt x="1265" y="0"/>
                </a:lnTo>
                <a:lnTo>
                  <a:pt x="1271" y="0"/>
                </a:lnTo>
                <a:lnTo>
                  <a:pt x="1271" y="0"/>
                </a:lnTo>
                <a:lnTo>
                  <a:pt x="1271" y="6"/>
                </a:lnTo>
                <a:lnTo>
                  <a:pt x="1276" y="11"/>
                </a:lnTo>
                <a:lnTo>
                  <a:pt x="1276" y="17"/>
                </a:lnTo>
                <a:lnTo>
                  <a:pt x="1281" y="22"/>
                </a:lnTo>
                <a:lnTo>
                  <a:pt x="1281" y="33"/>
                </a:lnTo>
                <a:lnTo>
                  <a:pt x="1287" y="38"/>
                </a:lnTo>
                <a:lnTo>
                  <a:pt x="1287" y="49"/>
                </a:lnTo>
                <a:lnTo>
                  <a:pt x="1287" y="60"/>
                </a:lnTo>
                <a:lnTo>
                  <a:pt x="1292" y="71"/>
                </a:lnTo>
                <a:lnTo>
                  <a:pt x="1292" y="87"/>
                </a:lnTo>
                <a:lnTo>
                  <a:pt x="1298" y="98"/>
                </a:lnTo>
                <a:lnTo>
                  <a:pt x="1298" y="114"/>
                </a:lnTo>
                <a:lnTo>
                  <a:pt x="1303" y="125"/>
                </a:lnTo>
                <a:lnTo>
                  <a:pt x="1303" y="136"/>
                </a:lnTo>
                <a:lnTo>
                  <a:pt x="1303" y="152"/>
                </a:lnTo>
                <a:lnTo>
                  <a:pt x="1308" y="163"/>
                </a:lnTo>
                <a:lnTo>
                  <a:pt x="1308" y="179"/>
                </a:lnTo>
                <a:lnTo>
                  <a:pt x="1314" y="190"/>
                </a:lnTo>
                <a:lnTo>
                  <a:pt x="1314" y="201"/>
                </a:lnTo>
                <a:lnTo>
                  <a:pt x="1319" y="217"/>
                </a:lnTo>
                <a:lnTo>
                  <a:pt x="1319" y="228"/>
                </a:lnTo>
                <a:lnTo>
                  <a:pt x="1319" y="238"/>
                </a:lnTo>
                <a:lnTo>
                  <a:pt x="1325" y="249"/>
                </a:lnTo>
                <a:lnTo>
                  <a:pt x="1325" y="260"/>
                </a:lnTo>
                <a:lnTo>
                  <a:pt x="1330" y="271"/>
                </a:lnTo>
                <a:lnTo>
                  <a:pt x="1330" y="282"/>
                </a:lnTo>
                <a:lnTo>
                  <a:pt x="1336" y="287"/>
                </a:lnTo>
                <a:lnTo>
                  <a:pt x="1336" y="298"/>
                </a:lnTo>
                <a:lnTo>
                  <a:pt x="1336" y="309"/>
                </a:lnTo>
                <a:lnTo>
                  <a:pt x="1341" y="314"/>
                </a:lnTo>
                <a:lnTo>
                  <a:pt x="1341" y="325"/>
                </a:lnTo>
                <a:lnTo>
                  <a:pt x="1346" y="330"/>
                </a:lnTo>
                <a:lnTo>
                  <a:pt x="1346" y="336"/>
                </a:lnTo>
                <a:lnTo>
                  <a:pt x="1352" y="347"/>
                </a:lnTo>
                <a:lnTo>
                  <a:pt x="1352" y="352"/>
                </a:lnTo>
                <a:lnTo>
                  <a:pt x="1357" y="357"/>
                </a:lnTo>
                <a:lnTo>
                  <a:pt x="1357" y="363"/>
                </a:lnTo>
                <a:lnTo>
                  <a:pt x="1357" y="368"/>
                </a:lnTo>
                <a:lnTo>
                  <a:pt x="1363" y="374"/>
                </a:lnTo>
                <a:lnTo>
                  <a:pt x="1363" y="379"/>
                </a:lnTo>
                <a:lnTo>
                  <a:pt x="1368" y="384"/>
                </a:lnTo>
                <a:lnTo>
                  <a:pt x="1368" y="390"/>
                </a:lnTo>
                <a:lnTo>
                  <a:pt x="1373" y="395"/>
                </a:lnTo>
                <a:lnTo>
                  <a:pt x="1373" y="395"/>
                </a:lnTo>
                <a:lnTo>
                  <a:pt x="1373" y="401"/>
                </a:lnTo>
                <a:lnTo>
                  <a:pt x="1379" y="406"/>
                </a:lnTo>
                <a:lnTo>
                  <a:pt x="1379" y="412"/>
                </a:lnTo>
                <a:lnTo>
                  <a:pt x="1384" y="412"/>
                </a:lnTo>
                <a:lnTo>
                  <a:pt x="1384" y="417"/>
                </a:lnTo>
                <a:lnTo>
                  <a:pt x="1390" y="417"/>
                </a:lnTo>
                <a:lnTo>
                  <a:pt x="1390" y="422"/>
                </a:lnTo>
                <a:lnTo>
                  <a:pt x="1390" y="422"/>
                </a:lnTo>
                <a:lnTo>
                  <a:pt x="1395" y="428"/>
                </a:lnTo>
                <a:lnTo>
                  <a:pt x="1395" y="428"/>
                </a:lnTo>
                <a:lnTo>
                  <a:pt x="1400" y="433"/>
                </a:lnTo>
                <a:lnTo>
                  <a:pt x="1400" y="433"/>
                </a:lnTo>
                <a:lnTo>
                  <a:pt x="1406" y="439"/>
                </a:lnTo>
                <a:lnTo>
                  <a:pt x="1406" y="439"/>
                </a:lnTo>
                <a:lnTo>
                  <a:pt x="1406" y="444"/>
                </a:lnTo>
                <a:lnTo>
                  <a:pt x="1411" y="444"/>
                </a:lnTo>
                <a:lnTo>
                  <a:pt x="1411" y="444"/>
                </a:lnTo>
                <a:lnTo>
                  <a:pt x="1417" y="449"/>
                </a:lnTo>
                <a:lnTo>
                  <a:pt x="1417" y="449"/>
                </a:lnTo>
                <a:lnTo>
                  <a:pt x="1422" y="449"/>
                </a:lnTo>
                <a:lnTo>
                  <a:pt x="1422" y="455"/>
                </a:lnTo>
                <a:lnTo>
                  <a:pt x="1422" y="455"/>
                </a:lnTo>
                <a:lnTo>
                  <a:pt x="1427" y="455"/>
                </a:lnTo>
                <a:lnTo>
                  <a:pt x="1427" y="455"/>
                </a:lnTo>
                <a:lnTo>
                  <a:pt x="1433" y="460"/>
                </a:lnTo>
                <a:lnTo>
                  <a:pt x="1433" y="460"/>
                </a:lnTo>
                <a:lnTo>
                  <a:pt x="1438" y="460"/>
                </a:lnTo>
                <a:lnTo>
                  <a:pt x="1438" y="460"/>
                </a:lnTo>
                <a:lnTo>
                  <a:pt x="1438" y="466"/>
                </a:lnTo>
                <a:lnTo>
                  <a:pt x="1444" y="466"/>
                </a:lnTo>
                <a:lnTo>
                  <a:pt x="1444" y="466"/>
                </a:lnTo>
                <a:lnTo>
                  <a:pt x="1449" y="466"/>
                </a:lnTo>
                <a:lnTo>
                  <a:pt x="1449" y="471"/>
                </a:lnTo>
                <a:lnTo>
                  <a:pt x="1455" y="471"/>
                </a:lnTo>
                <a:lnTo>
                  <a:pt x="1455" y="471"/>
                </a:lnTo>
                <a:lnTo>
                  <a:pt x="1455" y="471"/>
                </a:lnTo>
                <a:lnTo>
                  <a:pt x="1460" y="471"/>
                </a:lnTo>
                <a:lnTo>
                  <a:pt x="1460" y="471"/>
                </a:lnTo>
                <a:lnTo>
                  <a:pt x="1465" y="476"/>
                </a:lnTo>
                <a:lnTo>
                  <a:pt x="1465" y="476"/>
                </a:lnTo>
                <a:lnTo>
                  <a:pt x="1471" y="476"/>
                </a:lnTo>
                <a:lnTo>
                  <a:pt x="1471" y="476"/>
                </a:lnTo>
                <a:lnTo>
                  <a:pt x="1471" y="476"/>
                </a:lnTo>
                <a:lnTo>
                  <a:pt x="1476" y="476"/>
                </a:lnTo>
                <a:lnTo>
                  <a:pt x="1476" y="476"/>
                </a:lnTo>
                <a:lnTo>
                  <a:pt x="1482" y="482"/>
                </a:lnTo>
                <a:lnTo>
                  <a:pt x="1482" y="482"/>
                </a:lnTo>
                <a:lnTo>
                  <a:pt x="1487" y="482"/>
                </a:lnTo>
                <a:lnTo>
                  <a:pt x="1487" y="482"/>
                </a:lnTo>
                <a:lnTo>
                  <a:pt x="1487" y="482"/>
                </a:lnTo>
                <a:lnTo>
                  <a:pt x="1492" y="482"/>
                </a:lnTo>
                <a:lnTo>
                  <a:pt x="1492" y="482"/>
                </a:lnTo>
                <a:lnTo>
                  <a:pt x="1498" y="482"/>
                </a:lnTo>
                <a:lnTo>
                  <a:pt x="1498" y="482"/>
                </a:lnTo>
                <a:lnTo>
                  <a:pt x="1503" y="487"/>
                </a:lnTo>
                <a:lnTo>
                  <a:pt x="1503" y="487"/>
                </a:lnTo>
                <a:lnTo>
                  <a:pt x="1503" y="487"/>
                </a:lnTo>
                <a:lnTo>
                  <a:pt x="1509" y="487"/>
                </a:lnTo>
                <a:lnTo>
                  <a:pt x="1509" y="487"/>
                </a:lnTo>
                <a:lnTo>
                  <a:pt x="1514" y="487"/>
                </a:lnTo>
                <a:lnTo>
                  <a:pt x="1514" y="487"/>
                </a:lnTo>
                <a:lnTo>
                  <a:pt x="1519" y="487"/>
                </a:lnTo>
                <a:lnTo>
                  <a:pt x="1519" y="487"/>
                </a:lnTo>
                <a:lnTo>
                  <a:pt x="1519" y="487"/>
                </a:lnTo>
                <a:lnTo>
                  <a:pt x="1525" y="487"/>
                </a:lnTo>
                <a:lnTo>
                  <a:pt x="1525" y="487"/>
                </a:lnTo>
                <a:lnTo>
                  <a:pt x="1530" y="493"/>
                </a:lnTo>
                <a:lnTo>
                  <a:pt x="1530" y="493"/>
                </a:lnTo>
                <a:lnTo>
                  <a:pt x="1536" y="493"/>
                </a:lnTo>
                <a:lnTo>
                  <a:pt x="1536" y="493"/>
                </a:lnTo>
                <a:lnTo>
                  <a:pt x="1536" y="493"/>
                </a:lnTo>
                <a:lnTo>
                  <a:pt x="1541" y="493"/>
                </a:lnTo>
                <a:lnTo>
                  <a:pt x="1541" y="493"/>
                </a:lnTo>
                <a:lnTo>
                  <a:pt x="1546" y="493"/>
                </a:lnTo>
                <a:lnTo>
                  <a:pt x="1546" y="493"/>
                </a:lnTo>
                <a:lnTo>
                  <a:pt x="1552" y="493"/>
                </a:lnTo>
                <a:lnTo>
                  <a:pt x="1552" y="493"/>
                </a:lnTo>
                <a:lnTo>
                  <a:pt x="1552" y="493"/>
                </a:lnTo>
                <a:lnTo>
                  <a:pt x="1557" y="493"/>
                </a:lnTo>
                <a:lnTo>
                  <a:pt x="1557" y="493"/>
                </a:lnTo>
                <a:lnTo>
                  <a:pt x="1563" y="493"/>
                </a:lnTo>
                <a:lnTo>
                  <a:pt x="1563" y="493"/>
                </a:lnTo>
                <a:lnTo>
                  <a:pt x="1568" y="493"/>
                </a:lnTo>
                <a:lnTo>
                  <a:pt x="1568" y="493"/>
                </a:lnTo>
                <a:lnTo>
                  <a:pt x="1574" y="498"/>
                </a:lnTo>
                <a:lnTo>
                  <a:pt x="1574" y="498"/>
                </a:lnTo>
                <a:lnTo>
                  <a:pt x="1574" y="498"/>
                </a:lnTo>
                <a:lnTo>
                  <a:pt x="1579" y="498"/>
                </a:lnTo>
                <a:lnTo>
                  <a:pt x="1579" y="498"/>
                </a:lnTo>
                <a:lnTo>
                  <a:pt x="1584" y="498"/>
                </a:lnTo>
                <a:lnTo>
                  <a:pt x="1584" y="498"/>
                </a:lnTo>
                <a:lnTo>
                  <a:pt x="1590" y="498"/>
                </a:lnTo>
                <a:lnTo>
                  <a:pt x="1590" y="498"/>
                </a:lnTo>
                <a:lnTo>
                  <a:pt x="1590" y="498"/>
                </a:lnTo>
                <a:lnTo>
                  <a:pt x="1595" y="498"/>
                </a:lnTo>
                <a:lnTo>
                  <a:pt x="1595" y="498"/>
                </a:lnTo>
                <a:lnTo>
                  <a:pt x="1601" y="498"/>
                </a:lnTo>
                <a:lnTo>
                  <a:pt x="1601" y="498"/>
                </a:lnTo>
                <a:lnTo>
                  <a:pt x="1606" y="498"/>
                </a:lnTo>
                <a:lnTo>
                  <a:pt x="1606" y="498"/>
                </a:lnTo>
                <a:lnTo>
                  <a:pt x="1606" y="498"/>
                </a:lnTo>
                <a:lnTo>
                  <a:pt x="1611" y="498"/>
                </a:lnTo>
                <a:lnTo>
                  <a:pt x="1611" y="498"/>
                </a:lnTo>
                <a:lnTo>
                  <a:pt x="1617" y="498"/>
                </a:lnTo>
                <a:lnTo>
                  <a:pt x="1617" y="498"/>
                </a:lnTo>
                <a:lnTo>
                  <a:pt x="1622" y="498"/>
                </a:lnTo>
                <a:lnTo>
                  <a:pt x="1622" y="498"/>
                </a:lnTo>
                <a:lnTo>
                  <a:pt x="1622" y="498"/>
                </a:lnTo>
                <a:lnTo>
                  <a:pt x="1628" y="498"/>
                </a:lnTo>
                <a:lnTo>
                  <a:pt x="1628" y="498"/>
                </a:lnTo>
                <a:lnTo>
                  <a:pt x="1633" y="498"/>
                </a:lnTo>
                <a:lnTo>
                  <a:pt x="1633" y="498"/>
                </a:lnTo>
                <a:lnTo>
                  <a:pt x="1638" y="498"/>
                </a:lnTo>
                <a:lnTo>
                  <a:pt x="1638" y="498"/>
                </a:lnTo>
                <a:lnTo>
                  <a:pt x="1638" y="504"/>
                </a:lnTo>
                <a:lnTo>
                  <a:pt x="1644" y="504"/>
                </a:lnTo>
                <a:lnTo>
                  <a:pt x="1644" y="504"/>
                </a:lnTo>
                <a:lnTo>
                  <a:pt x="1649" y="504"/>
                </a:lnTo>
                <a:lnTo>
                  <a:pt x="1649" y="504"/>
                </a:lnTo>
                <a:lnTo>
                  <a:pt x="1655" y="504"/>
                </a:lnTo>
                <a:lnTo>
                  <a:pt x="1655" y="504"/>
                </a:lnTo>
                <a:lnTo>
                  <a:pt x="1655" y="504"/>
                </a:lnTo>
                <a:lnTo>
                  <a:pt x="1660" y="504"/>
                </a:lnTo>
                <a:lnTo>
                  <a:pt x="1660" y="504"/>
                </a:lnTo>
                <a:lnTo>
                  <a:pt x="1665" y="504"/>
                </a:lnTo>
                <a:lnTo>
                  <a:pt x="1665" y="504"/>
                </a:lnTo>
                <a:lnTo>
                  <a:pt x="1671" y="504"/>
                </a:lnTo>
                <a:lnTo>
                  <a:pt x="1671" y="504"/>
                </a:lnTo>
                <a:lnTo>
                  <a:pt x="1671" y="504"/>
                </a:lnTo>
                <a:lnTo>
                  <a:pt x="1676" y="504"/>
                </a:lnTo>
                <a:lnTo>
                  <a:pt x="1676" y="504"/>
                </a:lnTo>
                <a:lnTo>
                  <a:pt x="1682" y="504"/>
                </a:lnTo>
                <a:lnTo>
                  <a:pt x="1682" y="504"/>
                </a:lnTo>
                <a:lnTo>
                  <a:pt x="1687" y="504"/>
                </a:lnTo>
                <a:lnTo>
                  <a:pt x="1687" y="504"/>
                </a:lnTo>
                <a:lnTo>
                  <a:pt x="1687" y="504"/>
                </a:lnTo>
                <a:lnTo>
                  <a:pt x="1693" y="504"/>
                </a:lnTo>
                <a:lnTo>
                  <a:pt x="1693" y="504"/>
                </a:lnTo>
                <a:lnTo>
                  <a:pt x="1698" y="504"/>
                </a:lnTo>
                <a:lnTo>
                  <a:pt x="1698" y="504"/>
                </a:lnTo>
                <a:lnTo>
                  <a:pt x="1703" y="504"/>
                </a:lnTo>
                <a:lnTo>
                  <a:pt x="1703" y="504"/>
                </a:lnTo>
                <a:lnTo>
                  <a:pt x="1703" y="504"/>
                </a:lnTo>
                <a:lnTo>
                  <a:pt x="1709" y="504"/>
                </a:lnTo>
                <a:lnTo>
                  <a:pt x="1709" y="504"/>
                </a:lnTo>
                <a:lnTo>
                  <a:pt x="1714" y="504"/>
                </a:lnTo>
                <a:lnTo>
                  <a:pt x="1714" y="504"/>
                </a:lnTo>
                <a:lnTo>
                  <a:pt x="1720" y="504"/>
                </a:lnTo>
                <a:lnTo>
                  <a:pt x="1720" y="504"/>
                </a:lnTo>
                <a:lnTo>
                  <a:pt x="1720" y="504"/>
                </a:lnTo>
                <a:lnTo>
                  <a:pt x="1725" y="504"/>
                </a:lnTo>
                <a:lnTo>
                  <a:pt x="1725" y="504"/>
                </a:lnTo>
                <a:lnTo>
                  <a:pt x="1730" y="504"/>
                </a:lnTo>
                <a:lnTo>
                  <a:pt x="1730" y="504"/>
                </a:lnTo>
                <a:lnTo>
                  <a:pt x="1736" y="504"/>
                </a:lnTo>
                <a:lnTo>
                  <a:pt x="1736" y="504"/>
                </a:lnTo>
                <a:lnTo>
                  <a:pt x="1736" y="504"/>
                </a:lnTo>
                <a:lnTo>
                  <a:pt x="1741" y="504"/>
                </a:lnTo>
                <a:lnTo>
                  <a:pt x="1741" y="504"/>
                </a:lnTo>
                <a:lnTo>
                  <a:pt x="1747" y="504"/>
                </a:lnTo>
                <a:lnTo>
                  <a:pt x="1747" y="504"/>
                </a:lnTo>
                <a:lnTo>
                  <a:pt x="1752" y="504"/>
                </a:lnTo>
                <a:lnTo>
                  <a:pt x="1752" y="504"/>
                </a:lnTo>
                <a:lnTo>
                  <a:pt x="1752" y="504"/>
                </a:lnTo>
                <a:lnTo>
                  <a:pt x="1757" y="504"/>
                </a:lnTo>
                <a:lnTo>
                  <a:pt x="1757" y="504"/>
                </a:lnTo>
                <a:lnTo>
                  <a:pt x="1763" y="504"/>
                </a:lnTo>
                <a:lnTo>
                  <a:pt x="1763" y="504"/>
                </a:lnTo>
                <a:lnTo>
                  <a:pt x="1768" y="504"/>
                </a:lnTo>
                <a:lnTo>
                  <a:pt x="1768" y="504"/>
                </a:lnTo>
                <a:lnTo>
                  <a:pt x="1768" y="504"/>
                </a:lnTo>
                <a:lnTo>
                  <a:pt x="1774" y="504"/>
                </a:lnTo>
                <a:lnTo>
                  <a:pt x="1774" y="504"/>
                </a:lnTo>
                <a:lnTo>
                  <a:pt x="1779" y="504"/>
                </a:lnTo>
                <a:lnTo>
                  <a:pt x="1779" y="504"/>
                </a:lnTo>
                <a:lnTo>
                  <a:pt x="1784" y="504"/>
                </a:lnTo>
                <a:lnTo>
                  <a:pt x="1784" y="504"/>
                </a:lnTo>
                <a:lnTo>
                  <a:pt x="1790" y="504"/>
                </a:lnTo>
                <a:lnTo>
                  <a:pt x="1790" y="504"/>
                </a:lnTo>
                <a:lnTo>
                  <a:pt x="1790" y="504"/>
                </a:lnTo>
                <a:lnTo>
                  <a:pt x="1795" y="504"/>
                </a:lnTo>
                <a:lnTo>
                  <a:pt x="1795" y="504"/>
                </a:lnTo>
                <a:lnTo>
                  <a:pt x="1801" y="504"/>
                </a:lnTo>
                <a:lnTo>
                  <a:pt x="1801" y="504"/>
                </a:lnTo>
                <a:lnTo>
                  <a:pt x="1806" y="504"/>
                </a:lnTo>
                <a:lnTo>
                  <a:pt x="1806" y="504"/>
                </a:lnTo>
                <a:lnTo>
                  <a:pt x="1806" y="504"/>
                </a:lnTo>
                <a:lnTo>
                  <a:pt x="1812" y="504"/>
                </a:lnTo>
                <a:lnTo>
                  <a:pt x="1812" y="504"/>
                </a:lnTo>
                <a:lnTo>
                  <a:pt x="1817" y="504"/>
                </a:lnTo>
                <a:lnTo>
                  <a:pt x="1817" y="504"/>
                </a:lnTo>
                <a:lnTo>
                  <a:pt x="1822" y="504"/>
                </a:lnTo>
                <a:lnTo>
                  <a:pt x="1822" y="504"/>
                </a:lnTo>
                <a:lnTo>
                  <a:pt x="1822" y="504"/>
                </a:lnTo>
                <a:lnTo>
                  <a:pt x="1828" y="504"/>
                </a:lnTo>
                <a:lnTo>
                  <a:pt x="1828" y="504"/>
                </a:lnTo>
                <a:lnTo>
                  <a:pt x="1833" y="504"/>
                </a:lnTo>
                <a:lnTo>
                  <a:pt x="1833" y="504"/>
                </a:lnTo>
                <a:lnTo>
                  <a:pt x="1839" y="504"/>
                </a:lnTo>
                <a:lnTo>
                  <a:pt x="1839" y="504"/>
                </a:lnTo>
                <a:lnTo>
                  <a:pt x="1839" y="504"/>
                </a:lnTo>
                <a:lnTo>
                  <a:pt x="1844" y="504"/>
                </a:lnTo>
                <a:lnTo>
                  <a:pt x="1844" y="504"/>
                </a:lnTo>
                <a:lnTo>
                  <a:pt x="1849" y="504"/>
                </a:lnTo>
                <a:lnTo>
                  <a:pt x="1849" y="504"/>
                </a:lnTo>
                <a:lnTo>
                  <a:pt x="1855" y="504"/>
                </a:lnTo>
                <a:lnTo>
                  <a:pt x="1855" y="504"/>
                </a:lnTo>
                <a:lnTo>
                  <a:pt x="1855" y="504"/>
                </a:lnTo>
                <a:lnTo>
                  <a:pt x="1860" y="504"/>
                </a:lnTo>
                <a:lnTo>
                  <a:pt x="1860" y="504"/>
                </a:lnTo>
                <a:lnTo>
                  <a:pt x="1866" y="504"/>
                </a:lnTo>
                <a:lnTo>
                  <a:pt x="1866" y="498"/>
                </a:lnTo>
                <a:lnTo>
                  <a:pt x="1871" y="498"/>
                </a:lnTo>
                <a:lnTo>
                  <a:pt x="1871" y="498"/>
                </a:lnTo>
                <a:lnTo>
                  <a:pt x="1871" y="498"/>
                </a:lnTo>
                <a:lnTo>
                  <a:pt x="1876" y="498"/>
                </a:lnTo>
                <a:lnTo>
                  <a:pt x="1876" y="498"/>
                </a:lnTo>
                <a:lnTo>
                  <a:pt x="1882" y="498"/>
                </a:lnTo>
                <a:lnTo>
                  <a:pt x="1882" y="498"/>
                </a:lnTo>
                <a:lnTo>
                  <a:pt x="1887" y="498"/>
                </a:lnTo>
                <a:lnTo>
                  <a:pt x="1887" y="498"/>
                </a:lnTo>
                <a:lnTo>
                  <a:pt x="1887" y="498"/>
                </a:lnTo>
                <a:lnTo>
                  <a:pt x="1893" y="498"/>
                </a:lnTo>
                <a:lnTo>
                  <a:pt x="1893" y="498"/>
                </a:lnTo>
                <a:lnTo>
                  <a:pt x="1898" y="498"/>
                </a:lnTo>
                <a:lnTo>
                  <a:pt x="1898" y="498"/>
                </a:lnTo>
                <a:lnTo>
                  <a:pt x="1903" y="498"/>
                </a:lnTo>
                <a:lnTo>
                  <a:pt x="1903" y="498"/>
                </a:lnTo>
                <a:lnTo>
                  <a:pt x="1903" y="493"/>
                </a:lnTo>
                <a:lnTo>
                  <a:pt x="1909" y="493"/>
                </a:lnTo>
                <a:lnTo>
                  <a:pt x="1909" y="493"/>
                </a:lnTo>
                <a:lnTo>
                  <a:pt x="1914" y="493"/>
                </a:lnTo>
                <a:lnTo>
                  <a:pt x="1914" y="493"/>
                </a:lnTo>
                <a:lnTo>
                  <a:pt x="1920" y="493"/>
                </a:lnTo>
                <a:lnTo>
                  <a:pt x="1920" y="493"/>
                </a:lnTo>
                <a:lnTo>
                  <a:pt x="1920" y="493"/>
                </a:lnTo>
                <a:lnTo>
                  <a:pt x="1925" y="493"/>
                </a:lnTo>
                <a:lnTo>
                  <a:pt x="1925" y="487"/>
                </a:lnTo>
                <a:lnTo>
                  <a:pt x="1930" y="487"/>
                </a:lnTo>
                <a:lnTo>
                  <a:pt x="1930" y="487"/>
                </a:lnTo>
                <a:lnTo>
                  <a:pt x="1936" y="487"/>
                </a:lnTo>
                <a:lnTo>
                  <a:pt x="1936" y="487"/>
                </a:lnTo>
                <a:lnTo>
                  <a:pt x="1936" y="487"/>
                </a:lnTo>
                <a:lnTo>
                  <a:pt x="1941" y="482"/>
                </a:lnTo>
                <a:lnTo>
                  <a:pt x="1941" y="482"/>
                </a:lnTo>
                <a:lnTo>
                  <a:pt x="1947" y="482"/>
                </a:lnTo>
                <a:lnTo>
                  <a:pt x="1947" y="482"/>
                </a:lnTo>
                <a:lnTo>
                  <a:pt x="1952" y="476"/>
                </a:lnTo>
                <a:lnTo>
                  <a:pt x="1952" y="476"/>
                </a:lnTo>
                <a:lnTo>
                  <a:pt x="1952" y="476"/>
                </a:lnTo>
                <a:lnTo>
                  <a:pt x="1958" y="471"/>
                </a:lnTo>
                <a:lnTo>
                  <a:pt x="1958" y="471"/>
                </a:lnTo>
                <a:lnTo>
                  <a:pt x="1963" y="471"/>
                </a:lnTo>
                <a:lnTo>
                  <a:pt x="1963" y="466"/>
                </a:lnTo>
                <a:lnTo>
                  <a:pt x="1968" y="466"/>
                </a:lnTo>
                <a:lnTo>
                  <a:pt x="1968" y="460"/>
                </a:lnTo>
                <a:lnTo>
                  <a:pt x="1968" y="460"/>
                </a:lnTo>
                <a:lnTo>
                  <a:pt x="1974" y="455"/>
                </a:lnTo>
                <a:lnTo>
                  <a:pt x="1974" y="449"/>
                </a:lnTo>
                <a:lnTo>
                  <a:pt x="1979" y="449"/>
                </a:lnTo>
                <a:lnTo>
                  <a:pt x="1979" y="444"/>
                </a:lnTo>
                <a:lnTo>
                  <a:pt x="1985" y="439"/>
                </a:lnTo>
                <a:lnTo>
                  <a:pt x="1985" y="439"/>
                </a:lnTo>
                <a:lnTo>
                  <a:pt x="1985" y="433"/>
                </a:lnTo>
                <a:lnTo>
                  <a:pt x="1990" y="428"/>
                </a:lnTo>
                <a:lnTo>
                  <a:pt x="1990" y="422"/>
                </a:lnTo>
                <a:lnTo>
                  <a:pt x="1995" y="417"/>
                </a:lnTo>
                <a:lnTo>
                  <a:pt x="1995" y="412"/>
                </a:lnTo>
                <a:lnTo>
                  <a:pt x="2001" y="401"/>
                </a:lnTo>
                <a:lnTo>
                  <a:pt x="2001" y="395"/>
                </a:lnTo>
                <a:lnTo>
                  <a:pt x="2006" y="390"/>
                </a:lnTo>
                <a:lnTo>
                  <a:pt x="2006" y="384"/>
                </a:lnTo>
                <a:lnTo>
                  <a:pt x="2006" y="379"/>
                </a:lnTo>
                <a:lnTo>
                  <a:pt x="2012" y="374"/>
                </a:lnTo>
                <a:lnTo>
                  <a:pt x="2012" y="368"/>
                </a:lnTo>
                <a:lnTo>
                  <a:pt x="2017" y="363"/>
                </a:lnTo>
                <a:lnTo>
                  <a:pt x="2017" y="357"/>
                </a:lnTo>
                <a:lnTo>
                  <a:pt x="2022" y="357"/>
                </a:lnTo>
                <a:lnTo>
                  <a:pt x="2022" y="352"/>
                </a:lnTo>
                <a:lnTo>
                  <a:pt x="2022" y="352"/>
                </a:lnTo>
                <a:lnTo>
                  <a:pt x="2028" y="357"/>
                </a:lnTo>
                <a:lnTo>
                  <a:pt x="2028" y="357"/>
                </a:lnTo>
                <a:lnTo>
                  <a:pt x="2033" y="363"/>
                </a:lnTo>
                <a:lnTo>
                  <a:pt x="2033" y="363"/>
                </a:lnTo>
                <a:lnTo>
                  <a:pt x="2039" y="368"/>
                </a:lnTo>
                <a:lnTo>
                  <a:pt x="2039" y="374"/>
                </a:lnTo>
                <a:lnTo>
                  <a:pt x="2039" y="384"/>
                </a:lnTo>
                <a:lnTo>
                  <a:pt x="2044" y="390"/>
                </a:lnTo>
                <a:lnTo>
                  <a:pt x="2044" y="395"/>
                </a:lnTo>
                <a:lnTo>
                  <a:pt x="2049" y="401"/>
                </a:lnTo>
                <a:lnTo>
                  <a:pt x="2049" y="406"/>
                </a:lnTo>
                <a:lnTo>
                  <a:pt x="2055" y="412"/>
                </a:lnTo>
                <a:lnTo>
                  <a:pt x="2055" y="422"/>
                </a:lnTo>
                <a:lnTo>
                  <a:pt x="2055" y="428"/>
                </a:lnTo>
                <a:lnTo>
                  <a:pt x="2060" y="433"/>
                </a:lnTo>
                <a:lnTo>
                  <a:pt x="2060" y="439"/>
                </a:lnTo>
                <a:lnTo>
                  <a:pt x="2066" y="439"/>
                </a:lnTo>
                <a:lnTo>
                  <a:pt x="2066" y="444"/>
                </a:lnTo>
                <a:lnTo>
                  <a:pt x="2071" y="449"/>
                </a:lnTo>
                <a:lnTo>
                  <a:pt x="2071" y="455"/>
                </a:lnTo>
                <a:lnTo>
                  <a:pt x="2071" y="455"/>
                </a:lnTo>
                <a:lnTo>
                  <a:pt x="2077" y="460"/>
                </a:lnTo>
                <a:lnTo>
                  <a:pt x="2077" y="466"/>
                </a:lnTo>
                <a:lnTo>
                  <a:pt x="2082" y="466"/>
                </a:lnTo>
                <a:lnTo>
                  <a:pt x="2082" y="471"/>
                </a:lnTo>
                <a:lnTo>
                  <a:pt x="2087" y="471"/>
                </a:lnTo>
                <a:lnTo>
                  <a:pt x="2087" y="476"/>
                </a:lnTo>
                <a:lnTo>
                  <a:pt x="2087" y="476"/>
                </a:lnTo>
                <a:lnTo>
                  <a:pt x="2093" y="476"/>
                </a:lnTo>
                <a:lnTo>
                  <a:pt x="2093" y="482"/>
                </a:lnTo>
                <a:lnTo>
                  <a:pt x="2098" y="482"/>
                </a:lnTo>
                <a:lnTo>
                  <a:pt x="2098" y="482"/>
                </a:lnTo>
                <a:lnTo>
                  <a:pt x="2104" y="482"/>
                </a:lnTo>
                <a:lnTo>
                  <a:pt x="2104" y="487"/>
                </a:lnTo>
                <a:lnTo>
                  <a:pt x="2104" y="487"/>
                </a:lnTo>
                <a:lnTo>
                  <a:pt x="2109" y="487"/>
                </a:lnTo>
                <a:lnTo>
                  <a:pt x="2109" y="487"/>
                </a:lnTo>
                <a:lnTo>
                  <a:pt x="2114" y="493"/>
                </a:lnTo>
                <a:lnTo>
                  <a:pt x="2114" y="493"/>
                </a:lnTo>
                <a:lnTo>
                  <a:pt x="2120" y="493"/>
                </a:lnTo>
                <a:lnTo>
                  <a:pt x="2120" y="493"/>
                </a:lnTo>
                <a:lnTo>
                  <a:pt x="2120" y="493"/>
                </a:lnTo>
                <a:lnTo>
                  <a:pt x="2125" y="493"/>
                </a:lnTo>
                <a:lnTo>
                  <a:pt x="2125" y="498"/>
                </a:lnTo>
                <a:lnTo>
                  <a:pt x="2131" y="498"/>
                </a:lnTo>
                <a:lnTo>
                  <a:pt x="2131" y="498"/>
                </a:lnTo>
                <a:lnTo>
                  <a:pt x="2136" y="498"/>
                </a:lnTo>
                <a:lnTo>
                  <a:pt x="2136" y="498"/>
                </a:lnTo>
                <a:lnTo>
                  <a:pt x="2136" y="498"/>
                </a:lnTo>
                <a:lnTo>
                  <a:pt x="2141" y="498"/>
                </a:lnTo>
                <a:lnTo>
                  <a:pt x="2141" y="498"/>
                </a:lnTo>
                <a:lnTo>
                  <a:pt x="2147" y="498"/>
                </a:lnTo>
                <a:lnTo>
                  <a:pt x="2147" y="498"/>
                </a:lnTo>
                <a:lnTo>
                  <a:pt x="2152" y="504"/>
                </a:lnTo>
                <a:lnTo>
                  <a:pt x="2152" y="504"/>
                </a:lnTo>
                <a:lnTo>
                  <a:pt x="2152" y="504"/>
                </a:lnTo>
                <a:lnTo>
                  <a:pt x="2158" y="504"/>
                </a:lnTo>
                <a:lnTo>
                  <a:pt x="2158" y="504"/>
                </a:lnTo>
                <a:lnTo>
                  <a:pt x="2163" y="504"/>
                </a:lnTo>
                <a:lnTo>
                  <a:pt x="2163" y="504"/>
                </a:lnTo>
                <a:lnTo>
                  <a:pt x="2168" y="504"/>
                </a:lnTo>
                <a:lnTo>
                  <a:pt x="2168" y="504"/>
                </a:lnTo>
                <a:lnTo>
                  <a:pt x="2168" y="504"/>
                </a:lnTo>
                <a:lnTo>
                  <a:pt x="2174" y="504"/>
                </a:lnTo>
                <a:lnTo>
                  <a:pt x="2174" y="504"/>
                </a:lnTo>
                <a:lnTo>
                  <a:pt x="2179" y="504"/>
                </a:lnTo>
                <a:lnTo>
                  <a:pt x="2179" y="504"/>
                </a:lnTo>
                <a:lnTo>
                  <a:pt x="2185" y="504"/>
                </a:lnTo>
                <a:lnTo>
                  <a:pt x="2185" y="504"/>
                </a:lnTo>
                <a:lnTo>
                  <a:pt x="2185" y="504"/>
                </a:lnTo>
                <a:lnTo>
                  <a:pt x="2190" y="504"/>
                </a:lnTo>
                <a:lnTo>
                  <a:pt x="2190" y="509"/>
                </a:lnTo>
                <a:lnTo>
                  <a:pt x="2196" y="509"/>
                </a:lnTo>
                <a:lnTo>
                  <a:pt x="2196" y="509"/>
                </a:lnTo>
                <a:lnTo>
                  <a:pt x="2201" y="509"/>
                </a:lnTo>
                <a:lnTo>
                  <a:pt x="2201" y="509"/>
                </a:lnTo>
                <a:lnTo>
                  <a:pt x="2201" y="509"/>
                </a:lnTo>
                <a:lnTo>
                  <a:pt x="2206" y="509"/>
                </a:lnTo>
                <a:lnTo>
                  <a:pt x="2206" y="509"/>
                </a:lnTo>
                <a:lnTo>
                  <a:pt x="2212" y="509"/>
                </a:lnTo>
                <a:lnTo>
                  <a:pt x="2212" y="509"/>
                </a:lnTo>
                <a:lnTo>
                  <a:pt x="2217" y="509"/>
                </a:lnTo>
                <a:lnTo>
                  <a:pt x="2217" y="509"/>
                </a:lnTo>
                <a:lnTo>
                  <a:pt x="2223" y="509"/>
                </a:lnTo>
                <a:lnTo>
                  <a:pt x="2223" y="509"/>
                </a:lnTo>
                <a:lnTo>
                  <a:pt x="2223" y="509"/>
                </a:lnTo>
                <a:lnTo>
                  <a:pt x="2228" y="509"/>
                </a:lnTo>
                <a:lnTo>
                  <a:pt x="2228" y="509"/>
                </a:lnTo>
                <a:lnTo>
                  <a:pt x="2233" y="509"/>
                </a:lnTo>
                <a:lnTo>
                  <a:pt x="2233" y="509"/>
                </a:lnTo>
                <a:lnTo>
                  <a:pt x="2239" y="509"/>
                </a:lnTo>
                <a:lnTo>
                  <a:pt x="2239" y="509"/>
                </a:lnTo>
                <a:lnTo>
                  <a:pt x="2239" y="509"/>
                </a:lnTo>
                <a:lnTo>
                  <a:pt x="2244" y="509"/>
                </a:lnTo>
                <a:lnTo>
                  <a:pt x="2244" y="509"/>
                </a:lnTo>
                <a:lnTo>
                  <a:pt x="2250" y="509"/>
                </a:lnTo>
                <a:lnTo>
                  <a:pt x="2250" y="509"/>
                </a:lnTo>
                <a:lnTo>
                  <a:pt x="2255" y="509"/>
                </a:lnTo>
                <a:lnTo>
                  <a:pt x="2255" y="509"/>
                </a:lnTo>
                <a:lnTo>
                  <a:pt x="2255" y="509"/>
                </a:lnTo>
                <a:lnTo>
                  <a:pt x="2260" y="509"/>
                </a:lnTo>
                <a:lnTo>
                  <a:pt x="2260" y="509"/>
                </a:lnTo>
                <a:lnTo>
                  <a:pt x="2266" y="509"/>
                </a:lnTo>
                <a:lnTo>
                  <a:pt x="2266" y="509"/>
                </a:lnTo>
                <a:lnTo>
                  <a:pt x="2271" y="509"/>
                </a:lnTo>
                <a:lnTo>
                  <a:pt x="2271" y="509"/>
                </a:lnTo>
                <a:lnTo>
                  <a:pt x="2271" y="509"/>
                </a:lnTo>
                <a:lnTo>
                  <a:pt x="2277" y="509"/>
                </a:lnTo>
                <a:lnTo>
                  <a:pt x="2277" y="509"/>
                </a:lnTo>
                <a:lnTo>
                  <a:pt x="2282" y="509"/>
                </a:lnTo>
                <a:lnTo>
                  <a:pt x="2282" y="509"/>
                </a:lnTo>
                <a:lnTo>
                  <a:pt x="2287" y="509"/>
                </a:lnTo>
                <a:lnTo>
                  <a:pt x="2287" y="509"/>
                </a:lnTo>
                <a:lnTo>
                  <a:pt x="2287" y="509"/>
                </a:lnTo>
                <a:lnTo>
                  <a:pt x="2293" y="509"/>
                </a:lnTo>
                <a:lnTo>
                  <a:pt x="2293" y="509"/>
                </a:lnTo>
                <a:lnTo>
                  <a:pt x="2298" y="509"/>
                </a:lnTo>
                <a:lnTo>
                  <a:pt x="2298" y="509"/>
                </a:lnTo>
                <a:lnTo>
                  <a:pt x="2304" y="509"/>
                </a:lnTo>
                <a:lnTo>
                  <a:pt x="2304" y="509"/>
                </a:lnTo>
                <a:lnTo>
                  <a:pt x="2304" y="509"/>
                </a:lnTo>
                <a:lnTo>
                  <a:pt x="2309" y="509"/>
                </a:lnTo>
                <a:lnTo>
                  <a:pt x="2309" y="509"/>
                </a:lnTo>
                <a:lnTo>
                  <a:pt x="2315" y="509"/>
                </a:lnTo>
                <a:lnTo>
                  <a:pt x="2315" y="509"/>
                </a:lnTo>
                <a:lnTo>
                  <a:pt x="2320" y="509"/>
                </a:lnTo>
                <a:lnTo>
                  <a:pt x="2320" y="509"/>
                </a:lnTo>
                <a:lnTo>
                  <a:pt x="2320" y="509"/>
                </a:lnTo>
                <a:lnTo>
                  <a:pt x="2325" y="509"/>
                </a:lnTo>
                <a:lnTo>
                  <a:pt x="2325" y="509"/>
                </a:lnTo>
                <a:lnTo>
                  <a:pt x="2331" y="509"/>
                </a:lnTo>
                <a:lnTo>
                  <a:pt x="2331" y="509"/>
                </a:lnTo>
                <a:lnTo>
                  <a:pt x="2336" y="509"/>
                </a:lnTo>
                <a:lnTo>
                  <a:pt x="2336" y="509"/>
                </a:lnTo>
                <a:lnTo>
                  <a:pt x="2336" y="509"/>
                </a:lnTo>
                <a:lnTo>
                  <a:pt x="2342" y="514"/>
                </a:lnTo>
                <a:lnTo>
                  <a:pt x="2342" y="514"/>
                </a:lnTo>
                <a:lnTo>
                  <a:pt x="2347" y="514"/>
                </a:lnTo>
                <a:lnTo>
                  <a:pt x="2347" y="514"/>
                </a:lnTo>
                <a:lnTo>
                  <a:pt x="2352" y="514"/>
                </a:lnTo>
                <a:lnTo>
                  <a:pt x="2352" y="514"/>
                </a:lnTo>
                <a:lnTo>
                  <a:pt x="2352" y="514"/>
                </a:lnTo>
                <a:lnTo>
                  <a:pt x="2358" y="514"/>
                </a:lnTo>
                <a:lnTo>
                  <a:pt x="2358" y="514"/>
                </a:lnTo>
                <a:lnTo>
                  <a:pt x="2363" y="514"/>
                </a:lnTo>
                <a:lnTo>
                  <a:pt x="2363" y="514"/>
                </a:lnTo>
                <a:lnTo>
                  <a:pt x="2369" y="514"/>
                </a:lnTo>
                <a:lnTo>
                  <a:pt x="2369" y="514"/>
                </a:lnTo>
                <a:lnTo>
                  <a:pt x="2369" y="514"/>
                </a:lnTo>
                <a:lnTo>
                  <a:pt x="2374" y="514"/>
                </a:lnTo>
                <a:lnTo>
                  <a:pt x="2374" y="514"/>
                </a:lnTo>
                <a:lnTo>
                  <a:pt x="2379" y="514"/>
                </a:lnTo>
                <a:lnTo>
                  <a:pt x="2379" y="514"/>
                </a:lnTo>
                <a:lnTo>
                  <a:pt x="2385" y="514"/>
                </a:lnTo>
                <a:lnTo>
                  <a:pt x="2385" y="514"/>
                </a:lnTo>
                <a:lnTo>
                  <a:pt x="2385" y="514"/>
                </a:lnTo>
                <a:lnTo>
                  <a:pt x="2390" y="514"/>
                </a:lnTo>
                <a:lnTo>
                  <a:pt x="2390" y="514"/>
                </a:lnTo>
                <a:lnTo>
                  <a:pt x="2396" y="514"/>
                </a:lnTo>
                <a:lnTo>
                  <a:pt x="2396" y="514"/>
                </a:lnTo>
                <a:lnTo>
                  <a:pt x="2401" y="514"/>
                </a:lnTo>
                <a:lnTo>
                  <a:pt x="2401" y="514"/>
                </a:lnTo>
                <a:lnTo>
                  <a:pt x="2401" y="514"/>
                </a:lnTo>
                <a:lnTo>
                  <a:pt x="2406" y="514"/>
                </a:lnTo>
                <a:lnTo>
                  <a:pt x="2406" y="514"/>
                </a:lnTo>
                <a:lnTo>
                  <a:pt x="2412" y="514"/>
                </a:lnTo>
                <a:lnTo>
                  <a:pt x="2412" y="514"/>
                </a:lnTo>
                <a:lnTo>
                  <a:pt x="2417" y="514"/>
                </a:lnTo>
                <a:lnTo>
                  <a:pt x="2417" y="514"/>
                </a:lnTo>
                <a:lnTo>
                  <a:pt x="2417" y="514"/>
                </a:lnTo>
                <a:lnTo>
                  <a:pt x="2423" y="514"/>
                </a:lnTo>
                <a:lnTo>
                  <a:pt x="2423" y="514"/>
                </a:lnTo>
                <a:lnTo>
                  <a:pt x="2428" y="514"/>
                </a:lnTo>
                <a:lnTo>
                  <a:pt x="2428" y="514"/>
                </a:lnTo>
                <a:lnTo>
                  <a:pt x="2434" y="514"/>
                </a:lnTo>
                <a:lnTo>
                  <a:pt x="2434" y="514"/>
                </a:lnTo>
                <a:lnTo>
                  <a:pt x="2439" y="514"/>
                </a:lnTo>
                <a:lnTo>
                  <a:pt x="2439" y="514"/>
                </a:lnTo>
                <a:lnTo>
                  <a:pt x="2439" y="514"/>
                </a:lnTo>
                <a:lnTo>
                  <a:pt x="2444" y="514"/>
                </a:lnTo>
                <a:lnTo>
                  <a:pt x="2444" y="514"/>
                </a:lnTo>
                <a:lnTo>
                  <a:pt x="2450" y="514"/>
                </a:lnTo>
                <a:lnTo>
                  <a:pt x="2450" y="514"/>
                </a:lnTo>
                <a:lnTo>
                  <a:pt x="2455" y="514"/>
                </a:lnTo>
                <a:lnTo>
                  <a:pt x="2455" y="514"/>
                </a:lnTo>
                <a:lnTo>
                  <a:pt x="2455" y="514"/>
                </a:lnTo>
                <a:lnTo>
                  <a:pt x="2461" y="514"/>
                </a:lnTo>
                <a:lnTo>
                  <a:pt x="2461" y="514"/>
                </a:lnTo>
                <a:lnTo>
                  <a:pt x="2466" y="514"/>
                </a:lnTo>
                <a:lnTo>
                  <a:pt x="2466" y="514"/>
                </a:lnTo>
                <a:lnTo>
                  <a:pt x="2471" y="514"/>
                </a:lnTo>
                <a:lnTo>
                  <a:pt x="2471" y="514"/>
                </a:lnTo>
                <a:lnTo>
                  <a:pt x="2471" y="514"/>
                </a:lnTo>
                <a:lnTo>
                  <a:pt x="2477" y="514"/>
                </a:lnTo>
                <a:lnTo>
                  <a:pt x="2477" y="514"/>
                </a:lnTo>
                <a:lnTo>
                  <a:pt x="2482" y="514"/>
                </a:lnTo>
                <a:lnTo>
                  <a:pt x="2482" y="514"/>
                </a:lnTo>
                <a:lnTo>
                  <a:pt x="2488" y="514"/>
                </a:lnTo>
                <a:lnTo>
                  <a:pt x="2488" y="514"/>
                </a:lnTo>
                <a:lnTo>
                  <a:pt x="2488" y="514"/>
                </a:lnTo>
                <a:lnTo>
                  <a:pt x="2493" y="514"/>
                </a:lnTo>
                <a:lnTo>
                  <a:pt x="2493" y="514"/>
                </a:lnTo>
                <a:lnTo>
                  <a:pt x="2498" y="514"/>
                </a:lnTo>
                <a:lnTo>
                  <a:pt x="2498" y="514"/>
                </a:lnTo>
                <a:lnTo>
                  <a:pt x="2504" y="514"/>
                </a:lnTo>
                <a:lnTo>
                  <a:pt x="2504" y="514"/>
                </a:lnTo>
                <a:lnTo>
                  <a:pt x="2504" y="514"/>
                </a:lnTo>
                <a:lnTo>
                  <a:pt x="2509" y="514"/>
                </a:lnTo>
                <a:lnTo>
                  <a:pt x="2509" y="514"/>
                </a:lnTo>
                <a:lnTo>
                  <a:pt x="2515" y="514"/>
                </a:lnTo>
                <a:lnTo>
                  <a:pt x="2515" y="514"/>
                </a:lnTo>
                <a:lnTo>
                  <a:pt x="2520" y="514"/>
                </a:lnTo>
                <a:lnTo>
                  <a:pt x="2520" y="514"/>
                </a:lnTo>
                <a:lnTo>
                  <a:pt x="2520" y="514"/>
                </a:lnTo>
                <a:lnTo>
                  <a:pt x="2525" y="514"/>
                </a:lnTo>
                <a:lnTo>
                  <a:pt x="2525" y="514"/>
                </a:lnTo>
                <a:lnTo>
                  <a:pt x="2531" y="514"/>
                </a:lnTo>
                <a:lnTo>
                  <a:pt x="2531" y="514"/>
                </a:lnTo>
                <a:lnTo>
                  <a:pt x="2536" y="514"/>
                </a:lnTo>
                <a:lnTo>
                  <a:pt x="2536" y="514"/>
                </a:lnTo>
                <a:lnTo>
                  <a:pt x="2536" y="514"/>
                </a:lnTo>
                <a:lnTo>
                  <a:pt x="2542" y="514"/>
                </a:lnTo>
                <a:lnTo>
                  <a:pt x="2542" y="514"/>
                </a:lnTo>
                <a:lnTo>
                  <a:pt x="2547" y="514"/>
                </a:lnTo>
                <a:lnTo>
                  <a:pt x="2547" y="514"/>
                </a:lnTo>
                <a:lnTo>
                  <a:pt x="2553" y="514"/>
                </a:lnTo>
                <a:lnTo>
                  <a:pt x="2553" y="514"/>
                </a:lnTo>
                <a:lnTo>
                  <a:pt x="2553" y="514"/>
                </a:lnTo>
                <a:lnTo>
                  <a:pt x="2558" y="514"/>
                </a:lnTo>
                <a:lnTo>
                  <a:pt x="2558" y="514"/>
                </a:lnTo>
                <a:lnTo>
                  <a:pt x="2563" y="514"/>
                </a:lnTo>
                <a:lnTo>
                  <a:pt x="2563" y="514"/>
                </a:lnTo>
                <a:lnTo>
                  <a:pt x="2569" y="514"/>
                </a:lnTo>
                <a:lnTo>
                  <a:pt x="2569" y="514"/>
                </a:lnTo>
                <a:lnTo>
                  <a:pt x="2569" y="514"/>
                </a:lnTo>
                <a:lnTo>
                  <a:pt x="2574" y="514"/>
                </a:lnTo>
                <a:lnTo>
                  <a:pt x="2574" y="514"/>
                </a:lnTo>
                <a:lnTo>
                  <a:pt x="2580" y="514"/>
                </a:lnTo>
                <a:lnTo>
                  <a:pt x="2580" y="514"/>
                </a:lnTo>
                <a:lnTo>
                  <a:pt x="2585" y="514"/>
                </a:lnTo>
                <a:lnTo>
                  <a:pt x="2585" y="514"/>
                </a:lnTo>
                <a:lnTo>
                  <a:pt x="2585" y="514"/>
                </a:lnTo>
                <a:lnTo>
                  <a:pt x="2590" y="514"/>
                </a:lnTo>
                <a:lnTo>
                  <a:pt x="2590" y="514"/>
                </a:lnTo>
                <a:lnTo>
                  <a:pt x="2596" y="514"/>
                </a:lnTo>
                <a:lnTo>
                  <a:pt x="2596" y="514"/>
                </a:lnTo>
                <a:lnTo>
                  <a:pt x="2601" y="514"/>
                </a:lnTo>
                <a:lnTo>
                  <a:pt x="2601" y="514"/>
                </a:lnTo>
                <a:lnTo>
                  <a:pt x="2601" y="514"/>
                </a:lnTo>
                <a:lnTo>
                  <a:pt x="2607" y="514"/>
                </a:lnTo>
                <a:lnTo>
                  <a:pt x="2607" y="514"/>
                </a:lnTo>
                <a:lnTo>
                  <a:pt x="2612" y="514"/>
                </a:lnTo>
                <a:lnTo>
                  <a:pt x="2612" y="514"/>
                </a:lnTo>
                <a:lnTo>
                  <a:pt x="2617" y="514"/>
                </a:lnTo>
                <a:lnTo>
                  <a:pt x="2617" y="514"/>
                </a:lnTo>
                <a:lnTo>
                  <a:pt x="2617" y="514"/>
                </a:lnTo>
                <a:lnTo>
                  <a:pt x="2623" y="514"/>
                </a:lnTo>
                <a:lnTo>
                  <a:pt x="2623" y="514"/>
                </a:lnTo>
                <a:lnTo>
                  <a:pt x="2628" y="514"/>
                </a:lnTo>
                <a:lnTo>
                  <a:pt x="2628" y="514"/>
                </a:lnTo>
                <a:lnTo>
                  <a:pt x="2634" y="514"/>
                </a:lnTo>
                <a:lnTo>
                  <a:pt x="2634" y="514"/>
                </a:lnTo>
                <a:lnTo>
                  <a:pt x="2634" y="514"/>
                </a:lnTo>
                <a:lnTo>
                  <a:pt x="2639" y="514"/>
                </a:lnTo>
                <a:lnTo>
                  <a:pt x="2639" y="514"/>
                </a:lnTo>
                <a:lnTo>
                  <a:pt x="2644" y="514"/>
                </a:lnTo>
                <a:lnTo>
                  <a:pt x="2644" y="514"/>
                </a:lnTo>
                <a:lnTo>
                  <a:pt x="2650" y="514"/>
                </a:lnTo>
                <a:lnTo>
                  <a:pt x="2650" y="514"/>
                </a:lnTo>
                <a:lnTo>
                  <a:pt x="2655" y="514"/>
                </a:lnTo>
                <a:lnTo>
                  <a:pt x="2655" y="514"/>
                </a:lnTo>
                <a:lnTo>
                  <a:pt x="2655" y="514"/>
                </a:lnTo>
                <a:lnTo>
                  <a:pt x="2661" y="514"/>
                </a:lnTo>
                <a:lnTo>
                  <a:pt x="2661" y="514"/>
                </a:lnTo>
                <a:lnTo>
                  <a:pt x="2666" y="514"/>
                </a:lnTo>
                <a:lnTo>
                  <a:pt x="2666" y="514"/>
                </a:lnTo>
                <a:lnTo>
                  <a:pt x="2671" y="514"/>
                </a:lnTo>
                <a:lnTo>
                  <a:pt x="2671" y="514"/>
                </a:lnTo>
                <a:lnTo>
                  <a:pt x="2671" y="514"/>
                </a:lnTo>
                <a:lnTo>
                  <a:pt x="2677" y="514"/>
                </a:lnTo>
                <a:lnTo>
                  <a:pt x="2677" y="514"/>
                </a:lnTo>
                <a:lnTo>
                  <a:pt x="2682" y="514"/>
                </a:lnTo>
                <a:lnTo>
                  <a:pt x="2682" y="514"/>
                </a:lnTo>
                <a:lnTo>
                  <a:pt x="2688" y="514"/>
                </a:lnTo>
                <a:lnTo>
                  <a:pt x="2688" y="514"/>
                </a:lnTo>
                <a:lnTo>
                  <a:pt x="2688" y="514"/>
                </a:lnTo>
                <a:lnTo>
                  <a:pt x="2693" y="514"/>
                </a:lnTo>
                <a:lnTo>
                  <a:pt x="2693" y="514"/>
                </a:lnTo>
                <a:lnTo>
                  <a:pt x="2699" y="514"/>
                </a:lnTo>
                <a:lnTo>
                  <a:pt x="2699" y="514"/>
                </a:lnTo>
                <a:lnTo>
                  <a:pt x="2704" y="514"/>
                </a:lnTo>
                <a:lnTo>
                  <a:pt x="2704" y="514"/>
                </a:lnTo>
                <a:lnTo>
                  <a:pt x="2704" y="514"/>
                </a:lnTo>
                <a:lnTo>
                  <a:pt x="2709" y="514"/>
                </a:lnTo>
                <a:lnTo>
                  <a:pt x="2709" y="514"/>
                </a:lnTo>
                <a:lnTo>
                  <a:pt x="2715" y="514"/>
                </a:lnTo>
                <a:lnTo>
                  <a:pt x="2715" y="514"/>
                </a:lnTo>
                <a:lnTo>
                  <a:pt x="2720" y="514"/>
                </a:lnTo>
                <a:lnTo>
                  <a:pt x="2720" y="514"/>
                </a:lnTo>
                <a:lnTo>
                  <a:pt x="2720" y="514"/>
                </a:lnTo>
                <a:lnTo>
                  <a:pt x="2726" y="514"/>
                </a:lnTo>
                <a:lnTo>
                  <a:pt x="2726" y="514"/>
                </a:lnTo>
                <a:lnTo>
                  <a:pt x="2731" y="514"/>
                </a:lnTo>
                <a:lnTo>
                  <a:pt x="2731" y="514"/>
                </a:lnTo>
                <a:lnTo>
                  <a:pt x="2736" y="514"/>
                </a:lnTo>
                <a:lnTo>
                  <a:pt x="2736" y="514"/>
                </a:lnTo>
                <a:lnTo>
                  <a:pt x="2736" y="514"/>
                </a:lnTo>
                <a:lnTo>
                  <a:pt x="2742" y="514"/>
                </a:lnTo>
                <a:lnTo>
                  <a:pt x="2742" y="514"/>
                </a:lnTo>
                <a:lnTo>
                  <a:pt x="2747" y="514"/>
                </a:lnTo>
                <a:lnTo>
                  <a:pt x="2747" y="514"/>
                </a:lnTo>
                <a:lnTo>
                  <a:pt x="2753" y="514"/>
                </a:lnTo>
                <a:lnTo>
                  <a:pt x="2753" y="514"/>
                </a:lnTo>
                <a:lnTo>
                  <a:pt x="2753" y="514"/>
                </a:lnTo>
                <a:lnTo>
                  <a:pt x="2758" y="514"/>
                </a:lnTo>
                <a:lnTo>
                  <a:pt x="2758" y="514"/>
                </a:lnTo>
                <a:lnTo>
                  <a:pt x="2763" y="514"/>
                </a:lnTo>
                <a:lnTo>
                  <a:pt x="2763" y="514"/>
                </a:lnTo>
                <a:lnTo>
                  <a:pt x="2769" y="514"/>
                </a:lnTo>
                <a:lnTo>
                  <a:pt x="2769" y="514"/>
                </a:lnTo>
                <a:lnTo>
                  <a:pt x="2769" y="514"/>
                </a:lnTo>
                <a:lnTo>
                  <a:pt x="2774" y="514"/>
                </a:lnTo>
                <a:lnTo>
                  <a:pt x="2774" y="514"/>
                </a:lnTo>
                <a:lnTo>
                  <a:pt x="2780" y="514"/>
                </a:lnTo>
                <a:lnTo>
                  <a:pt x="2780" y="514"/>
                </a:lnTo>
                <a:lnTo>
                  <a:pt x="2785" y="514"/>
                </a:lnTo>
                <a:lnTo>
                  <a:pt x="2785" y="514"/>
                </a:lnTo>
                <a:lnTo>
                  <a:pt x="2785" y="514"/>
                </a:lnTo>
                <a:lnTo>
                  <a:pt x="2790" y="514"/>
                </a:lnTo>
                <a:lnTo>
                  <a:pt x="2790" y="514"/>
                </a:lnTo>
                <a:lnTo>
                  <a:pt x="2796" y="514"/>
                </a:lnTo>
                <a:lnTo>
                  <a:pt x="2796" y="514"/>
                </a:lnTo>
                <a:lnTo>
                  <a:pt x="2801" y="514"/>
                </a:lnTo>
                <a:lnTo>
                  <a:pt x="2801" y="514"/>
                </a:lnTo>
                <a:lnTo>
                  <a:pt x="2801" y="514"/>
                </a:lnTo>
                <a:lnTo>
                  <a:pt x="2807" y="514"/>
                </a:lnTo>
                <a:lnTo>
                  <a:pt x="2807" y="514"/>
                </a:lnTo>
                <a:lnTo>
                  <a:pt x="2812" y="514"/>
                </a:lnTo>
                <a:lnTo>
                  <a:pt x="2812" y="514"/>
                </a:lnTo>
                <a:lnTo>
                  <a:pt x="2818" y="514"/>
                </a:lnTo>
                <a:lnTo>
                  <a:pt x="2818" y="514"/>
                </a:lnTo>
                <a:lnTo>
                  <a:pt x="2818" y="514"/>
                </a:lnTo>
                <a:lnTo>
                  <a:pt x="2823" y="514"/>
                </a:lnTo>
                <a:lnTo>
                  <a:pt x="2823" y="514"/>
                </a:lnTo>
                <a:lnTo>
                  <a:pt x="2828" y="514"/>
                </a:lnTo>
                <a:lnTo>
                  <a:pt x="2828" y="514"/>
                </a:lnTo>
                <a:lnTo>
                  <a:pt x="2834" y="514"/>
                </a:lnTo>
                <a:lnTo>
                  <a:pt x="2834" y="514"/>
                </a:lnTo>
                <a:lnTo>
                  <a:pt x="2834" y="514"/>
                </a:lnTo>
                <a:lnTo>
                  <a:pt x="2839" y="514"/>
                </a:lnTo>
                <a:lnTo>
                  <a:pt x="2839" y="514"/>
                </a:lnTo>
                <a:lnTo>
                  <a:pt x="2845" y="514"/>
                </a:lnTo>
                <a:lnTo>
                  <a:pt x="2845" y="514"/>
                </a:lnTo>
                <a:lnTo>
                  <a:pt x="2850" y="514"/>
                </a:lnTo>
                <a:lnTo>
                  <a:pt x="2850" y="514"/>
                </a:lnTo>
                <a:lnTo>
                  <a:pt x="2855" y="514"/>
                </a:lnTo>
                <a:lnTo>
                  <a:pt x="2855" y="514"/>
                </a:lnTo>
                <a:lnTo>
                  <a:pt x="2855" y="514"/>
                </a:lnTo>
                <a:lnTo>
                  <a:pt x="2861" y="514"/>
                </a:lnTo>
                <a:lnTo>
                  <a:pt x="2861" y="514"/>
                </a:lnTo>
                <a:lnTo>
                  <a:pt x="2866" y="514"/>
                </a:lnTo>
                <a:lnTo>
                  <a:pt x="2866" y="514"/>
                </a:lnTo>
                <a:lnTo>
                  <a:pt x="2872" y="514"/>
                </a:lnTo>
                <a:lnTo>
                  <a:pt x="2872" y="514"/>
                </a:lnTo>
                <a:lnTo>
                  <a:pt x="2872" y="514"/>
                </a:lnTo>
                <a:lnTo>
                  <a:pt x="2877" y="514"/>
                </a:lnTo>
                <a:lnTo>
                  <a:pt x="2877" y="514"/>
                </a:lnTo>
                <a:lnTo>
                  <a:pt x="2882" y="514"/>
                </a:lnTo>
                <a:lnTo>
                  <a:pt x="2882" y="514"/>
                </a:lnTo>
                <a:lnTo>
                  <a:pt x="2888" y="514"/>
                </a:lnTo>
                <a:lnTo>
                  <a:pt x="2888" y="514"/>
                </a:lnTo>
                <a:lnTo>
                  <a:pt x="2888" y="514"/>
                </a:lnTo>
                <a:lnTo>
                  <a:pt x="2893" y="514"/>
                </a:lnTo>
                <a:lnTo>
                  <a:pt x="2893" y="514"/>
                </a:lnTo>
                <a:lnTo>
                  <a:pt x="2899" y="514"/>
                </a:lnTo>
                <a:lnTo>
                  <a:pt x="2899" y="514"/>
                </a:lnTo>
                <a:lnTo>
                  <a:pt x="2904" y="514"/>
                </a:lnTo>
                <a:lnTo>
                  <a:pt x="2904" y="514"/>
                </a:lnTo>
                <a:lnTo>
                  <a:pt x="2904" y="514"/>
                </a:lnTo>
                <a:lnTo>
                  <a:pt x="2909" y="514"/>
                </a:lnTo>
                <a:lnTo>
                  <a:pt x="2909" y="514"/>
                </a:lnTo>
                <a:lnTo>
                  <a:pt x="2915" y="514"/>
                </a:lnTo>
                <a:lnTo>
                  <a:pt x="2915" y="514"/>
                </a:lnTo>
                <a:lnTo>
                  <a:pt x="2920" y="514"/>
                </a:lnTo>
                <a:lnTo>
                  <a:pt x="2920" y="514"/>
                </a:lnTo>
                <a:lnTo>
                  <a:pt x="2920" y="514"/>
                </a:lnTo>
                <a:lnTo>
                  <a:pt x="2926" y="514"/>
                </a:lnTo>
                <a:lnTo>
                  <a:pt x="2926" y="514"/>
                </a:lnTo>
                <a:lnTo>
                  <a:pt x="2931" y="514"/>
                </a:lnTo>
                <a:lnTo>
                  <a:pt x="2931" y="514"/>
                </a:lnTo>
                <a:lnTo>
                  <a:pt x="2937" y="514"/>
                </a:lnTo>
                <a:lnTo>
                  <a:pt x="2937" y="514"/>
                </a:lnTo>
                <a:lnTo>
                  <a:pt x="2937" y="514"/>
                </a:lnTo>
                <a:lnTo>
                  <a:pt x="2942" y="514"/>
                </a:lnTo>
                <a:lnTo>
                  <a:pt x="2942" y="514"/>
                </a:lnTo>
                <a:lnTo>
                  <a:pt x="2947" y="514"/>
                </a:lnTo>
                <a:lnTo>
                  <a:pt x="2947" y="514"/>
                </a:lnTo>
                <a:lnTo>
                  <a:pt x="2953" y="514"/>
                </a:lnTo>
                <a:lnTo>
                  <a:pt x="2953" y="514"/>
                </a:lnTo>
                <a:lnTo>
                  <a:pt x="2953" y="514"/>
                </a:lnTo>
                <a:lnTo>
                  <a:pt x="2958" y="514"/>
                </a:lnTo>
                <a:lnTo>
                  <a:pt x="2958" y="514"/>
                </a:lnTo>
                <a:lnTo>
                  <a:pt x="2964" y="514"/>
                </a:lnTo>
                <a:lnTo>
                  <a:pt x="2964" y="514"/>
                </a:lnTo>
                <a:lnTo>
                  <a:pt x="2969" y="514"/>
                </a:lnTo>
                <a:lnTo>
                  <a:pt x="2969" y="514"/>
                </a:lnTo>
                <a:lnTo>
                  <a:pt x="2969" y="514"/>
                </a:lnTo>
                <a:lnTo>
                  <a:pt x="2974" y="514"/>
                </a:lnTo>
                <a:lnTo>
                  <a:pt x="2974" y="514"/>
                </a:lnTo>
                <a:lnTo>
                  <a:pt x="2980" y="514"/>
                </a:lnTo>
                <a:lnTo>
                  <a:pt x="2980" y="514"/>
                </a:lnTo>
                <a:lnTo>
                  <a:pt x="2985" y="514"/>
                </a:lnTo>
                <a:lnTo>
                  <a:pt x="2985" y="514"/>
                </a:lnTo>
                <a:lnTo>
                  <a:pt x="2985" y="514"/>
                </a:lnTo>
                <a:lnTo>
                  <a:pt x="2991" y="514"/>
                </a:lnTo>
                <a:lnTo>
                  <a:pt x="2991" y="514"/>
                </a:lnTo>
                <a:lnTo>
                  <a:pt x="2996" y="514"/>
                </a:lnTo>
                <a:lnTo>
                  <a:pt x="2996" y="514"/>
                </a:lnTo>
                <a:lnTo>
                  <a:pt x="3001" y="514"/>
                </a:lnTo>
                <a:lnTo>
                  <a:pt x="3001" y="514"/>
                </a:lnTo>
                <a:lnTo>
                  <a:pt x="3001" y="514"/>
                </a:lnTo>
                <a:lnTo>
                  <a:pt x="3007" y="514"/>
                </a:lnTo>
                <a:lnTo>
                  <a:pt x="3007" y="514"/>
                </a:lnTo>
                <a:lnTo>
                  <a:pt x="3012" y="514"/>
                </a:lnTo>
                <a:lnTo>
                  <a:pt x="3012" y="514"/>
                </a:lnTo>
                <a:lnTo>
                  <a:pt x="3018" y="514"/>
                </a:lnTo>
                <a:lnTo>
                  <a:pt x="3018" y="514"/>
                </a:lnTo>
                <a:lnTo>
                  <a:pt x="3018" y="514"/>
                </a:lnTo>
                <a:lnTo>
                  <a:pt x="3023" y="514"/>
                </a:lnTo>
                <a:lnTo>
                  <a:pt x="3023" y="514"/>
                </a:lnTo>
                <a:lnTo>
                  <a:pt x="3028" y="514"/>
                </a:lnTo>
                <a:lnTo>
                  <a:pt x="3028" y="514"/>
                </a:lnTo>
                <a:lnTo>
                  <a:pt x="3034" y="514"/>
                </a:lnTo>
                <a:lnTo>
                  <a:pt x="3034" y="514"/>
                </a:lnTo>
                <a:lnTo>
                  <a:pt x="3034" y="514"/>
                </a:lnTo>
                <a:lnTo>
                  <a:pt x="3039" y="514"/>
                </a:lnTo>
                <a:lnTo>
                  <a:pt x="3039" y="514"/>
                </a:lnTo>
                <a:lnTo>
                  <a:pt x="3045" y="514"/>
                </a:lnTo>
                <a:lnTo>
                  <a:pt x="3045" y="514"/>
                </a:lnTo>
                <a:lnTo>
                  <a:pt x="3050" y="514"/>
                </a:lnTo>
                <a:lnTo>
                  <a:pt x="3050" y="514"/>
                </a:lnTo>
                <a:lnTo>
                  <a:pt x="3050" y="514"/>
                </a:lnTo>
                <a:lnTo>
                  <a:pt x="3056" y="514"/>
                </a:lnTo>
                <a:lnTo>
                  <a:pt x="3056" y="514"/>
                </a:lnTo>
                <a:lnTo>
                  <a:pt x="3061" y="514"/>
                </a:lnTo>
                <a:lnTo>
                  <a:pt x="3061" y="514"/>
                </a:lnTo>
                <a:lnTo>
                  <a:pt x="3066" y="514"/>
                </a:lnTo>
                <a:lnTo>
                  <a:pt x="3066" y="514"/>
                </a:lnTo>
                <a:lnTo>
                  <a:pt x="3072" y="514"/>
                </a:lnTo>
                <a:lnTo>
                  <a:pt x="3072" y="514"/>
                </a:lnTo>
                <a:lnTo>
                  <a:pt x="3072" y="514"/>
                </a:lnTo>
                <a:lnTo>
                  <a:pt x="3077" y="514"/>
                </a:lnTo>
                <a:lnTo>
                  <a:pt x="3077" y="514"/>
                </a:lnTo>
                <a:lnTo>
                  <a:pt x="3083" y="514"/>
                </a:lnTo>
                <a:lnTo>
                  <a:pt x="3083" y="514"/>
                </a:lnTo>
                <a:lnTo>
                  <a:pt x="3088" y="514"/>
                </a:lnTo>
                <a:lnTo>
                  <a:pt x="3088" y="514"/>
                </a:lnTo>
                <a:lnTo>
                  <a:pt x="3088" y="514"/>
                </a:lnTo>
                <a:lnTo>
                  <a:pt x="3093" y="514"/>
                </a:lnTo>
                <a:lnTo>
                  <a:pt x="3093" y="514"/>
                </a:lnTo>
                <a:lnTo>
                  <a:pt x="3099" y="514"/>
                </a:lnTo>
                <a:lnTo>
                  <a:pt x="3099" y="514"/>
                </a:lnTo>
                <a:lnTo>
                  <a:pt x="3104" y="514"/>
                </a:lnTo>
                <a:lnTo>
                  <a:pt x="3104" y="514"/>
                </a:lnTo>
                <a:lnTo>
                  <a:pt x="3104" y="514"/>
                </a:lnTo>
                <a:lnTo>
                  <a:pt x="3110" y="514"/>
                </a:lnTo>
                <a:lnTo>
                  <a:pt x="3110" y="514"/>
                </a:lnTo>
                <a:lnTo>
                  <a:pt x="3115" y="514"/>
                </a:lnTo>
                <a:lnTo>
                  <a:pt x="3115" y="514"/>
                </a:lnTo>
                <a:lnTo>
                  <a:pt x="3120" y="514"/>
                </a:lnTo>
                <a:lnTo>
                  <a:pt x="3120" y="514"/>
                </a:lnTo>
              </a:path>
            </a:pathLst>
          </a:cu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7" name="Freeform 87"/>
          <p:cNvSpPr>
            <a:spLocks/>
          </p:cNvSpPr>
          <p:nvPr/>
        </p:nvSpPr>
        <p:spPr bwMode="auto">
          <a:xfrm>
            <a:off x="2095500" y="1812926"/>
            <a:ext cx="4953000" cy="858838"/>
          </a:xfrm>
          <a:custGeom>
            <a:avLst/>
            <a:gdLst/>
            <a:ahLst/>
            <a:cxnLst>
              <a:cxn ang="0">
                <a:pos x="43" y="514"/>
              </a:cxn>
              <a:cxn ang="0">
                <a:pos x="92" y="509"/>
              </a:cxn>
              <a:cxn ang="0">
                <a:pos x="140" y="514"/>
              </a:cxn>
              <a:cxn ang="0">
                <a:pos x="189" y="514"/>
              </a:cxn>
              <a:cxn ang="0">
                <a:pos x="238" y="514"/>
              </a:cxn>
              <a:cxn ang="0">
                <a:pos x="292" y="525"/>
              </a:cxn>
              <a:cxn ang="0">
                <a:pos x="340" y="503"/>
              </a:cxn>
              <a:cxn ang="0">
                <a:pos x="389" y="503"/>
              </a:cxn>
              <a:cxn ang="0">
                <a:pos x="438" y="503"/>
              </a:cxn>
              <a:cxn ang="0">
                <a:pos x="486" y="509"/>
              </a:cxn>
              <a:cxn ang="0">
                <a:pos x="535" y="509"/>
              </a:cxn>
              <a:cxn ang="0">
                <a:pos x="584" y="498"/>
              </a:cxn>
              <a:cxn ang="0">
                <a:pos x="632" y="498"/>
              </a:cxn>
              <a:cxn ang="0">
                <a:pos x="681" y="481"/>
              </a:cxn>
              <a:cxn ang="0">
                <a:pos x="730" y="465"/>
              </a:cxn>
              <a:cxn ang="0">
                <a:pos x="778" y="460"/>
              </a:cxn>
              <a:cxn ang="0">
                <a:pos x="827" y="449"/>
              </a:cxn>
              <a:cxn ang="0">
                <a:pos x="876" y="427"/>
              </a:cxn>
              <a:cxn ang="0">
                <a:pos x="924" y="411"/>
              </a:cxn>
              <a:cxn ang="0">
                <a:pos x="973" y="373"/>
              </a:cxn>
              <a:cxn ang="0">
                <a:pos x="1022" y="384"/>
              </a:cxn>
              <a:cxn ang="0">
                <a:pos x="1071" y="379"/>
              </a:cxn>
              <a:cxn ang="0">
                <a:pos x="1119" y="352"/>
              </a:cxn>
              <a:cxn ang="0">
                <a:pos x="1168" y="303"/>
              </a:cxn>
              <a:cxn ang="0">
                <a:pos x="1217" y="168"/>
              </a:cxn>
              <a:cxn ang="0">
                <a:pos x="1265" y="0"/>
              </a:cxn>
              <a:cxn ang="0">
                <a:pos x="1314" y="195"/>
              </a:cxn>
              <a:cxn ang="0">
                <a:pos x="1363" y="395"/>
              </a:cxn>
              <a:cxn ang="0">
                <a:pos x="1411" y="465"/>
              </a:cxn>
              <a:cxn ang="0">
                <a:pos x="1460" y="481"/>
              </a:cxn>
              <a:cxn ang="0">
                <a:pos x="1509" y="498"/>
              </a:cxn>
              <a:cxn ang="0">
                <a:pos x="1557" y="498"/>
              </a:cxn>
              <a:cxn ang="0">
                <a:pos x="1606" y="509"/>
              </a:cxn>
              <a:cxn ang="0">
                <a:pos x="1655" y="514"/>
              </a:cxn>
              <a:cxn ang="0">
                <a:pos x="1703" y="514"/>
              </a:cxn>
              <a:cxn ang="0">
                <a:pos x="1752" y="492"/>
              </a:cxn>
              <a:cxn ang="0">
                <a:pos x="1806" y="514"/>
              </a:cxn>
              <a:cxn ang="0">
                <a:pos x="1855" y="509"/>
              </a:cxn>
              <a:cxn ang="0">
                <a:pos x="1903" y="509"/>
              </a:cxn>
              <a:cxn ang="0">
                <a:pos x="1952" y="481"/>
              </a:cxn>
              <a:cxn ang="0">
                <a:pos x="2001" y="400"/>
              </a:cxn>
              <a:cxn ang="0">
                <a:pos x="2049" y="400"/>
              </a:cxn>
              <a:cxn ang="0">
                <a:pos x="2098" y="481"/>
              </a:cxn>
              <a:cxn ang="0">
                <a:pos x="2147" y="503"/>
              </a:cxn>
              <a:cxn ang="0">
                <a:pos x="2196" y="503"/>
              </a:cxn>
              <a:cxn ang="0">
                <a:pos x="2244" y="519"/>
              </a:cxn>
              <a:cxn ang="0">
                <a:pos x="2293" y="514"/>
              </a:cxn>
              <a:cxn ang="0">
                <a:pos x="2342" y="525"/>
              </a:cxn>
              <a:cxn ang="0">
                <a:pos x="2390" y="525"/>
              </a:cxn>
              <a:cxn ang="0">
                <a:pos x="2439" y="514"/>
              </a:cxn>
              <a:cxn ang="0">
                <a:pos x="2488" y="519"/>
              </a:cxn>
              <a:cxn ang="0">
                <a:pos x="2536" y="525"/>
              </a:cxn>
              <a:cxn ang="0">
                <a:pos x="2585" y="519"/>
              </a:cxn>
              <a:cxn ang="0">
                <a:pos x="2634" y="525"/>
              </a:cxn>
              <a:cxn ang="0">
                <a:pos x="2682" y="525"/>
              </a:cxn>
              <a:cxn ang="0">
                <a:pos x="2731" y="519"/>
              </a:cxn>
              <a:cxn ang="0">
                <a:pos x="2780" y="519"/>
              </a:cxn>
              <a:cxn ang="0">
                <a:pos x="2828" y="519"/>
              </a:cxn>
              <a:cxn ang="0">
                <a:pos x="2877" y="525"/>
              </a:cxn>
              <a:cxn ang="0">
                <a:pos x="2926" y="525"/>
              </a:cxn>
              <a:cxn ang="0">
                <a:pos x="2974" y="530"/>
              </a:cxn>
              <a:cxn ang="0">
                <a:pos x="3023" y="525"/>
              </a:cxn>
              <a:cxn ang="0">
                <a:pos x="3072" y="525"/>
              </a:cxn>
            </a:cxnLst>
            <a:rect l="0" t="0" r="r" b="b"/>
            <a:pathLst>
              <a:path w="3120" h="541">
                <a:moveTo>
                  <a:pt x="0" y="519"/>
                </a:moveTo>
                <a:lnTo>
                  <a:pt x="0" y="519"/>
                </a:lnTo>
                <a:lnTo>
                  <a:pt x="5" y="519"/>
                </a:lnTo>
                <a:lnTo>
                  <a:pt x="5" y="519"/>
                </a:lnTo>
                <a:lnTo>
                  <a:pt x="5" y="519"/>
                </a:lnTo>
                <a:lnTo>
                  <a:pt x="10" y="519"/>
                </a:lnTo>
                <a:lnTo>
                  <a:pt x="10" y="519"/>
                </a:lnTo>
                <a:lnTo>
                  <a:pt x="16" y="514"/>
                </a:lnTo>
                <a:lnTo>
                  <a:pt x="16" y="514"/>
                </a:lnTo>
                <a:lnTo>
                  <a:pt x="21" y="514"/>
                </a:lnTo>
                <a:lnTo>
                  <a:pt x="21" y="514"/>
                </a:lnTo>
                <a:lnTo>
                  <a:pt x="21" y="514"/>
                </a:lnTo>
                <a:lnTo>
                  <a:pt x="27" y="509"/>
                </a:lnTo>
                <a:lnTo>
                  <a:pt x="27" y="509"/>
                </a:lnTo>
                <a:lnTo>
                  <a:pt x="32" y="514"/>
                </a:lnTo>
                <a:lnTo>
                  <a:pt x="32" y="514"/>
                </a:lnTo>
                <a:lnTo>
                  <a:pt x="37" y="514"/>
                </a:lnTo>
                <a:lnTo>
                  <a:pt x="37" y="514"/>
                </a:lnTo>
                <a:lnTo>
                  <a:pt x="37" y="514"/>
                </a:lnTo>
                <a:lnTo>
                  <a:pt x="43" y="514"/>
                </a:lnTo>
                <a:lnTo>
                  <a:pt x="43" y="514"/>
                </a:lnTo>
                <a:lnTo>
                  <a:pt x="48" y="514"/>
                </a:lnTo>
                <a:lnTo>
                  <a:pt x="48" y="514"/>
                </a:lnTo>
                <a:lnTo>
                  <a:pt x="54" y="514"/>
                </a:lnTo>
                <a:lnTo>
                  <a:pt x="54" y="514"/>
                </a:lnTo>
                <a:lnTo>
                  <a:pt x="54" y="514"/>
                </a:lnTo>
                <a:lnTo>
                  <a:pt x="59" y="514"/>
                </a:lnTo>
                <a:lnTo>
                  <a:pt x="59" y="514"/>
                </a:lnTo>
                <a:lnTo>
                  <a:pt x="64" y="514"/>
                </a:lnTo>
                <a:lnTo>
                  <a:pt x="64" y="514"/>
                </a:lnTo>
                <a:lnTo>
                  <a:pt x="70" y="509"/>
                </a:lnTo>
                <a:lnTo>
                  <a:pt x="70" y="509"/>
                </a:lnTo>
                <a:lnTo>
                  <a:pt x="75" y="509"/>
                </a:lnTo>
                <a:lnTo>
                  <a:pt x="75" y="509"/>
                </a:lnTo>
                <a:lnTo>
                  <a:pt x="75" y="509"/>
                </a:lnTo>
                <a:lnTo>
                  <a:pt x="81" y="509"/>
                </a:lnTo>
                <a:lnTo>
                  <a:pt x="81" y="509"/>
                </a:lnTo>
                <a:lnTo>
                  <a:pt x="86" y="509"/>
                </a:lnTo>
                <a:lnTo>
                  <a:pt x="86" y="509"/>
                </a:lnTo>
                <a:lnTo>
                  <a:pt x="92" y="509"/>
                </a:lnTo>
                <a:lnTo>
                  <a:pt x="92" y="509"/>
                </a:lnTo>
                <a:lnTo>
                  <a:pt x="92" y="509"/>
                </a:lnTo>
                <a:lnTo>
                  <a:pt x="97" y="514"/>
                </a:lnTo>
                <a:lnTo>
                  <a:pt x="97" y="514"/>
                </a:lnTo>
                <a:lnTo>
                  <a:pt x="102" y="514"/>
                </a:lnTo>
                <a:lnTo>
                  <a:pt x="102" y="514"/>
                </a:lnTo>
                <a:lnTo>
                  <a:pt x="108" y="514"/>
                </a:lnTo>
                <a:lnTo>
                  <a:pt x="108" y="514"/>
                </a:lnTo>
                <a:lnTo>
                  <a:pt x="108" y="514"/>
                </a:lnTo>
                <a:lnTo>
                  <a:pt x="113" y="514"/>
                </a:lnTo>
                <a:lnTo>
                  <a:pt x="113" y="514"/>
                </a:lnTo>
                <a:lnTo>
                  <a:pt x="119" y="514"/>
                </a:lnTo>
                <a:lnTo>
                  <a:pt x="119" y="514"/>
                </a:lnTo>
                <a:lnTo>
                  <a:pt x="124" y="514"/>
                </a:lnTo>
                <a:lnTo>
                  <a:pt x="124" y="514"/>
                </a:lnTo>
                <a:lnTo>
                  <a:pt x="124" y="509"/>
                </a:lnTo>
                <a:lnTo>
                  <a:pt x="129" y="514"/>
                </a:lnTo>
                <a:lnTo>
                  <a:pt x="129" y="514"/>
                </a:lnTo>
                <a:lnTo>
                  <a:pt x="135" y="514"/>
                </a:lnTo>
                <a:lnTo>
                  <a:pt x="135" y="514"/>
                </a:lnTo>
                <a:lnTo>
                  <a:pt x="140" y="514"/>
                </a:lnTo>
                <a:lnTo>
                  <a:pt x="140" y="514"/>
                </a:lnTo>
                <a:lnTo>
                  <a:pt x="140" y="514"/>
                </a:lnTo>
                <a:lnTo>
                  <a:pt x="146" y="514"/>
                </a:lnTo>
                <a:lnTo>
                  <a:pt x="146" y="514"/>
                </a:lnTo>
                <a:lnTo>
                  <a:pt x="151" y="514"/>
                </a:lnTo>
                <a:lnTo>
                  <a:pt x="151" y="514"/>
                </a:lnTo>
                <a:lnTo>
                  <a:pt x="156" y="514"/>
                </a:lnTo>
                <a:lnTo>
                  <a:pt x="156" y="509"/>
                </a:lnTo>
                <a:lnTo>
                  <a:pt x="156" y="509"/>
                </a:lnTo>
                <a:lnTo>
                  <a:pt x="162" y="509"/>
                </a:lnTo>
                <a:lnTo>
                  <a:pt x="162" y="509"/>
                </a:lnTo>
                <a:lnTo>
                  <a:pt x="167" y="509"/>
                </a:lnTo>
                <a:lnTo>
                  <a:pt x="167" y="509"/>
                </a:lnTo>
                <a:lnTo>
                  <a:pt x="173" y="509"/>
                </a:lnTo>
                <a:lnTo>
                  <a:pt x="173" y="509"/>
                </a:lnTo>
                <a:lnTo>
                  <a:pt x="173" y="509"/>
                </a:lnTo>
                <a:lnTo>
                  <a:pt x="178" y="509"/>
                </a:lnTo>
                <a:lnTo>
                  <a:pt x="178" y="509"/>
                </a:lnTo>
                <a:lnTo>
                  <a:pt x="183" y="509"/>
                </a:lnTo>
                <a:lnTo>
                  <a:pt x="183" y="509"/>
                </a:lnTo>
                <a:lnTo>
                  <a:pt x="189" y="509"/>
                </a:lnTo>
                <a:lnTo>
                  <a:pt x="189" y="509"/>
                </a:lnTo>
                <a:lnTo>
                  <a:pt x="189" y="514"/>
                </a:lnTo>
                <a:lnTo>
                  <a:pt x="194" y="514"/>
                </a:lnTo>
                <a:lnTo>
                  <a:pt x="194" y="514"/>
                </a:lnTo>
                <a:lnTo>
                  <a:pt x="200" y="509"/>
                </a:lnTo>
                <a:lnTo>
                  <a:pt x="200" y="509"/>
                </a:lnTo>
                <a:lnTo>
                  <a:pt x="205" y="509"/>
                </a:lnTo>
                <a:lnTo>
                  <a:pt x="205" y="509"/>
                </a:lnTo>
                <a:lnTo>
                  <a:pt x="205" y="509"/>
                </a:lnTo>
                <a:lnTo>
                  <a:pt x="211" y="509"/>
                </a:lnTo>
                <a:lnTo>
                  <a:pt x="211" y="509"/>
                </a:lnTo>
                <a:lnTo>
                  <a:pt x="216" y="509"/>
                </a:lnTo>
                <a:lnTo>
                  <a:pt x="216" y="509"/>
                </a:lnTo>
                <a:lnTo>
                  <a:pt x="221" y="509"/>
                </a:lnTo>
                <a:lnTo>
                  <a:pt x="221" y="509"/>
                </a:lnTo>
                <a:lnTo>
                  <a:pt x="221" y="509"/>
                </a:lnTo>
                <a:lnTo>
                  <a:pt x="227" y="514"/>
                </a:lnTo>
                <a:lnTo>
                  <a:pt x="227" y="514"/>
                </a:lnTo>
                <a:lnTo>
                  <a:pt x="232" y="514"/>
                </a:lnTo>
                <a:lnTo>
                  <a:pt x="232" y="514"/>
                </a:lnTo>
                <a:lnTo>
                  <a:pt x="238" y="514"/>
                </a:lnTo>
                <a:lnTo>
                  <a:pt x="238" y="514"/>
                </a:lnTo>
                <a:lnTo>
                  <a:pt x="238" y="514"/>
                </a:lnTo>
                <a:lnTo>
                  <a:pt x="243" y="514"/>
                </a:lnTo>
                <a:lnTo>
                  <a:pt x="243" y="514"/>
                </a:lnTo>
                <a:lnTo>
                  <a:pt x="248" y="514"/>
                </a:lnTo>
                <a:lnTo>
                  <a:pt x="248" y="514"/>
                </a:lnTo>
                <a:lnTo>
                  <a:pt x="254" y="514"/>
                </a:lnTo>
                <a:lnTo>
                  <a:pt x="254" y="514"/>
                </a:lnTo>
                <a:lnTo>
                  <a:pt x="254" y="514"/>
                </a:lnTo>
                <a:lnTo>
                  <a:pt x="259" y="509"/>
                </a:lnTo>
                <a:lnTo>
                  <a:pt x="259" y="509"/>
                </a:lnTo>
                <a:lnTo>
                  <a:pt x="265" y="509"/>
                </a:lnTo>
                <a:lnTo>
                  <a:pt x="265" y="509"/>
                </a:lnTo>
                <a:lnTo>
                  <a:pt x="270" y="509"/>
                </a:lnTo>
                <a:lnTo>
                  <a:pt x="270" y="514"/>
                </a:lnTo>
                <a:lnTo>
                  <a:pt x="270" y="514"/>
                </a:lnTo>
                <a:lnTo>
                  <a:pt x="275" y="514"/>
                </a:lnTo>
                <a:lnTo>
                  <a:pt x="275" y="514"/>
                </a:lnTo>
                <a:lnTo>
                  <a:pt x="281" y="519"/>
                </a:lnTo>
                <a:lnTo>
                  <a:pt x="281" y="519"/>
                </a:lnTo>
                <a:lnTo>
                  <a:pt x="286" y="519"/>
                </a:lnTo>
                <a:lnTo>
                  <a:pt x="286" y="519"/>
                </a:lnTo>
                <a:lnTo>
                  <a:pt x="292" y="525"/>
                </a:lnTo>
                <a:lnTo>
                  <a:pt x="292" y="525"/>
                </a:lnTo>
                <a:lnTo>
                  <a:pt x="292" y="525"/>
                </a:lnTo>
                <a:lnTo>
                  <a:pt x="297" y="525"/>
                </a:lnTo>
                <a:lnTo>
                  <a:pt x="297" y="525"/>
                </a:lnTo>
                <a:lnTo>
                  <a:pt x="302" y="519"/>
                </a:lnTo>
                <a:lnTo>
                  <a:pt x="302" y="519"/>
                </a:lnTo>
                <a:lnTo>
                  <a:pt x="308" y="519"/>
                </a:lnTo>
                <a:lnTo>
                  <a:pt x="308" y="519"/>
                </a:lnTo>
                <a:lnTo>
                  <a:pt x="308" y="519"/>
                </a:lnTo>
                <a:lnTo>
                  <a:pt x="313" y="519"/>
                </a:lnTo>
                <a:lnTo>
                  <a:pt x="313" y="519"/>
                </a:lnTo>
                <a:lnTo>
                  <a:pt x="319" y="519"/>
                </a:lnTo>
                <a:lnTo>
                  <a:pt x="319" y="519"/>
                </a:lnTo>
                <a:lnTo>
                  <a:pt x="324" y="519"/>
                </a:lnTo>
                <a:lnTo>
                  <a:pt x="324" y="514"/>
                </a:lnTo>
                <a:lnTo>
                  <a:pt x="324" y="514"/>
                </a:lnTo>
                <a:lnTo>
                  <a:pt x="330" y="514"/>
                </a:lnTo>
                <a:lnTo>
                  <a:pt x="330" y="509"/>
                </a:lnTo>
                <a:lnTo>
                  <a:pt x="335" y="509"/>
                </a:lnTo>
                <a:lnTo>
                  <a:pt x="335" y="509"/>
                </a:lnTo>
                <a:lnTo>
                  <a:pt x="340" y="503"/>
                </a:lnTo>
                <a:lnTo>
                  <a:pt x="340" y="503"/>
                </a:lnTo>
                <a:lnTo>
                  <a:pt x="340" y="503"/>
                </a:lnTo>
                <a:lnTo>
                  <a:pt x="346" y="503"/>
                </a:lnTo>
                <a:lnTo>
                  <a:pt x="346" y="503"/>
                </a:lnTo>
                <a:lnTo>
                  <a:pt x="351" y="509"/>
                </a:lnTo>
                <a:lnTo>
                  <a:pt x="351" y="509"/>
                </a:lnTo>
                <a:lnTo>
                  <a:pt x="357" y="509"/>
                </a:lnTo>
                <a:lnTo>
                  <a:pt x="357" y="509"/>
                </a:lnTo>
                <a:lnTo>
                  <a:pt x="357" y="509"/>
                </a:lnTo>
                <a:lnTo>
                  <a:pt x="362" y="509"/>
                </a:lnTo>
                <a:lnTo>
                  <a:pt x="362" y="509"/>
                </a:lnTo>
                <a:lnTo>
                  <a:pt x="367" y="509"/>
                </a:lnTo>
                <a:lnTo>
                  <a:pt x="367" y="509"/>
                </a:lnTo>
                <a:lnTo>
                  <a:pt x="373" y="509"/>
                </a:lnTo>
                <a:lnTo>
                  <a:pt x="373" y="503"/>
                </a:lnTo>
                <a:lnTo>
                  <a:pt x="373" y="503"/>
                </a:lnTo>
                <a:lnTo>
                  <a:pt x="378" y="503"/>
                </a:lnTo>
                <a:lnTo>
                  <a:pt x="378" y="503"/>
                </a:lnTo>
                <a:lnTo>
                  <a:pt x="384" y="503"/>
                </a:lnTo>
                <a:lnTo>
                  <a:pt x="384" y="503"/>
                </a:lnTo>
                <a:lnTo>
                  <a:pt x="389" y="503"/>
                </a:lnTo>
                <a:lnTo>
                  <a:pt x="389" y="498"/>
                </a:lnTo>
                <a:lnTo>
                  <a:pt x="389" y="498"/>
                </a:lnTo>
                <a:lnTo>
                  <a:pt x="394" y="498"/>
                </a:lnTo>
                <a:lnTo>
                  <a:pt x="394" y="498"/>
                </a:lnTo>
                <a:lnTo>
                  <a:pt x="400" y="498"/>
                </a:lnTo>
                <a:lnTo>
                  <a:pt x="400" y="498"/>
                </a:lnTo>
                <a:lnTo>
                  <a:pt x="405" y="498"/>
                </a:lnTo>
                <a:lnTo>
                  <a:pt x="405" y="498"/>
                </a:lnTo>
                <a:lnTo>
                  <a:pt x="405" y="498"/>
                </a:lnTo>
                <a:lnTo>
                  <a:pt x="411" y="498"/>
                </a:lnTo>
                <a:lnTo>
                  <a:pt x="411" y="498"/>
                </a:lnTo>
                <a:lnTo>
                  <a:pt x="416" y="503"/>
                </a:lnTo>
                <a:lnTo>
                  <a:pt x="416" y="503"/>
                </a:lnTo>
                <a:lnTo>
                  <a:pt x="421" y="503"/>
                </a:lnTo>
                <a:lnTo>
                  <a:pt x="421" y="503"/>
                </a:lnTo>
                <a:lnTo>
                  <a:pt x="421" y="503"/>
                </a:lnTo>
                <a:lnTo>
                  <a:pt x="427" y="503"/>
                </a:lnTo>
                <a:lnTo>
                  <a:pt x="427" y="503"/>
                </a:lnTo>
                <a:lnTo>
                  <a:pt x="432" y="503"/>
                </a:lnTo>
                <a:lnTo>
                  <a:pt x="432" y="503"/>
                </a:lnTo>
                <a:lnTo>
                  <a:pt x="438" y="503"/>
                </a:lnTo>
                <a:lnTo>
                  <a:pt x="438" y="498"/>
                </a:lnTo>
                <a:lnTo>
                  <a:pt x="438" y="498"/>
                </a:lnTo>
                <a:lnTo>
                  <a:pt x="443" y="498"/>
                </a:lnTo>
                <a:lnTo>
                  <a:pt x="443" y="498"/>
                </a:lnTo>
                <a:lnTo>
                  <a:pt x="449" y="498"/>
                </a:lnTo>
                <a:lnTo>
                  <a:pt x="449" y="498"/>
                </a:lnTo>
                <a:lnTo>
                  <a:pt x="454" y="498"/>
                </a:lnTo>
                <a:lnTo>
                  <a:pt x="454" y="498"/>
                </a:lnTo>
                <a:lnTo>
                  <a:pt x="454" y="498"/>
                </a:lnTo>
                <a:lnTo>
                  <a:pt x="459" y="498"/>
                </a:lnTo>
                <a:lnTo>
                  <a:pt x="459" y="498"/>
                </a:lnTo>
                <a:lnTo>
                  <a:pt x="465" y="503"/>
                </a:lnTo>
                <a:lnTo>
                  <a:pt x="465" y="503"/>
                </a:lnTo>
                <a:lnTo>
                  <a:pt x="470" y="509"/>
                </a:lnTo>
                <a:lnTo>
                  <a:pt x="470" y="509"/>
                </a:lnTo>
                <a:lnTo>
                  <a:pt x="470" y="509"/>
                </a:lnTo>
                <a:lnTo>
                  <a:pt x="476" y="509"/>
                </a:lnTo>
                <a:lnTo>
                  <a:pt x="476" y="503"/>
                </a:lnTo>
                <a:lnTo>
                  <a:pt x="481" y="503"/>
                </a:lnTo>
                <a:lnTo>
                  <a:pt x="481" y="509"/>
                </a:lnTo>
                <a:lnTo>
                  <a:pt x="486" y="509"/>
                </a:lnTo>
                <a:lnTo>
                  <a:pt x="486" y="509"/>
                </a:lnTo>
                <a:lnTo>
                  <a:pt x="486" y="509"/>
                </a:lnTo>
                <a:lnTo>
                  <a:pt x="492" y="509"/>
                </a:lnTo>
                <a:lnTo>
                  <a:pt x="492" y="509"/>
                </a:lnTo>
                <a:lnTo>
                  <a:pt x="497" y="509"/>
                </a:lnTo>
                <a:lnTo>
                  <a:pt x="497" y="509"/>
                </a:lnTo>
                <a:lnTo>
                  <a:pt x="503" y="509"/>
                </a:lnTo>
                <a:lnTo>
                  <a:pt x="503" y="509"/>
                </a:lnTo>
                <a:lnTo>
                  <a:pt x="508" y="509"/>
                </a:lnTo>
                <a:lnTo>
                  <a:pt x="508" y="509"/>
                </a:lnTo>
                <a:lnTo>
                  <a:pt x="508" y="509"/>
                </a:lnTo>
                <a:lnTo>
                  <a:pt x="513" y="514"/>
                </a:lnTo>
                <a:lnTo>
                  <a:pt x="513" y="514"/>
                </a:lnTo>
                <a:lnTo>
                  <a:pt x="519" y="514"/>
                </a:lnTo>
                <a:lnTo>
                  <a:pt x="519" y="514"/>
                </a:lnTo>
                <a:lnTo>
                  <a:pt x="524" y="514"/>
                </a:lnTo>
                <a:lnTo>
                  <a:pt x="524" y="514"/>
                </a:lnTo>
                <a:lnTo>
                  <a:pt x="524" y="514"/>
                </a:lnTo>
                <a:lnTo>
                  <a:pt x="530" y="514"/>
                </a:lnTo>
                <a:lnTo>
                  <a:pt x="530" y="509"/>
                </a:lnTo>
                <a:lnTo>
                  <a:pt x="535" y="509"/>
                </a:lnTo>
                <a:lnTo>
                  <a:pt x="535" y="509"/>
                </a:lnTo>
                <a:lnTo>
                  <a:pt x="540" y="509"/>
                </a:lnTo>
                <a:lnTo>
                  <a:pt x="540" y="509"/>
                </a:lnTo>
                <a:lnTo>
                  <a:pt x="540" y="509"/>
                </a:lnTo>
                <a:lnTo>
                  <a:pt x="546" y="509"/>
                </a:lnTo>
                <a:lnTo>
                  <a:pt x="546" y="509"/>
                </a:lnTo>
                <a:lnTo>
                  <a:pt x="551" y="503"/>
                </a:lnTo>
                <a:lnTo>
                  <a:pt x="551" y="503"/>
                </a:lnTo>
                <a:lnTo>
                  <a:pt x="557" y="498"/>
                </a:lnTo>
                <a:lnTo>
                  <a:pt x="557" y="498"/>
                </a:lnTo>
                <a:lnTo>
                  <a:pt x="557" y="498"/>
                </a:lnTo>
                <a:lnTo>
                  <a:pt x="562" y="498"/>
                </a:lnTo>
                <a:lnTo>
                  <a:pt x="562" y="492"/>
                </a:lnTo>
                <a:lnTo>
                  <a:pt x="567" y="498"/>
                </a:lnTo>
                <a:lnTo>
                  <a:pt x="567" y="498"/>
                </a:lnTo>
                <a:lnTo>
                  <a:pt x="573" y="498"/>
                </a:lnTo>
                <a:lnTo>
                  <a:pt x="573" y="498"/>
                </a:lnTo>
                <a:lnTo>
                  <a:pt x="573" y="498"/>
                </a:lnTo>
                <a:lnTo>
                  <a:pt x="578" y="498"/>
                </a:lnTo>
                <a:lnTo>
                  <a:pt x="578" y="498"/>
                </a:lnTo>
                <a:lnTo>
                  <a:pt x="584" y="498"/>
                </a:lnTo>
                <a:lnTo>
                  <a:pt x="584" y="498"/>
                </a:lnTo>
                <a:lnTo>
                  <a:pt x="589" y="498"/>
                </a:lnTo>
                <a:lnTo>
                  <a:pt x="589" y="498"/>
                </a:lnTo>
                <a:lnTo>
                  <a:pt x="589" y="498"/>
                </a:lnTo>
                <a:lnTo>
                  <a:pt x="595" y="498"/>
                </a:lnTo>
                <a:lnTo>
                  <a:pt x="595" y="498"/>
                </a:lnTo>
                <a:lnTo>
                  <a:pt x="600" y="498"/>
                </a:lnTo>
                <a:lnTo>
                  <a:pt x="600" y="498"/>
                </a:lnTo>
                <a:lnTo>
                  <a:pt x="605" y="498"/>
                </a:lnTo>
                <a:lnTo>
                  <a:pt x="605" y="498"/>
                </a:lnTo>
                <a:lnTo>
                  <a:pt x="605" y="498"/>
                </a:lnTo>
                <a:lnTo>
                  <a:pt x="611" y="498"/>
                </a:lnTo>
                <a:lnTo>
                  <a:pt x="611" y="498"/>
                </a:lnTo>
                <a:lnTo>
                  <a:pt x="616" y="498"/>
                </a:lnTo>
                <a:lnTo>
                  <a:pt x="616" y="503"/>
                </a:lnTo>
                <a:lnTo>
                  <a:pt x="622" y="503"/>
                </a:lnTo>
                <a:lnTo>
                  <a:pt x="622" y="503"/>
                </a:lnTo>
                <a:lnTo>
                  <a:pt x="622" y="503"/>
                </a:lnTo>
                <a:lnTo>
                  <a:pt x="627" y="503"/>
                </a:lnTo>
                <a:lnTo>
                  <a:pt x="627" y="498"/>
                </a:lnTo>
                <a:lnTo>
                  <a:pt x="632" y="498"/>
                </a:lnTo>
                <a:lnTo>
                  <a:pt x="632" y="498"/>
                </a:lnTo>
                <a:lnTo>
                  <a:pt x="638" y="492"/>
                </a:lnTo>
                <a:lnTo>
                  <a:pt x="638" y="492"/>
                </a:lnTo>
                <a:lnTo>
                  <a:pt x="638" y="487"/>
                </a:lnTo>
                <a:lnTo>
                  <a:pt x="643" y="487"/>
                </a:lnTo>
                <a:lnTo>
                  <a:pt x="643" y="487"/>
                </a:lnTo>
                <a:lnTo>
                  <a:pt x="649" y="481"/>
                </a:lnTo>
                <a:lnTo>
                  <a:pt x="649" y="481"/>
                </a:lnTo>
                <a:lnTo>
                  <a:pt x="654" y="481"/>
                </a:lnTo>
                <a:lnTo>
                  <a:pt x="654" y="481"/>
                </a:lnTo>
                <a:lnTo>
                  <a:pt x="654" y="481"/>
                </a:lnTo>
                <a:lnTo>
                  <a:pt x="659" y="481"/>
                </a:lnTo>
                <a:lnTo>
                  <a:pt x="659" y="481"/>
                </a:lnTo>
                <a:lnTo>
                  <a:pt x="665" y="476"/>
                </a:lnTo>
                <a:lnTo>
                  <a:pt x="665" y="476"/>
                </a:lnTo>
                <a:lnTo>
                  <a:pt x="670" y="476"/>
                </a:lnTo>
                <a:lnTo>
                  <a:pt x="670" y="476"/>
                </a:lnTo>
                <a:lnTo>
                  <a:pt x="670" y="476"/>
                </a:lnTo>
                <a:lnTo>
                  <a:pt x="676" y="481"/>
                </a:lnTo>
                <a:lnTo>
                  <a:pt x="676" y="481"/>
                </a:lnTo>
                <a:lnTo>
                  <a:pt x="681" y="481"/>
                </a:lnTo>
                <a:lnTo>
                  <a:pt x="681" y="481"/>
                </a:lnTo>
                <a:lnTo>
                  <a:pt x="686" y="481"/>
                </a:lnTo>
                <a:lnTo>
                  <a:pt x="686" y="481"/>
                </a:lnTo>
                <a:lnTo>
                  <a:pt x="686" y="481"/>
                </a:lnTo>
                <a:lnTo>
                  <a:pt x="692" y="476"/>
                </a:lnTo>
                <a:lnTo>
                  <a:pt x="692" y="476"/>
                </a:lnTo>
                <a:lnTo>
                  <a:pt x="697" y="476"/>
                </a:lnTo>
                <a:lnTo>
                  <a:pt x="697" y="476"/>
                </a:lnTo>
                <a:lnTo>
                  <a:pt x="703" y="471"/>
                </a:lnTo>
                <a:lnTo>
                  <a:pt x="703" y="471"/>
                </a:lnTo>
                <a:lnTo>
                  <a:pt x="703" y="471"/>
                </a:lnTo>
                <a:lnTo>
                  <a:pt x="708" y="471"/>
                </a:lnTo>
                <a:lnTo>
                  <a:pt x="708" y="471"/>
                </a:lnTo>
                <a:lnTo>
                  <a:pt x="714" y="465"/>
                </a:lnTo>
                <a:lnTo>
                  <a:pt x="714" y="465"/>
                </a:lnTo>
                <a:lnTo>
                  <a:pt x="719" y="465"/>
                </a:lnTo>
                <a:lnTo>
                  <a:pt x="719" y="465"/>
                </a:lnTo>
                <a:lnTo>
                  <a:pt x="724" y="465"/>
                </a:lnTo>
                <a:lnTo>
                  <a:pt x="724" y="465"/>
                </a:lnTo>
                <a:lnTo>
                  <a:pt x="724" y="465"/>
                </a:lnTo>
                <a:lnTo>
                  <a:pt x="730" y="465"/>
                </a:lnTo>
                <a:lnTo>
                  <a:pt x="730" y="465"/>
                </a:lnTo>
                <a:lnTo>
                  <a:pt x="735" y="465"/>
                </a:lnTo>
                <a:lnTo>
                  <a:pt x="735" y="460"/>
                </a:lnTo>
                <a:lnTo>
                  <a:pt x="741" y="460"/>
                </a:lnTo>
                <a:lnTo>
                  <a:pt x="741" y="460"/>
                </a:lnTo>
                <a:lnTo>
                  <a:pt x="741" y="460"/>
                </a:lnTo>
                <a:lnTo>
                  <a:pt x="746" y="460"/>
                </a:lnTo>
                <a:lnTo>
                  <a:pt x="746" y="460"/>
                </a:lnTo>
                <a:lnTo>
                  <a:pt x="751" y="460"/>
                </a:lnTo>
                <a:lnTo>
                  <a:pt x="751" y="460"/>
                </a:lnTo>
                <a:lnTo>
                  <a:pt x="757" y="460"/>
                </a:lnTo>
                <a:lnTo>
                  <a:pt x="757" y="454"/>
                </a:lnTo>
                <a:lnTo>
                  <a:pt x="757" y="454"/>
                </a:lnTo>
                <a:lnTo>
                  <a:pt x="762" y="454"/>
                </a:lnTo>
                <a:lnTo>
                  <a:pt x="762" y="454"/>
                </a:lnTo>
                <a:lnTo>
                  <a:pt x="768" y="454"/>
                </a:lnTo>
                <a:lnTo>
                  <a:pt x="768" y="454"/>
                </a:lnTo>
                <a:lnTo>
                  <a:pt x="773" y="454"/>
                </a:lnTo>
                <a:lnTo>
                  <a:pt x="773" y="454"/>
                </a:lnTo>
                <a:lnTo>
                  <a:pt x="773" y="454"/>
                </a:lnTo>
                <a:lnTo>
                  <a:pt x="778" y="460"/>
                </a:lnTo>
                <a:lnTo>
                  <a:pt x="778" y="460"/>
                </a:lnTo>
                <a:lnTo>
                  <a:pt x="784" y="460"/>
                </a:lnTo>
                <a:lnTo>
                  <a:pt x="784" y="465"/>
                </a:lnTo>
                <a:lnTo>
                  <a:pt x="789" y="465"/>
                </a:lnTo>
                <a:lnTo>
                  <a:pt x="789" y="465"/>
                </a:lnTo>
                <a:lnTo>
                  <a:pt x="789" y="465"/>
                </a:lnTo>
                <a:lnTo>
                  <a:pt x="795" y="465"/>
                </a:lnTo>
                <a:lnTo>
                  <a:pt x="795" y="465"/>
                </a:lnTo>
                <a:lnTo>
                  <a:pt x="800" y="460"/>
                </a:lnTo>
                <a:lnTo>
                  <a:pt x="800" y="460"/>
                </a:lnTo>
                <a:lnTo>
                  <a:pt x="805" y="454"/>
                </a:lnTo>
                <a:lnTo>
                  <a:pt x="805" y="454"/>
                </a:lnTo>
                <a:lnTo>
                  <a:pt x="805" y="454"/>
                </a:lnTo>
                <a:lnTo>
                  <a:pt x="811" y="449"/>
                </a:lnTo>
                <a:lnTo>
                  <a:pt x="811" y="449"/>
                </a:lnTo>
                <a:lnTo>
                  <a:pt x="816" y="449"/>
                </a:lnTo>
                <a:lnTo>
                  <a:pt x="816" y="449"/>
                </a:lnTo>
                <a:lnTo>
                  <a:pt x="822" y="449"/>
                </a:lnTo>
                <a:lnTo>
                  <a:pt x="822" y="449"/>
                </a:lnTo>
                <a:lnTo>
                  <a:pt x="822" y="449"/>
                </a:lnTo>
                <a:lnTo>
                  <a:pt x="827" y="449"/>
                </a:lnTo>
                <a:lnTo>
                  <a:pt x="827" y="454"/>
                </a:lnTo>
                <a:lnTo>
                  <a:pt x="833" y="454"/>
                </a:lnTo>
                <a:lnTo>
                  <a:pt x="833" y="454"/>
                </a:lnTo>
                <a:lnTo>
                  <a:pt x="838" y="454"/>
                </a:lnTo>
                <a:lnTo>
                  <a:pt x="838" y="454"/>
                </a:lnTo>
                <a:lnTo>
                  <a:pt x="838" y="449"/>
                </a:lnTo>
                <a:lnTo>
                  <a:pt x="843" y="449"/>
                </a:lnTo>
                <a:lnTo>
                  <a:pt x="843" y="449"/>
                </a:lnTo>
                <a:lnTo>
                  <a:pt x="849" y="449"/>
                </a:lnTo>
                <a:lnTo>
                  <a:pt x="849" y="444"/>
                </a:lnTo>
                <a:lnTo>
                  <a:pt x="854" y="444"/>
                </a:lnTo>
                <a:lnTo>
                  <a:pt x="854" y="444"/>
                </a:lnTo>
                <a:lnTo>
                  <a:pt x="854" y="444"/>
                </a:lnTo>
                <a:lnTo>
                  <a:pt x="860" y="444"/>
                </a:lnTo>
                <a:lnTo>
                  <a:pt x="860" y="444"/>
                </a:lnTo>
                <a:lnTo>
                  <a:pt x="865" y="438"/>
                </a:lnTo>
                <a:lnTo>
                  <a:pt x="865" y="438"/>
                </a:lnTo>
                <a:lnTo>
                  <a:pt x="870" y="433"/>
                </a:lnTo>
                <a:lnTo>
                  <a:pt x="870" y="433"/>
                </a:lnTo>
                <a:lnTo>
                  <a:pt x="870" y="427"/>
                </a:lnTo>
                <a:lnTo>
                  <a:pt x="876" y="427"/>
                </a:lnTo>
                <a:lnTo>
                  <a:pt x="876" y="427"/>
                </a:lnTo>
                <a:lnTo>
                  <a:pt x="881" y="427"/>
                </a:lnTo>
                <a:lnTo>
                  <a:pt x="881" y="427"/>
                </a:lnTo>
                <a:lnTo>
                  <a:pt x="887" y="427"/>
                </a:lnTo>
                <a:lnTo>
                  <a:pt x="887" y="427"/>
                </a:lnTo>
                <a:lnTo>
                  <a:pt x="887" y="427"/>
                </a:lnTo>
                <a:lnTo>
                  <a:pt x="892" y="422"/>
                </a:lnTo>
                <a:lnTo>
                  <a:pt x="892" y="422"/>
                </a:lnTo>
                <a:lnTo>
                  <a:pt x="897" y="422"/>
                </a:lnTo>
                <a:lnTo>
                  <a:pt x="897" y="422"/>
                </a:lnTo>
                <a:lnTo>
                  <a:pt x="903" y="417"/>
                </a:lnTo>
                <a:lnTo>
                  <a:pt x="903" y="417"/>
                </a:lnTo>
                <a:lnTo>
                  <a:pt x="903" y="417"/>
                </a:lnTo>
                <a:lnTo>
                  <a:pt x="908" y="417"/>
                </a:lnTo>
                <a:lnTo>
                  <a:pt x="908" y="417"/>
                </a:lnTo>
                <a:lnTo>
                  <a:pt x="914" y="417"/>
                </a:lnTo>
                <a:lnTo>
                  <a:pt x="914" y="417"/>
                </a:lnTo>
                <a:lnTo>
                  <a:pt x="919" y="417"/>
                </a:lnTo>
                <a:lnTo>
                  <a:pt x="919" y="411"/>
                </a:lnTo>
                <a:lnTo>
                  <a:pt x="919" y="411"/>
                </a:lnTo>
                <a:lnTo>
                  <a:pt x="924" y="411"/>
                </a:lnTo>
                <a:lnTo>
                  <a:pt x="924" y="406"/>
                </a:lnTo>
                <a:lnTo>
                  <a:pt x="930" y="400"/>
                </a:lnTo>
                <a:lnTo>
                  <a:pt x="930" y="400"/>
                </a:lnTo>
                <a:lnTo>
                  <a:pt x="935" y="395"/>
                </a:lnTo>
                <a:lnTo>
                  <a:pt x="935" y="395"/>
                </a:lnTo>
                <a:lnTo>
                  <a:pt x="941" y="389"/>
                </a:lnTo>
                <a:lnTo>
                  <a:pt x="941" y="389"/>
                </a:lnTo>
                <a:lnTo>
                  <a:pt x="941" y="384"/>
                </a:lnTo>
                <a:lnTo>
                  <a:pt x="946" y="384"/>
                </a:lnTo>
                <a:lnTo>
                  <a:pt x="946" y="384"/>
                </a:lnTo>
                <a:lnTo>
                  <a:pt x="952" y="379"/>
                </a:lnTo>
                <a:lnTo>
                  <a:pt x="952" y="379"/>
                </a:lnTo>
                <a:lnTo>
                  <a:pt x="957" y="384"/>
                </a:lnTo>
                <a:lnTo>
                  <a:pt x="957" y="384"/>
                </a:lnTo>
                <a:lnTo>
                  <a:pt x="957" y="384"/>
                </a:lnTo>
                <a:lnTo>
                  <a:pt x="962" y="379"/>
                </a:lnTo>
                <a:lnTo>
                  <a:pt x="962" y="379"/>
                </a:lnTo>
                <a:lnTo>
                  <a:pt x="968" y="379"/>
                </a:lnTo>
                <a:lnTo>
                  <a:pt x="968" y="379"/>
                </a:lnTo>
                <a:lnTo>
                  <a:pt x="973" y="373"/>
                </a:lnTo>
                <a:lnTo>
                  <a:pt x="973" y="373"/>
                </a:lnTo>
                <a:lnTo>
                  <a:pt x="973" y="373"/>
                </a:lnTo>
                <a:lnTo>
                  <a:pt x="979" y="373"/>
                </a:lnTo>
                <a:lnTo>
                  <a:pt x="979" y="373"/>
                </a:lnTo>
                <a:lnTo>
                  <a:pt x="984" y="373"/>
                </a:lnTo>
                <a:lnTo>
                  <a:pt x="984" y="373"/>
                </a:lnTo>
                <a:lnTo>
                  <a:pt x="989" y="373"/>
                </a:lnTo>
                <a:lnTo>
                  <a:pt x="989" y="379"/>
                </a:lnTo>
                <a:lnTo>
                  <a:pt x="989" y="379"/>
                </a:lnTo>
                <a:lnTo>
                  <a:pt x="995" y="379"/>
                </a:lnTo>
                <a:lnTo>
                  <a:pt x="995" y="379"/>
                </a:lnTo>
                <a:lnTo>
                  <a:pt x="1000" y="379"/>
                </a:lnTo>
                <a:lnTo>
                  <a:pt x="1000" y="379"/>
                </a:lnTo>
                <a:lnTo>
                  <a:pt x="1006" y="379"/>
                </a:lnTo>
                <a:lnTo>
                  <a:pt x="1006" y="379"/>
                </a:lnTo>
                <a:lnTo>
                  <a:pt x="1006" y="379"/>
                </a:lnTo>
                <a:lnTo>
                  <a:pt x="1011" y="379"/>
                </a:lnTo>
                <a:lnTo>
                  <a:pt x="1011" y="379"/>
                </a:lnTo>
                <a:lnTo>
                  <a:pt x="1016" y="379"/>
                </a:lnTo>
                <a:lnTo>
                  <a:pt x="1016" y="379"/>
                </a:lnTo>
                <a:lnTo>
                  <a:pt x="1022" y="379"/>
                </a:lnTo>
                <a:lnTo>
                  <a:pt x="1022" y="384"/>
                </a:lnTo>
                <a:lnTo>
                  <a:pt x="1022" y="384"/>
                </a:lnTo>
                <a:lnTo>
                  <a:pt x="1027" y="384"/>
                </a:lnTo>
                <a:lnTo>
                  <a:pt x="1027" y="384"/>
                </a:lnTo>
                <a:lnTo>
                  <a:pt x="1033" y="389"/>
                </a:lnTo>
                <a:lnTo>
                  <a:pt x="1033" y="389"/>
                </a:lnTo>
                <a:lnTo>
                  <a:pt x="1038" y="389"/>
                </a:lnTo>
                <a:lnTo>
                  <a:pt x="1038" y="389"/>
                </a:lnTo>
                <a:lnTo>
                  <a:pt x="1038" y="384"/>
                </a:lnTo>
                <a:lnTo>
                  <a:pt x="1043" y="384"/>
                </a:lnTo>
                <a:lnTo>
                  <a:pt x="1043" y="384"/>
                </a:lnTo>
                <a:lnTo>
                  <a:pt x="1049" y="384"/>
                </a:lnTo>
                <a:lnTo>
                  <a:pt x="1049" y="384"/>
                </a:lnTo>
                <a:lnTo>
                  <a:pt x="1054" y="384"/>
                </a:lnTo>
                <a:lnTo>
                  <a:pt x="1054" y="384"/>
                </a:lnTo>
                <a:lnTo>
                  <a:pt x="1054" y="384"/>
                </a:lnTo>
                <a:lnTo>
                  <a:pt x="1060" y="379"/>
                </a:lnTo>
                <a:lnTo>
                  <a:pt x="1060" y="379"/>
                </a:lnTo>
                <a:lnTo>
                  <a:pt x="1065" y="379"/>
                </a:lnTo>
                <a:lnTo>
                  <a:pt x="1065" y="379"/>
                </a:lnTo>
                <a:lnTo>
                  <a:pt x="1071" y="379"/>
                </a:lnTo>
                <a:lnTo>
                  <a:pt x="1071" y="379"/>
                </a:lnTo>
                <a:lnTo>
                  <a:pt x="1071" y="379"/>
                </a:lnTo>
                <a:lnTo>
                  <a:pt x="1076" y="379"/>
                </a:lnTo>
                <a:lnTo>
                  <a:pt x="1076" y="379"/>
                </a:lnTo>
                <a:lnTo>
                  <a:pt x="1081" y="379"/>
                </a:lnTo>
                <a:lnTo>
                  <a:pt x="1081" y="379"/>
                </a:lnTo>
                <a:lnTo>
                  <a:pt x="1087" y="373"/>
                </a:lnTo>
                <a:lnTo>
                  <a:pt x="1087" y="373"/>
                </a:lnTo>
                <a:lnTo>
                  <a:pt x="1087" y="373"/>
                </a:lnTo>
                <a:lnTo>
                  <a:pt x="1092" y="368"/>
                </a:lnTo>
                <a:lnTo>
                  <a:pt x="1092" y="368"/>
                </a:lnTo>
                <a:lnTo>
                  <a:pt x="1098" y="368"/>
                </a:lnTo>
                <a:lnTo>
                  <a:pt x="1098" y="368"/>
                </a:lnTo>
                <a:lnTo>
                  <a:pt x="1103" y="368"/>
                </a:lnTo>
                <a:lnTo>
                  <a:pt x="1103" y="362"/>
                </a:lnTo>
                <a:lnTo>
                  <a:pt x="1103" y="362"/>
                </a:lnTo>
                <a:lnTo>
                  <a:pt x="1108" y="357"/>
                </a:lnTo>
                <a:lnTo>
                  <a:pt x="1108" y="357"/>
                </a:lnTo>
                <a:lnTo>
                  <a:pt x="1114" y="357"/>
                </a:lnTo>
                <a:lnTo>
                  <a:pt x="1114" y="357"/>
                </a:lnTo>
                <a:lnTo>
                  <a:pt x="1119" y="357"/>
                </a:lnTo>
                <a:lnTo>
                  <a:pt x="1119" y="352"/>
                </a:lnTo>
                <a:lnTo>
                  <a:pt x="1119" y="352"/>
                </a:lnTo>
                <a:lnTo>
                  <a:pt x="1125" y="352"/>
                </a:lnTo>
                <a:lnTo>
                  <a:pt x="1125" y="346"/>
                </a:lnTo>
                <a:lnTo>
                  <a:pt x="1130" y="346"/>
                </a:lnTo>
                <a:lnTo>
                  <a:pt x="1130" y="346"/>
                </a:lnTo>
                <a:lnTo>
                  <a:pt x="1135" y="341"/>
                </a:lnTo>
                <a:lnTo>
                  <a:pt x="1135" y="341"/>
                </a:lnTo>
                <a:lnTo>
                  <a:pt x="1135" y="341"/>
                </a:lnTo>
                <a:lnTo>
                  <a:pt x="1141" y="335"/>
                </a:lnTo>
                <a:lnTo>
                  <a:pt x="1141" y="335"/>
                </a:lnTo>
                <a:lnTo>
                  <a:pt x="1146" y="335"/>
                </a:lnTo>
                <a:lnTo>
                  <a:pt x="1146" y="335"/>
                </a:lnTo>
                <a:lnTo>
                  <a:pt x="1152" y="330"/>
                </a:lnTo>
                <a:lnTo>
                  <a:pt x="1152" y="330"/>
                </a:lnTo>
                <a:lnTo>
                  <a:pt x="1157" y="325"/>
                </a:lnTo>
                <a:lnTo>
                  <a:pt x="1157" y="319"/>
                </a:lnTo>
                <a:lnTo>
                  <a:pt x="1157" y="314"/>
                </a:lnTo>
                <a:lnTo>
                  <a:pt x="1162" y="314"/>
                </a:lnTo>
                <a:lnTo>
                  <a:pt x="1162" y="308"/>
                </a:lnTo>
                <a:lnTo>
                  <a:pt x="1168" y="308"/>
                </a:lnTo>
                <a:lnTo>
                  <a:pt x="1168" y="303"/>
                </a:lnTo>
                <a:lnTo>
                  <a:pt x="1173" y="298"/>
                </a:lnTo>
                <a:lnTo>
                  <a:pt x="1173" y="298"/>
                </a:lnTo>
                <a:lnTo>
                  <a:pt x="1173" y="292"/>
                </a:lnTo>
                <a:lnTo>
                  <a:pt x="1179" y="287"/>
                </a:lnTo>
                <a:lnTo>
                  <a:pt x="1179" y="281"/>
                </a:lnTo>
                <a:lnTo>
                  <a:pt x="1184" y="276"/>
                </a:lnTo>
                <a:lnTo>
                  <a:pt x="1184" y="270"/>
                </a:lnTo>
                <a:lnTo>
                  <a:pt x="1190" y="270"/>
                </a:lnTo>
                <a:lnTo>
                  <a:pt x="1190" y="265"/>
                </a:lnTo>
                <a:lnTo>
                  <a:pt x="1190" y="260"/>
                </a:lnTo>
                <a:lnTo>
                  <a:pt x="1195" y="254"/>
                </a:lnTo>
                <a:lnTo>
                  <a:pt x="1195" y="249"/>
                </a:lnTo>
                <a:lnTo>
                  <a:pt x="1200" y="243"/>
                </a:lnTo>
                <a:lnTo>
                  <a:pt x="1200" y="238"/>
                </a:lnTo>
                <a:lnTo>
                  <a:pt x="1206" y="227"/>
                </a:lnTo>
                <a:lnTo>
                  <a:pt x="1206" y="216"/>
                </a:lnTo>
                <a:lnTo>
                  <a:pt x="1206" y="211"/>
                </a:lnTo>
                <a:lnTo>
                  <a:pt x="1211" y="206"/>
                </a:lnTo>
                <a:lnTo>
                  <a:pt x="1211" y="195"/>
                </a:lnTo>
                <a:lnTo>
                  <a:pt x="1217" y="189"/>
                </a:lnTo>
                <a:lnTo>
                  <a:pt x="1217" y="168"/>
                </a:lnTo>
                <a:lnTo>
                  <a:pt x="1222" y="157"/>
                </a:lnTo>
                <a:lnTo>
                  <a:pt x="1222" y="146"/>
                </a:lnTo>
                <a:lnTo>
                  <a:pt x="1222" y="141"/>
                </a:lnTo>
                <a:lnTo>
                  <a:pt x="1227" y="130"/>
                </a:lnTo>
                <a:lnTo>
                  <a:pt x="1227" y="114"/>
                </a:lnTo>
                <a:lnTo>
                  <a:pt x="1233" y="108"/>
                </a:lnTo>
                <a:lnTo>
                  <a:pt x="1233" y="97"/>
                </a:lnTo>
                <a:lnTo>
                  <a:pt x="1238" y="92"/>
                </a:lnTo>
                <a:lnTo>
                  <a:pt x="1238" y="81"/>
                </a:lnTo>
                <a:lnTo>
                  <a:pt x="1238" y="65"/>
                </a:lnTo>
                <a:lnTo>
                  <a:pt x="1244" y="54"/>
                </a:lnTo>
                <a:lnTo>
                  <a:pt x="1244" y="43"/>
                </a:lnTo>
                <a:lnTo>
                  <a:pt x="1249" y="38"/>
                </a:lnTo>
                <a:lnTo>
                  <a:pt x="1249" y="32"/>
                </a:lnTo>
                <a:lnTo>
                  <a:pt x="1254" y="22"/>
                </a:lnTo>
                <a:lnTo>
                  <a:pt x="1254" y="16"/>
                </a:lnTo>
                <a:lnTo>
                  <a:pt x="1254" y="11"/>
                </a:lnTo>
                <a:lnTo>
                  <a:pt x="1260" y="11"/>
                </a:lnTo>
                <a:lnTo>
                  <a:pt x="1260" y="5"/>
                </a:lnTo>
                <a:lnTo>
                  <a:pt x="1265" y="0"/>
                </a:lnTo>
                <a:lnTo>
                  <a:pt x="1265" y="0"/>
                </a:lnTo>
                <a:lnTo>
                  <a:pt x="1271" y="0"/>
                </a:lnTo>
                <a:lnTo>
                  <a:pt x="1271" y="0"/>
                </a:lnTo>
                <a:lnTo>
                  <a:pt x="1271" y="0"/>
                </a:lnTo>
                <a:lnTo>
                  <a:pt x="1276" y="0"/>
                </a:lnTo>
                <a:lnTo>
                  <a:pt x="1276" y="5"/>
                </a:lnTo>
                <a:lnTo>
                  <a:pt x="1281" y="11"/>
                </a:lnTo>
                <a:lnTo>
                  <a:pt x="1281" y="16"/>
                </a:lnTo>
                <a:lnTo>
                  <a:pt x="1287" y="22"/>
                </a:lnTo>
                <a:lnTo>
                  <a:pt x="1287" y="32"/>
                </a:lnTo>
                <a:lnTo>
                  <a:pt x="1287" y="49"/>
                </a:lnTo>
                <a:lnTo>
                  <a:pt x="1292" y="54"/>
                </a:lnTo>
                <a:lnTo>
                  <a:pt x="1292" y="65"/>
                </a:lnTo>
                <a:lnTo>
                  <a:pt x="1298" y="76"/>
                </a:lnTo>
                <a:lnTo>
                  <a:pt x="1298" y="87"/>
                </a:lnTo>
                <a:lnTo>
                  <a:pt x="1303" y="108"/>
                </a:lnTo>
                <a:lnTo>
                  <a:pt x="1303" y="124"/>
                </a:lnTo>
                <a:lnTo>
                  <a:pt x="1303" y="135"/>
                </a:lnTo>
                <a:lnTo>
                  <a:pt x="1308" y="146"/>
                </a:lnTo>
                <a:lnTo>
                  <a:pt x="1308" y="162"/>
                </a:lnTo>
                <a:lnTo>
                  <a:pt x="1314" y="184"/>
                </a:lnTo>
                <a:lnTo>
                  <a:pt x="1314" y="195"/>
                </a:lnTo>
                <a:lnTo>
                  <a:pt x="1319" y="206"/>
                </a:lnTo>
                <a:lnTo>
                  <a:pt x="1319" y="216"/>
                </a:lnTo>
                <a:lnTo>
                  <a:pt x="1319" y="227"/>
                </a:lnTo>
                <a:lnTo>
                  <a:pt x="1325" y="238"/>
                </a:lnTo>
                <a:lnTo>
                  <a:pt x="1325" y="254"/>
                </a:lnTo>
                <a:lnTo>
                  <a:pt x="1330" y="265"/>
                </a:lnTo>
                <a:lnTo>
                  <a:pt x="1330" y="270"/>
                </a:lnTo>
                <a:lnTo>
                  <a:pt x="1336" y="281"/>
                </a:lnTo>
                <a:lnTo>
                  <a:pt x="1336" y="287"/>
                </a:lnTo>
                <a:lnTo>
                  <a:pt x="1336" y="308"/>
                </a:lnTo>
                <a:lnTo>
                  <a:pt x="1341" y="314"/>
                </a:lnTo>
                <a:lnTo>
                  <a:pt x="1341" y="325"/>
                </a:lnTo>
                <a:lnTo>
                  <a:pt x="1346" y="330"/>
                </a:lnTo>
                <a:lnTo>
                  <a:pt x="1346" y="341"/>
                </a:lnTo>
                <a:lnTo>
                  <a:pt x="1352" y="352"/>
                </a:lnTo>
                <a:lnTo>
                  <a:pt x="1352" y="362"/>
                </a:lnTo>
                <a:lnTo>
                  <a:pt x="1357" y="368"/>
                </a:lnTo>
                <a:lnTo>
                  <a:pt x="1357" y="379"/>
                </a:lnTo>
                <a:lnTo>
                  <a:pt x="1357" y="384"/>
                </a:lnTo>
                <a:lnTo>
                  <a:pt x="1363" y="389"/>
                </a:lnTo>
                <a:lnTo>
                  <a:pt x="1363" y="395"/>
                </a:lnTo>
                <a:lnTo>
                  <a:pt x="1368" y="400"/>
                </a:lnTo>
                <a:lnTo>
                  <a:pt x="1368" y="406"/>
                </a:lnTo>
                <a:lnTo>
                  <a:pt x="1373" y="406"/>
                </a:lnTo>
                <a:lnTo>
                  <a:pt x="1373" y="411"/>
                </a:lnTo>
                <a:lnTo>
                  <a:pt x="1373" y="417"/>
                </a:lnTo>
                <a:lnTo>
                  <a:pt x="1379" y="417"/>
                </a:lnTo>
                <a:lnTo>
                  <a:pt x="1379" y="422"/>
                </a:lnTo>
                <a:lnTo>
                  <a:pt x="1384" y="422"/>
                </a:lnTo>
                <a:lnTo>
                  <a:pt x="1384" y="427"/>
                </a:lnTo>
                <a:lnTo>
                  <a:pt x="1390" y="433"/>
                </a:lnTo>
                <a:lnTo>
                  <a:pt x="1390" y="438"/>
                </a:lnTo>
                <a:lnTo>
                  <a:pt x="1390" y="438"/>
                </a:lnTo>
                <a:lnTo>
                  <a:pt x="1395" y="438"/>
                </a:lnTo>
                <a:lnTo>
                  <a:pt x="1395" y="444"/>
                </a:lnTo>
                <a:lnTo>
                  <a:pt x="1400" y="444"/>
                </a:lnTo>
                <a:lnTo>
                  <a:pt x="1400" y="449"/>
                </a:lnTo>
                <a:lnTo>
                  <a:pt x="1406" y="449"/>
                </a:lnTo>
                <a:lnTo>
                  <a:pt x="1406" y="454"/>
                </a:lnTo>
                <a:lnTo>
                  <a:pt x="1406" y="454"/>
                </a:lnTo>
                <a:lnTo>
                  <a:pt x="1411" y="460"/>
                </a:lnTo>
                <a:lnTo>
                  <a:pt x="1411" y="465"/>
                </a:lnTo>
                <a:lnTo>
                  <a:pt x="1417" y="465"/>
                </a:lnTo>
                <a:lnTo>
                  <a:pt x="1417" y="465"/>
                </a:lnTo>
                <a:lnTo>
                  <a:pt x="1422" y="465"/>
                </a:lnTo>
                <a:lnTo>
                  <a:pt x="1422" y="465"/>
                </a:lnTo>
                <a:lnTo>
                  <a:pt x="1422" y="460"/>
                </a:lnTo>
                <a:lnTo>
                  <a:pt x="1427" y="460"/>
                </a:lnTo>
                <a:lnTo>
                  <a:pt x="1427" y="460"/>
                </a:lnTo>
                <a:lnTo>
                  <a:pt x="1433" y="465"/>
                </a:lnTo>
                <a:lnTo>
                  <a:pt x="1433" y="465"/>
                </a:lnTo>
                <a:lnTo>
                  <a:pt x="1438" y="471"/>
                </a:lnTo>
                <a:lnTo>
                  <a:pt x="1438" y="471"/>
                </a:lnTo>
                <a:lnTo>
                  <a:pt x="1438" y="471"/>
                </a:lnTo>
                <a:lnTo>
                  <a:pt x="1444" y="471"/>
                </a:lnTo>
                <a:lnTo>
                  <a:pt x="1444" y="471"/>
                </a:lnTo>
                <a:lnTo>
                  <a:pt x="1449" y="476"/>
                </a:lnTo>
                <a:lnTo>
                  <a:pt x="1449" y="476"/>
                </a:lnTo>
                <a:lnTo>
                  <a:pt x="1455" y="476"/>
                </a:lnTo>
                <a:lnTo>
                  <a:pt x="1455" y="476"/>
                </a:lnTo>
                <a:lnTo>
                  <a:pt x="1455" y="481"/>
                </a:lnTo>
                <a:lnTo>
                  <a:pt x="1460" y="481"/>
                </a:lnTo>
                <a:lnTo>
                  <a:pt x="1460" y="481"/>
                </a:lnTo>
                <a:lnTo>
                  <a:pt x="1465" y="481"/>
                </a:lnTo>
                <a:lnTo>
                  <a:pt x="1465" y="481"/>
                </a:lnTo>
                <a:lnTo>
                  <a:pt x="1471" y="481"/>
                </a:lnTo>
                <a:lnTo>
                  <a:pt x="1471" y="481"/>
                </a:lnTo>
                <a:lnTo>
                  <a:pt x="1471" y="481"/>
                </a:lnTo>
                <a:lnTo>
                  <a:pt x="1476" y="481"/>
                </a:lnTo>
                <a:lnTo>
                  <a:pt x="1476" y="481"/>
                </a:lnTo>
                <a:lnTo>
                  <a:pt x="1482" y="487"/>
                </a:lnTo>
                <a:lnTo>
                  <a:pt x="1482" y="487"/>
                </a:lnTo>
                <a:lnTo>
                  <a:pt x="1487" y="492"/>
                </a:lnTo>
                <a:lnTo>
                  <a:pt x="1487" y="492"/>
                </a:lnTo>
                <a:lnTo>
                  <a:pt x="1487" y="492"/>
                </a:lnTo>
                <a:lnTo>
                  <a:pt x="1492" y="498"/>
                </a:lnTo>
                <a:lnTo>
                  <a:pt x="1492" y="498"/>
                </a:lnTo>
                <a:lnTo>
                  <a:pt x="1498" y="498"/>
                </a:lnTo>
                <a:lnTo>
                  <a:pt x="1498" y="498"/>
                </a:lnTo>
                <a:lnTo>
                  <a:pt x="1503" y="498"/>
                </a:lnTo>
                <a:lnTo>
                  <a:pt x="1503" y="498"/>
                </a:lnTo>
                <a:lnTo>
                  <a:pt x="1503" y="498"/>
                </a:lnTo>
                <a:lnTo>
                  <a:pt x="1509" y="498"/>
                </a:lnTo>
                <a:lnTo>
                  <a:pt x="1509" y="498"/>
                </a:lnTo>
                <a:lnTo>
                  <a:pt x="1514" y="498"/>
                </a:lnTo>
                <a:lnTo>
                  <a:pt x="1514" y="503"/>
                </a:lnTo>
                <a:lnTo>
                  <a:pt x="1519" y="503"/>
                </a:lnTo>
                <a:lnTo>
                  <a:pt x="1519" y="498"/>
                </a:lnTo>
                <a:lnTo>
                  <a:pt x="1519" y="498"/>
                </a:lnTo>
                <a:lnTo>
                  <a:pt x="1525" y="498"/>
                </a:lnTo>
                <a:lnTo>
                  <a:pt x="1525" y="498"/>
                </a:lnTo>
                <a:lnTo>
                  <a:pt x="1530" y="498"/>
                </a:lnTo>
                <a:lnTo>
                  <a:pt x="1530" y="498"/>
                </a:lnTo>
                <a:lnTo>
                  <a:pt x="1536" y="503"/>
                </a:lnTo>
                <a:lnTo>
                  <a:pt x="1536" y="503"/>
                </a:lnTo>
                <a:lnTo>
                  <a:pt x="1536" y="503"/>
                </a:lnTo>
                <a:lnTo>
                  <a:pt x="1541" y="503"/>
                </a:lnTo>
                <a:lnTo>
                  <a:pt x="1541" y="498"/>
                </a:lnTo>
                <a:lnTo>
                  <a:pt x="1546" y="498"/>
                </a:lnTo>
                <a:lnTo>
                  <a:pt x="1546" y="498"/>
                </a:lnTo>
                <a:lnTo>
                  <a:pt x="1552" y="498"/>
                </a:lnTo>
                <a:lnTo>
                  <a:pt x="1552" y="498"/>
                </a:lnTo>
                <a:lnTo>
                  <a:pt x="1552" y="498"/>
                </a:lnTo>
                <a:lnTo>
                  <a:pt x="1557" y="498"/>
                </a:lnTo>
                <a:lnTo>
                  <a:pt x="1557" y="498"/>
                </a:lnTo>
                <a:lnTo>
                  <a:pt x="1563" y="498"/>
                </a:lnTo>
                <a:lnTo>
                  <a:pt x="1563" y="498"/>
                </a:lnTo>
                <a:lnTo>
                  <a:pt x="1568" y="498"/>
                </a:lnTo>
                <a:lnTo>
                  <a:pt x="1568" y="498"/>
                </a:lnTo>
                <a:lnTo>
                  <a:pt x="1574" y="498"/>
                </a:lnTo>
                <a:lnTo>
                  <a:pt x="1574" y="492"/>
                </a:lnTo>
                <a:lnTo>
                  <a:pt x="1574" y="492"/>
                </a:lnTo>
                <a:lnTo>
                  <a:pt x="1579" y="492"/>
                </a:lnTo>
                <a:lnTo>
                  <a:pt x="1579" y="492"/>
                </a:lnTo>
                <a:lnTo>
                  <a:pt x="1584" y="492"/>
                </a:lnTo>
                <a:lnTo>
                  <a:pt x="1584" y="492"/>
                </a:lnTo>
                <a:lnTo>
                  <a:pt x="1590" y="492"/>
                </a:lnTo>
                <a:lnTo>
                  <a:pt x="1590" y="498"/>
                </a:lnTo>
                <a:lnTo>
                  <a:pt x="1590" y="503"/>
                </a:lnTo>
                <a:lnTo>
                  <a:pt x="1595" y="503"/>
                </a:lnTo>
                <a:lnTo>
                  <a:pt x="1595" y="503"/>
                </a:lnTo>
                <a:lnTo>
                  <a:pt x="1601" y="503"/>
                </a:lnTo>
                <a:lnTo>
                  <a:pt x="1601" y="503"/>
                </a:lnTo>
                <a:lnTo>
                  <a:pt x="1606" y="503"/>
                </a:lnTo>
                <a:lnTo>
                  <a:pt x="1606" y="503"/>
                </a:lnTo>
                <a:lnTo>
                  <a:pt x="1606" y="509"/>
                </a:lnTo>
                <a:lnTo>
                  <a:pt x="1611" y="509"/>
                </a:lnTo>
                <a:lnTo>
                  <a:pt x="1611" y="509"/>
                </a:lnTo>
                <a:lnTo>
                  <a:pt x="1617" y="509"/>
                </a:lnTo>
                <a:lnTo>
                  <a:pt x="1617" y="509"/>
                </a:lnTo>
                <a:lnTo>
                  <a:pt x="1622" y="509"/>
                </a:lnTo>
                <a:lnTo>
                  <a:pt x="1622" y="509"/>
                </a:lnTo>
                <a:lnTo>
                  <a:pt x="1622" y="509"/>
                </a:lnTo>
                <a:lnTo>
                  <a:pt x="1628" y="503"/>
                </a:lnTo>
                <a:lnTo>
                  <a:pt x="1628" y="509"/>
                </a:lnTo>
                <a:lnTo>
                  <a:pt x="1633" y="509"/>
                </a:lnTo>
                <a:lnTo>
                  <a:pt x="1633" y="509"/>
                </a:lnTo>
                <a:lnTo>
                  <a:pt x="1638" y="514"/>
                </a:lnTo>
                <a:lnTo>
                  <a:pt x="1638" y="514"/>
                </a:lnTo>
                <a:lnTo>
                  <a:pt x="1638" y="514"/>
                </a:lnTo>
                <a:lnTo>
                  <a:pt x="1644" y="514"/>
                </a:lnTo>
                <a:lnTo>
                  <a:pt x="1644" y="514"/>
                </a:lnTo>
                <a:lnTo>
                  <a:pt x="1649" y="514"/>
                </a:lnTo>
                <a:lnTo>
                  <a:pt x="1649" y="514"/>
                </a:lnTo>
                <a:lnTo>
                  <a:pt x="1655" y="514"/>
                </a:lnTo>
                <a:lnTo>
                  <a:pt x="1655" y="514"/>
                </a:lnTo>
                <a:lnTo>
                  <a:pt x="1655" y="514"/>
                </a:lnTo>
                <a:lnTo>
                  <a:pt x="1660" y="514"/>
                </a:lnTo>
                <a:lnTo>
                  <a:pt x="1660" y="514"/>
                </a:lnTo>
                <a:lnTo>
                  <a:pt x="1665" y="514"/>
                </a:lnTo>
                <a:lnTo>
                  <a:pt x="1665" y="514"/>
                </a:lnTo>
                <a:lnTo>
                  <a:pt x="1671" y="514"/>
                </a:lnTo>
                <a:lnTo>
                  <a:pt x="1671" y="509"/>
                </a:lnTo>
                <a:lnTo>
                  <a:pt x="1671" y="509"/>
                </a:lnTo>
                <a:lnTo>
                  <a:pt x="1676" y="509"/>
                </a:lnTo>
                <a:lnTo>
                  <a:pt x="1676" y="509"/>
                </a:lnTo>
                <a:lnTo>
                  <a:pt x="1682" y="509"/>
                </a:lnTo>
                <a:lnTo>
                  <a:pt x="1682" y="509"/>
                </a:lnTo>
                <a:lnTo>
                  <a:pt x="1687" y="503"/>
                </a:lnTo>
                <a:lnTo>
                  <a:pt x="1687" y="503"/>
                </a:lnTo>
                <a:lnTo>
                  <a:pt x="1687" y="503"/>
                </a:lnTo>
                <a:lnTo>
                  <a:pt x="1693" y="503"/>
                </a:lnTo>
                <a:lnTo>
                  <a:pt x="1693" y="503"/>
                </a:lnTo>
                <a:lnTo>
                  <a:pt x="1698" y="503"/>
                </a:lnTo>
                <a:lnTo>
                  <a:pt x="1698" y="509"/>
                </a:lnTo>
                <a:lnTo>
                  <a:pt x="1703" y="509"/>
                </a:lnTo>
                <a:lnTo>
                  <a:pt x="1703" y="514"/>
                </a:lnTo>
                <a:lnTo>
                  <a:pt x="1703" y="514"/>
                </a:lnTo>
                <a:lnTo>
                  <a:pt x="1709" y="514"/>
                </a:lnTo>
                <a:lnTo>
                  <a:pt x="1709" y="514"/>
                </a:lnTo>
                <a:lnTo>
                  <a:pt x="1714" y="509"/>
                </a:lnTo>
                <a:lnTo>
                  <a:pt x="1714" y="509"/>
                </a:lnTo>
                <a:lnTo>
                  <a:pt x="1720" y="509"/>
                </a:lnTo>
                <a:lnTo>
                  <a:pt x="1720" y="503"/>
                </a:lnTo>
                <a:lnTo>
                  <a:pt x="1720" y="503"/>
                </a:lnTo>
                <a:lnTo>
                  <a:pt x="1725" y="503"/>
                </a:lnTo>
                <a:lnTo>
                  <a:pt x="1725" y="503"/>
                </a:lnTo>
                <a:lnTo>
                  <a:pt x="1730" y="503"/>
                </a:lnTo>
                <a:lnTo>
                  <a:pt x="1730" y="503"/>
                </a:lnTo>
                <a:lnTo>
                  <a:pt x="1736" y="503"/>
                </a:lnTo>
                <a:lnTo>
                  <a:pt x="1736" y="498"/>
                </a:lnTo>
                <a:lnTo>
                  <a:pt x="1736" y="498"/>
                </a:lnTo>
                <a:lnTo>
                  <a:pt x="1741" y="492"/>
                </a:lnTo>
                <a:lnTo>
                  <a:pt x="1741" y="492"/>
                </a:lnTo>
                <a:lnTo>
                  <a:pt x="1747" y="492"/>
                </a:lnTo>
                <a:lnTo>
                  <a:pt x="1747" y="492"/>
                </a:lnTo>
                <a:lnTo>
                  <a:pt x="1752" y="492"/>
                </a:lnTo>
                <a:lnTo>
                  <a:pt x="1752" y="492"/>
                </a:lnTo>
                <a:lnTo>
                  <a:pt x="1752" y="492"/>
                </a:lnTo>
                <a:lnTo>
                  <a:pt x="1757" y="492"/>
                </a:lnTo>
                <a:lnTo>
                  <a:pt x="1757" y="492"/>
                </a:lnTo>
                <a:lnTo>
                  <a:pt x="1763" y="498"/>
                </a:lnTo>
                <a:lnTo>
                  <a:pt x="1763" y="498"/>
                </a:lnTo>
                <a:lnTo>
                  <a:pt x="1768" y="503"/>
                </a:lnTo>
                <a:lnTo>
                  <a:pt x="1768" y="503"/>
                </a:lnTo>
                <a:lnTo>
                  <a:pt x="1768" y="503"/>
                </a:lnTo>
                <a:lnTo>
                  <a:pt x="1774" y="503"/>
                </a:lnTo>
                <a:lnTo>
                  <a:pt x="1774" y="503"/>
                </a:lnTo>
                <a:lnTo>
                  <a:pt x="1779" y="503"/>
                </a:lnTo>
                <a:lnTo>
                  <a:pt x="1779" y="503"/>
                </a:lnTo>
                <a:lnTo>
                  <a:pt x="1784" y="503"/>
                </a:lnTo>
                <a:lnTo>
                  <a:pt x="1784" y="503"/>
                </a:lnTo>
                <a:lnTo>
                  <a:pt x="1790" y="503"/>
                </a:lnTo>
                <a:lnTo>
                  <a:pt x="1790" y="503"/>
                </a:lnTo>
                <a:lnTo>
                  <a:pt x="1790" y="503"/>
                </a:lnTo>
                <a:lnTo>
                  <a:pt x="1795" y="509"/>
                </a:lnTo>
                <a:lnTo>
                  <a:pt x="1795" y="509"/>
                </a:lnTo>
                <a:lnTo>
                  <a:pt x="1801" y="509"/>
                </a:lnTo>
                <a:lnTo>
                  <a:pt x="1801" y="514"/>
                </a:lnTo>
                <a:lnTo>
                  <a:pt x="1806" y="514"/>
                </a:lnTo>
                <a:lnTo>
                  <a:pt x="1806" y="514"/>
                </a:lnTo>
                <a:lnTo>
                  <a:pt x="1806" y="514"/>
                </a:lnTo>
                <a:lnTo>
                  <a:pt x="1812" y="519"/>
                </a:lnTo>
                <a:lnTo>
                  <a:pt x="1812" y="519"/>
                </a:lnTo>
                <a:lnTo>
                  <a:pt x="1817" y="519"/>
                </a:lnTo>
                <a:lnTo>
                  <a:pt x="1817" y="519"/>
                </a:lnTo>
                <a:lnTo>
                  <a:pt x="1822" y="519"/>
                </a:lnTo>
                <a:lnTo>
                  <a:pt x="1822" y="519"/>
                </a:lnTo>
                <a:lnTo>
                  <a:pt x="1822" y="519"/>
                </a:lnTo>
                <a:lnTo>
                  <a:pt x="1828" y="519"/>
                </a:lnTo>
                <a:lnTo>
                  <a:pt x="1828" y="514"/>
                </a:lnTo>
                <a:lnTo>
                  <a:pt x="1833" y="514"/>
                </a:lnTo>
                <a:lnTo>
                  <a:pt x="1833" y="514"/>
                </a:lnTo>
                <a:lnTo>
                  <a:pt x="1839" y="514"/>
                </a:lnTo>
                <a:lnTo>
                  <a:pt x="1839" y="514"/>
                </a:lnTo>
                <a:lnTo>
                  <a:pt x="1839" y="514"/>
                </a:lnTo>
                <a:lnTo>
                  <a:pt x="1844" y="509"/>
                </a:lnTo>
                <a:lnTo>
                  <a:pt x="1844" y="509"/>
                </a:lnTo>
                <a:lnTo>
                  <a:pt x="1849" y="509"/>
                </a:lnTo>
                <a:lnTo>
                  <a:pt x="1849" y="509"/>
                </a:lnTo>
                <a:lnTo>
                  <a:pt x="1855" y="509"/>
                </a:lnTo>
                <a:lnTo>
                  <a:pt x="1855" y="509"/>
                </a:lnTo>
                <a:lnTo>
                  <a:pt x="1855" y="509"/>
                </a:lnTo>
                <a:lnTo>
                  <a:pt x="1860" y="509"/>
                </a:lnTo>
                <a:lnTo>
                  <a:pt x="1860" y="503"/>
                </a:lnTo>
                <a:lnTo>
                  <a:pt x="1866" y="503"/>
                </a:lnTo>
                <a:lnTo>
                  <a:pt x="1866" y="503"/>
                </a:lnTo>
                <a:lnTo>
                  <a:pt x="1871" y="503"/>
                </a:lnTo>
                <a:lnTo>
                  <a:pt x="1871" y="498"/>
                </a:lnTo>
                <a:lnTo>
                  <a:pt x="1871" y="498"/>
                </a:lnTo>
                <a:lnTo>
                  <a:pt x="1876" y="503"/>
                </a:lnTo>
                <a:lnTo>
                  <a:pt x="1876" y="503"/>
                </a:lnTo>
                <a:lnTo>
                  <a:pt x="1882" y="503"/>
                </a:lnTo>
                <a:lnTo>
                  <a:pt x="1882" y="503"/>
                </a:lnTo>
                <a:lnTo>
                  <a:pt x="1887" y="509"/>
                </a:lnTo>
                <a:lnTo>
                  <a:pt x="1887" y="514"/>
                </a:lnTo>
                <a:lnTo>
                  <a:pt x="1887" y="514"/>
                </a:lnTo>
                <a:lnTo>
                  <a:pt x="1893" y="514"/>
                </a:lnTo>
                <a:lnTo>
                  <a:pt x="1893" y="514"/>
                </a:lnTo>
                <a:lnTo>
                  <a:pt x="1898" y="509"/>
                </a:lnTo>
                <a:lnTo>
                  <a:pt x="1898" y="509"/>
                </a:lnTo>
                <a:lnTo>
                  <a:pt x="1903" y="509"/>
                </a:lnTo>
                <a:lnTo>
                  <a:pt x="1903" y="503"/>
                </a:lnTo>
                <a:lnTo>
                  <a:pt x="1903" y="503"/>
                </a:lnTo>
                <a:lnTo>
                  <a:pt x="1909" y="503"/>
                </a:lnTo>
                <a:lnTo>
                  <a:pt x="1909" y="503"/>
                </a:lnTo>
                <a:lnTo>
                  <a:pt x="1914" y="498"/>
                </a:lnTo>
                <a:lnTo>
                  <a:pt x="1914" y="498"/>
                </a:lnTo>
                <a:lnTo>
                  <a:pt x="1920" y="498"/>
                </a:lnTo>
                <a:lnTo>
                  <a:pt x="1920" y="498"/>
                </a:lnTo>
                <a:lnTo>
                  <a:pt x="1920" y="498"/>
                </a:lnTo>
                <a:lnTo>
                  <a:pt x="1925" y="498"/>
                </a:lnTo>
                <a:lnTo>
                  <a:pt x="1925" y="503"/>
                </a:lnTo>
                <a:lnTo>
                  <a:pt x="1930" y="503"/>
                </a:lnTo>
                <a:lnTo>
                  <a:pt x="1930" y="503"/>
                </a:lnTo>
                <a:lnTo>
                  <a:pt x="1936" y="503"/>
                </a:lnTo>
                <a:lnTo>
                  <a:pt x="1936" y="498"/>
                </a:lnTo>
                <a:lnTo>
                  <a:pt x="1936" y="498"/>
                </a:lnTo>
                <a:lnTo>
                  <a:pt x="1941" y="498"/>
                </a:lnTo>
                <a:lnTo>
                  <a:pt x="1941" y="492"/>
                </a:lnTo>
                <a:lnTo>
                  <a:pt x="1947" y="487"/>
                </a:lnTo>
                <a:lnTo>
                  <a:pt x="1947" y="487"/>
                </a:lnTo>
                <a:lnTo>
                  <a:pt x="1952" y="481"/>
                </a:lnTo>
                <a:lnTo>
                  <a:pt x="1952" y="481"/>
                </a:lnTo>
                <a:lnTo>
                  <a:pt x="1952" y="476"/>
                </a:lnTo>
                <a:lnTo>
                  <a:pt x="1958" y="471"/>
                </a:lnTo>
                <a:lnTo>
                  <a:pt x="1958" y="471"/>
                </a:lnTo>
                <a:lnTo>
                  <a:pt x="1963" y="471"/>
                </a:lnTo>
                <a:lnTo>
                  <a:pt x="1963" y="465"/>
                </a:lnTo>
                <a:lnTo>
                  <a:pt x="1968" y="465"/>
                </a:lnTo>
                <a:lnTo>
                  <a:pt x="1968" y="460"/>
                </a:lnTo>
                <a:lnTo>
                  <a:pt x="1968" y="454"/>
                </a:lnTo>
                <a:lnTo>
                  <a:pt x="1974" y="454"/>
                </a:lnTo>
                <a:lnTo>
                  <a:pt x="1974" y="449"/>
                </a:lnTo>
                <a:lnTo>
                  <a:pt x="1979" y="444"/>
                </a:lnTo>
                <a:lnTo>
                  <a:pt x="1979" y="438"/>
                </a:lnTo>
                <a:lnTo>
                  <a:pt x="1985" y="433"/>
                </a:lnTo>
                <a:lnTo>
                  <a:pt x="1985" y="433"/>
                </a:lnTo>
                <a:lnTo>
                  <a:pt x="1985" y="427"/>
                </a:lnTo>
                <a:lnTo>
                  <a:pt x="1990" y="422"/>
                </a:lnTo>
                <a:lnTo>
                  <a:pt x="1990" y="417"/>
                </a:lnTo>
                <a:lnTo>
                  <a:pt x="1995" y="411"/>
                </a:lnTo>
                <a:lnTo>
                  <a:pt x="1995" y="406"/>
                </a:lnTo>
                <a:lnTo>
                  <a:pt x="2001" y="400"/>
                </a:lnTo>
                <a:lnTo>
                  <a:pt x="2001" y="395"/>
                </a:lnTo>
                <a:lnTo>
                  <a:pt x="2006" y="389"/>
                </a:lnTo>
                <a:lnTo>
                  <a:pt x="2006" y="379"/>
                </a:lnTo>
                <a:lnTo>
                  <a:pt x="2006" y="373"/>
                </a:lnTo>
                <a:lnTo>
                  <a:pt x="2012" y="373"/>
                </a:lnTo>
                <a:lnTo>
                  <a:pt x="2012" y="368"/>
                </a:lnTo>
                <a:lnTo>
                  <a:pt x="2017" y="368"/>
                </a:lnTo>
                <a:lnTo>
                  <a:pt x="2017" y="357"/>
                </a:lnTo>
                <a:lnTo>
                  <a:pt x="2022" y="357"/>
                </a:lnTo>
                <a:lnTo>
                  <a:pt x="2022" y="357"/>
                </a:lnTo>
                <a:lnTo>
                  <a:pt x="2022" y="357"/>
                </a:lnTo>
                <a:lnTo>
                  <a:pt x="2028" y="362"/>
                </a:lnTo>
                <a:lnTo>
                  <a:pt x="2028" y="368"/>
                </a:lnTo>
                <a:lnTo>
                  <a:pt x="2033" y="373"/>
                </a:lnTo>
                <a:lnTo>
                  <a:pt x="2033" y="379"/>
                </a:lnTo>
                <a:lnTo>
                  <a:pt x="2039" y="379"/>
                </a:lnTo>
                <a:lnTo>
                  <a:pt x="2039" y="384"/>
                </a:lnTo>
                <a:lnTo>
                  <a:pt x="2039" y="389"/>
                </a:lnTo>
                <a:lnTo>
                  <a:pt x="2044" y="389"/>
                </a:lnTo>
                <a:lnTo>
                  <a:pt x="2044" y="395"/>
                </a:lnTo>
                <a:lnTo>
                  <a:pt x="2049" y="400"/>
                </a:lnTo>
                <a:lnTo>
                  <a:pt x="2049" y="400"/>
                </a:lnTo>
                <a:lnTo>
                  <a:pt x="2055" y="406"/>
                </a:lnTo>
                <a:lnTo>
                  <a:pt x="2055" y="417"/>
                </a:lnTo>
                <a:lnTo>
                  <a:pt x="2055" y="422"/>
                </a:lnTo>
                <a:lnTo>
                  <a:pt x="2060" y="422"/>
                </a:lnTo>
                <a:lnTo>
                  <a:pt x="2060" y="427"/>
                </a:lnTo>
                <a:lnTo>
                  <a:pt x="2066" y="427"/>
                </a:lnTo>
                <a:lnTo>
                  <a:pt x="2066" y="433"/>
                </a:lnTo>
                <a:lnTo>
                  <a:pt x="2071" y="433"/>
                </a:lnTo>
                <a:lnTo>
                  <a:pt x="2071" y="438"/>
                </a:lnTo>
                <a:lnTo>
                  <a:pt x="2071" y="438"/>
                </a:lnTo>
                <a:lnTo>
                  <a:pt x="2077" y="444"/>
                </a:lnTo>
                <a:lnTo>
                  <a:pt x="2077" y="449"/>
                </a:lnTo>
                <a:lnTo>
                  <a:pt x="2082" y="454"/>
                </a:lnTo>
                <a:lnTo>
                  <a:pt x="2082" y="460"/>
                </a:lnTo>
                <a:lnTo>
                  <a:pt x="2087" y="465"/>
                </a:lnTo>
                <a:lnTo>
                  <a:pt x="2087" y="465"/>
                </a:lnTo>
                <a:lnTo>
                  <a:pt x="2087" y="471"/>
                </a:lnTo>
                <a:lnTo>
                  <a:pt x="2093" y="476"/>
                </a:lnTo>
                <a:lnTo>
                  <a:pt x="2093" y="476"/>
                </a:lnTo>
                <a:lnTo>
                  <a:pt x="2098" y="481"/>
                </a:lnTo>
                <a:lnTo>
                  <a:pt x="2098" y="481"/>
                </a:lnTo>
                <a:lnTo>
                  <a:pt x="2104" y="487"/>
                </a:lnTo>
                <a:lnTo>
                  <a:pt x="2104" y="487"/>
                </a:lnTo>
                <a:lnTo>
                  <a:pt x="2104" y="492"/>
                </a:lnTo>
                <a:lnTo>
                  <a:pt x="2109" y="492"/>
                </a:lnTo>
                <a:lnTo>
                  <a:pt x="2109" y="492"/>
                </a:lnTo>
                <a:lnTo>
                  <a:pt x="2114" y="492"/>
                </a:lnTo>
                <a:lnTo>
                  <a:pt x="2114" y="492"/>
                </a:lnTo>
                <a:lnTo>
                  <a:pt x="2120" y="492"/>
                </a:lnTo>
                <a:lnTo>
                  <a:pt x="2120" y="492"/>
                </a:lnTo>
                <a:lnTo>
                  <a:pt x="2120" y="492"/>
                </a:lnTo>
                <a:lnTo>
                  <a:pt x="2125" y="492"/>
                </a:lnTo>
                <a:lnTo>
                  <a:pt x="2125" y="498"/>
                </a:lnTo>
                <a:lnTo>
                  <a:pt x="2131" y="498"/>
                </a:lnTo>
                <a:lnTo>
                  <a:pt x="2131" y="503"/>
                </a:lnTo>
                <a:lnTo>
                  <a:pt x="2136" y="503"/>
                </a:lnTo>
                <a:lnTo>
                  <a:pt x="2136" y="503"/>
                </a:lnTo>
                <a:lnTo>
                  <a:pt x="2136" y="503"/>
                </a:lnTo>
                <a:lnTo>
                  <a:pt x="2141" y="503"/>
                </a:lnTo>
                <a:lnTo>
                  <a:pt x="2141" y="503"/>
                </a:lnTo>
                <a:lnTo>
                  <a:pt x="2147" y="503"/>
                </a:lnTo>
                <a:lnTo>
                  <a:pt x="2147" y="503"/>
                </a:lnTo>
                <a:lnTo>
                  <a:pt x="2152" y="509"/>
                </a:lnTo>
                <a:lnTo>
                  <a:pt x="2152" y="509"/>
                </a:lnTo>
                <a:lnTo>
                  <a:pt x="2152" y="509"/>
                </a:lnTo>
                <a:lnTo>
                  <a:pt x="2158" y="509"/>
                </a:lnTo>
                <a:lnTo>
                  <a:pt x="2158" y="514"/>
                </a:lnTo>
                <a:lnTo>
                  <a:pt x="2163" y="514"/>
                </a:lnTo>
                <a:lnTo>
                  <a:pt x="2163" y="519"/>
                </a:lnTo>
                <a:lnTo>
                  <a:pt x="2168" y="519"/>
                </a:lnTo>
                <a:lnTo>
                  <a:pt x="2168" y="519"/>
                </a:lnTo>
                <a:lnTo>
                  <a:pt x="2168" y="519"/>
                </a:lnTo>
                <a:lnTo>
                  <a:pt x="2174" y="519"/>
                </a:lnTo>
                <a:lnTo>
                  <a:pt x="2174" y="514"/>
                </a:lnTo>
                <a:lnTo>
                  <a:pt x="2179" y="514"/>
                </a:lnTo>
                <a:lnTo>
                  <a:pt x="2179" y="514"/>
                </a:lnTo>
                <a:lnTo>
                  <a:pt x="2185" y="514"/>
                </a:lnTo>
                <a:lnTo>
                  <a:pt x="2185" y="514"/>
                </a:lnTo>
                <a:lnTo>
                  <a:pt x="2185" y="509"/>
                </a:lnTo>
                <a:lnTo>
                  <a:pt x="2190" y="509"/>
                </a:lnTo>
                <a:lnTo>
                  <a:pt x="2190" y="509"/>
                </a:lnTo>
                <a:lnTo>
                  <a:pt x="2196" y="503"/>
                </a:lnTo>
                <a:lnTo>
                  <a:pt x="2196" y="503"/>
                </a:lnTo>
                <a:lnTo>
                  <a:pt x="2201" y="503"/>
                </a:lnTo>
                <a:lnTo>
                  <a:pt x="2201" y="503"/>
                </a:lnTo>
                <a:lnTo>
                  <a:pt x="2201" y="503"/>
                </a:lnTo>
                <a:lnTo>
                  <a:pt x="2206" y="503"/>
                </a:lnTo>
                <a:lnTo>
                  <a:pt x="2206" y="503"/>
                </a:lnTo>
                <a:lnTo>
                  <a:pt x="2212" y="509"/>
                </a:lnTo>
                <a:lnTo>
                  <a:pt x="2212" y="509"/>
                </a:lnTo>
                <a:lnTo>
                  <a:pt x="2217" y="509"/>
                </a:lnTo>
                <a:lnTo>
                  <a:pt x="2217" y="509"/>
                </a:lnTo>
                <a:lnTo>
                  <a:pt x="2223" y="509"/>
                </a:lnTo>
                <a:lnTo>
                  <a:pt x="2223" y="514"/>
                </a:lnTo>
                <a:lnTo>
                  <a:pt x="2223" y="514"/>
                </a:lnTo>
                <a:lnTo>
                  <a:pt x="2228" y="514"/>
                </a:lnTo>
                <a:lnTo>
                  <a:pt x="2228" y="514"/>
                </a:lnTo>
                <a:lnTo>
                  <a:pt x="2233" y="514"/>
                </a:lnTo>
                <a:lnTo>
                  <a:pt x="2233" y="519"/>
                </a:lnTo>
                <a:lnTo>
                  <a:pt x="2239" y="519"/>
                </a:lnTo>
                <a:lnTo>
                  <a:pt x="2239" y="519"/>
                </a:lnTo>
                <a:lnTo>
                  <a:pt x="2239" y="519"/>
                </a:lnTo>
                <a:lnTo>
                  <a:pt x="2244" y="519"/>
                </a:lnTo>
                <a:lnTo>
                  <a:pt x="2244" y="519"/>
                </a:lnTo>
                <a:lnTo>
                  <a:pt x="2250" y="519"/>
                </a:lnTo>
                <a:lnTo>
                  <a:pt x="2250" y="514"/>
                </a:lnTo>
                <a:lnTo>
                  <a:pt x="2255" y="514"/>
                </a:lnTo>
                <a:lnTo>
                  <a:pt x="2255" y="514"/>
                </a:lnTo>
                <a:lnTo>
                  <a:pt x="2255" y="509"/>
                </a:lnTo>
                <a:lnTo>
                  <a:pt x="2260" y="509"/>
                </a:lnTo>
                <a:lnTo>
                  <a:pt x="2260" y="509"/>
                </a:lnTo>
                <a:lnTo>
                  <a:pt x="2266" y="509"/>
                </a:lnTo>
                <a:lnTo>
                  <a:pt x="2266" y="509"/>
                </a:lnTo>
                <a:lnTo>
                  <a:pt x="2271" y="509"/>
                </a:lnTo>
                <a:lnTo>
                  <a:pt x="2271" y="509"/>
                </a:lnTo>
                <a:lnTo>
                  <a:pt x="2271" y="503"/>
                </a:lnTo>
                <a:lnTo>
                  <a:pt x="2277" y="503"/>
                </a:lnTo>
                <a:lnTo>
                  <a:pt x="2277" y="503"/>
                </a:lnTo>
                <a:lnTo>
                  <a:pt x="2282" y="503"/>
                </a:lnTo>
                <a:lnTo>
                  <a:pt x="2282" y="509"/>
                </a:lnTo>
                <a:lnTo>
                  <a:pt x="2287" y="509"/>
                </a:lnTo>
                <a:lnTo>
                  <a:pt x="2287" y="509"/>
                </a:lnTo>
                <a:lnTo>
                  <a:pt x="2287" y="514"/>
                </a:lnTo>
                <a:lnTo>
                  <a:pt x="2293" y="514"/>
                </a:lnTo>
                <a:lnTo>
                  <a:pt x="2293" y="519"/>
                </a:lnTo>
                <a:lnTo>
                  <a:pt x="2298" y="519"/>
                </a:lnTo>
                <a:lnTo>
                  <a:pt x="2298" y="519"/>
                </a:lnTo>
                <a:lnTo>
                  <a:pt x="2304" y="519"/>
                </a:lnTo>
                <a:lnTo>
                  <a:pt x="2304" y="519"/>
                </a:lnTo>
                <a:lnTo>
                  <a:pt x="2304" y="519"/>
                </a:lnTo>
                <a:lnTo>
                  <a:pt x="2309" y="525"/>
                </a:lnTo>
                <a:lnTo>
                  <a:pt x="2309" y="525"/>
                </a:lnTo>
                <a:lnTo>
                  <a:pt x="2315" y="525"/>
                </a:lnTo>
                <a:lnTo>
                  <a:pt x="2315" y="525"/>
                </a:lnTo>
                <a:lnTo>
                  <a:pt x="2320" y="525"/>
                </a:lnTo>
                <a:lnTo>
                  <a:pt x="2320" y="525"/>
                </a:lnTo>
                <a:lnTo>
                  <a:pt x="2320" y="525"/>
                </a:lnTo>
                <a:lnTo>
                  <a:pt x="2325" y="525"/>
                </a:lnTo>
                <a:lnTo>
                  <a:pt x="2325" y="525"/>
                </a:lnTo>
                <a:lnTo>
                  <a:pt x="2331" y="525"/>
                </a:lnTo>
                <a:lnTo>
                  <a:pt x="2331" y="525"/>
                </a:lnTo>
                <a:lnTo>
                  <a:pt x="2336" y="525"/>
                </a:lnTo>
                <a:lnTo>
                  <a:pt x="2336" y="525"/>
                </a:lnTo>
                <a:lnTo>
                  <a:pt x="2336" y="525"/>
                </a:lnTo>
                <a:lnTo>
                  <a:pt x="2342" y="525"/>
                </a:lnTo>
                <a:lnTo>
                  <a:pt x="2342" y="525"/>
                </a:lnTo>
                <a:lnTo>
                  <a:pt x="2347" y="530"/>
                </a:lnTo>
                <a:lnTo>
                  <a:pt x="2347" y="530"/>
                </a:lnTo>
                <a:lnTo>
                  <a:pt x="2352" y="530"/>
                </a:lnTo>
                <a:lnTo>
                  <a:pt x="2352" y="530"/>
                </a:lnTo>
                <a:lnTo>
                  <a:pt x="2352" y="530"/>
                </a:lnTo>
                <a:lnTo>
                  <a:pt x="2358" y="530"/>
                </a:lnTo>
                <a:lnTo>
                  <a:pt x="2358" y="525"/>
                </a:lnTo>
                <a:lnTo>
                  <a:pt x="2363" y="525"/>
                </a:lnTo>
                <a:lnTo>
                  <a:pt x="2363" y="525"/>
                </a:lnTo>
                <a:lnTo>
                  <a:pt x="2369" y="525"/>
                </a:lnTo>
                <a:lnTo>
                  <a:pt x="2369" y="525"/>
                </a:lnTo>
                <a:lnTo>
                  <a:pt x="2369" y="525"/>
                </a:lnTo>
                <a:lnTo>
                  <a:pt x="2374" y="525"/>
                </a:lnTo>
                <a:lnTo>
                  <a:pt x="2374" y="525"/>
                </a:lnTo>
                <a:lnTo>
                  <a:pt x="2379" y="525"/>
                </a:lnTo>
                <a:lnTo>
                  <a:pt x="2379" y="525"/>
                </a:lnTo>
                <a:lnTo>
                  <a:pt x="2385" y="525"/>
                </a:lnTo>
                <a:lnTo>
                  <a:pt x="2385" y="525"/>
                </a:lnTo>
                <a:lnTo>
                  <a:pt x="2385" y="525"/>
                </a:lnTo>
                <a:lnTo>
                  <a:pt x="2390" y="525"/>
                </a:lnTo>
                <a:lnTo>
                  <a:pt x="2390" y="525"/>
                </a:lnTo>
                <a:lnTo>
                  <a:pt x="2396" y="525"/>
                </a:lnTo>
                <a:lnTo>
                  <a:pt x="2396" y="525"/>
                </a:lnTo>
                <a:lnTo>
                  <a:pt x="2401" y="525"/>
                </a:lnTo>
                <a:lnTo>
                  <a:pt x="2401" y="525"/>
                </a:lnTo>
                <a:lnTo>
                  <a:pt x="2401" y="530"/>
                </a:lnTo>
                <a:lnTo>
                  <a:pt x="2406" y="530"/>
                </a:lnTo>
                <a:lnTo>
                  <a:pt x="2406" y="530"/>
                </a:lnTo>
                <a:lnTo>
                  <a:pt x="2412" y="530"/>
                </a:lnTo>
                <a:lnTo>
                  <a:pt x="2412" y="525"/>
                </a:lnTo>
                <a:lnTo>
                  <a:pt x="2417" y="525"/>
                </a:lnTo>
                <a:lnTo>
                  <a:pt x="2417" y="525"/>
                </a:lnTo>
                <a:lnTo>
                  <a:pt x="2417" y="525"/>
                </a:lnTo>
                <a:lnTo>
                  <a:pt x="2423" y="525"/>
                </a:lnTo>
                <a:lnTo>
                  <a:pt x="2423" y="525"/>
                </a:lnTo>
                <a:lnTo>
                  <a:pt x="2428" y="525"/>
                </a:lnTo>
                <a:lnTo>
                  <a:pt x="2428" y="519"/>
                </a:lnTo>
                <a:lnTo>
                  <a:pt x="2434" y="519"/>
                </a:lnTo>
                <a:lnTo>
                  <a:pt x="2434" y="519"/>
                </a:lnTo>
                <a:lnTo>
                  <a:pt x="2439" y="519"/>
                </a:lnTo>
                <a:lnTo>
                  <a:pt x="2439" y="514"/>
                </a:lnTo>
                <a:lnTo>
                  <a:pt x="2439" y="514"/>
                </a:lnTo>
                <a:lnTo>
                  <a:pt x="2444" y="514"/>
                </a:lnTo>
                <a:lnTo>
                  <a:pt x="2444" y="514"/>
                </a:lnTo>
                <a:lnTo>
                  <a:pt x="2450" y="519"/>
                </a:lnTo>
                <a:lnTo>
                  <a:pt x="2450" y="519"/>
                </a:lnTo>
                <a:lnTo>
                  <a:pt x="2455" y="519"/>
                </a:lnTo>
                <a:lnTo>
                  <a:pt x="2455" y="519"/>
                </a:lnTo>
                <a:lnTo>
                  <a:pt x="2455" y="519"/>
                </a:lnTo>
                <a:lnTo>
                  <a:pt x="2461" y="519"/>
                </a:lnTo>
                <a:lnTo>
                  <a:pt x="2461" y="519"/>
                </a:lnTo>
                <a:lnTo>
                  <a:pt x="2466" y="519"/>
                </a:lnTo>
                <a:lnTo>
                  <a:pt x="2466" y="519"/>
                </a:lnTo>
                <a:lnTo>
                  <a:pt x="2471" y="519"/>
                </a:lnTo>
                <a:lnTo>
                  <a:pt x="2471" y="519"/>
                </a:lnTo>
                <a:lnTo>
                  <a:pt x="2471" y="519"/>
                </a:lnTo>
                <a:lnTo>
                  <a:pt x="2477" y="519"/>
                </a:lnTo>
                <a:lnTo>
                  <a:pt x="2477" y="519"/>
                </a:lnTo>
                <a:lnTo>
                  <a:pt x="2482" y="519"/>
                </a:lnTo>
                <a:lnTo>
                  <a:pt x="2482" y="519"/>
                </a:lnTo>
                <a:lnTo>
                  <a:pt x="2488" y="519"/>
                </a:lnTo>
                <a:lnTo>
                  <a:pt x="2488" y="519"/>
                </a:lnTo>
                <a:lnTo>
                  <a:pt x="2488" y="519"/>
                </a:lnTo>
                <a:lnTo>
                  <a:pt x="2493" y="519"/>
                </a:lnTo>
                <a:lnTo>
                  <a:pt x="2493" y="519"/>
                </a:lnTo>
                <a:lnTo>
                  <a:pt x="2498" y="519"/>
                </a:lnTo>
                <a:lnTo>
                  <a:pt x="2498" y="519"/>
                </a:lnTo>
                <a:lnTo>
                  <a:pt x="2504" y="519"/>
                </a:lnTo>
                <a:lnTo>
                  <a:pt x="2504" y="525"/>
                </a:lnTo>
                <a:lnTo>
                  <a:pt x="2504" y="525"/>
                </a:lnTo>
                <a:lnTo>
                  <a:pt x="2509" y="525"/>
                </a:lnTo>
                <a:lnTo>
                  <a:pt x="2509" y="525"/>
                </a:lnTo>
                <a:lnTo>
                  <a:pt x="2515" y="525"/>
                </a:lnTo>
                <a:lnTo>
                  <a:pt x="2515" y="525"/>
                </a:lnTo>
                <a:lnTo>
                  <a:pt x="2520" y="525"/>
                </a:lnTo>
                <a:lnTo>
                  <a:pt x="2520" y="525"/>
                </a:lnTo>
                <a:lnTo>
                  <a:pt x="2520" y="525"/>
                </a:lnTo>
                <a:lnTo>
                  <a:pt x="2525" y="525"/>
                </a:lnTo>
                <a:lnTo>
                  <a:pt x="2525" y="525"/>
                </a:lnTo>
                <a:lnTo>
                  <a:pt x="2531" y="525"/>
                </a:lnTo>
                <a:lnTo>
                  <a:pt x="2531" y="525"/>
                </a:lnTo>
                <a:lnTo>
                  <a:pt x="2536" y="525"/>
                </a:lnTo>
                <a:lnTo>
                  <a:pt x="2536" y="525"/>
                </a:lnTo>
                <a:lnTo>
                  <a:pt x="2536" y="525"/>
                </a:lnTo>
                <a:lnTo>
                  <a:pt x="2542" y="525"/>
                </a:lnTo>
                <a:lnTo>
                  <a:pt x="2542" y="530"/>
                </a:lnTo>
                <a:lnTo>
                  <a:pt x="2547" y="530"/>
                </a:lnTo>
                <a:lnTo>
                  <a:pt x="2547" y="530"/>
                </a:lnTo>
                <a:lnTo>
                  <a:pt x="2553" y="525"/>
                </a:lnTo>
                <a:lnTo>
                  <a:pt x="2553" y="525"/>
                </a:lnTo>
                <a:lnTo>
                  <a:pt x="2553" y="525"/>
                </a:lnTo>
                <a:lnTo>
                  <a:pt x="2558" y="519"/>
                </a:lnTo>
                <a:lnTo>
                  <a:pt x="2558" y="519"/>
                </a:lnTo>
                <a:lnTo>
                  <a:pt x="2563" y="519"/>
                </a:lnTo>
                <a:lnTo>
                  <a:pt x="2563" y="519"/>
                </a:lnTo>
                <a:lnTo>
                  <a:pt x="2569" y="514"/>
                </a:lnTo>
                <a:lnTo>
                  <a:pt x="2569" y="514"/>
                </a:lnTo>
                <a:lnTo>
                  <a:pt x="2569" y="514"/>
                </a:lnTo>
                <a:lnTo>
                  <a:pt x="2574" y="519"/>
                </a:lnTo>
                <a:lnTo>
                  <a:pt x="2574" y="519"/>
                </a:lnTo>
                <a:lnTo>
                  <a:pt x="2580" y="519"/>
                </a:lnTo>
                <a:lnTo>
                  <a:pt x="2580" y="519"/>
                </a:lnTo>
                <a:lnTo>
                  <a:pt x="2585" y="519"/>
                </a:lnTo>
                <a:lnTo>
                  <a:pt x="2585" y="519"/>
                </a:lnTo>
                <a:lnTo>
                  <a:pt x="2585" y="519"/>
                </a:lnTo>
                <a:lnTo>
                  <a:pt x="2590" y="519"/>
                </a:lnTo>
                <a:lnTo>
                  <a:pt x="2590" y="519"/>
                </a:lnTo>
                <a:lnTo>
                  <a:pt x="2596" y="519"/>
                </a:lnTo>
                <a:lnTo>
                  <a:pt x="2596" y="525"/>
                </a:lnTo>
                <a:lnTo>
                  <a:pt x="2601" y="525"/>
                </a:lnTo>
                <a:lnTo>
                  <a:pt x="2601" y="525"/>
                </a:lnTo>
                <a:lnTo>
                  <a:pt x="2601" y="525"/>
                </a:lnTo>
                <a:lnTo>
                  <a:pt x="2607" y="525"/>
                </a:lnTo>
                <a:lnTo>
                  <a:pt x="2607" y="530"/>
                </a:lnTo>
                <a:lnTo>
                  <a:pt x="2612" y="530"/>
                </a:lnTo>
                <a:lnTo>
                  <a:pt x="2612" y="536"/>
                </a:lnTo>
                <a:lnTo>
                  <a:pt x="2617" y="530"/>
                </a:lnTo>
                <a:lnTo>
                  <a:pt x="2617" y="530"/>
                </a:lnTo>
                <a:lnTo>
                  <a:pt x="2617" y="530"/>
                </a:lnTo>
                <a:lnTo>
                  <a:pt x="2623" y="530"/>
                </a:lnTo>
                <a:lnTo>
                  <a:pt x="2623" y="525"/>
                </a:lnTo>
                <a:lnTo>
                  <a:pt x="2628" y="525"/>
                </a:lnTo>
                <a:lnTo>
                  <a:pt x="2628" y="525"/>
                </a:lnTo>
                <a:lnTo>
                  <a:pt x="2634" y="525"/>
                </a:lnTo>
                <a:lnTo>
                  <a:pt x="2634" y="525"/>
                </a:lnTo>
                <a:lnTo>
                  <a:pt x="2634" y="530"/>
                </a:lnTo>
                <a:lnTo>
                  <a:pt x="2639" y="536"/>
                </a:lnTo>
                <a:lnTo>
                  <a:pt x="2639" y="536"/>
                </a:lnTo>
                <a:lnTo>
                  <a:pt x="2644" y="536"/>
                </a:lnTo>
                <a:lnTo>
                  <a:pt x="2644" y="536"/>
                </a:lnTo>
                <a:lnTo>
                  <a:pt x="2650" y="536"/>
                </a:lnTo>
                <a:lnTo>
                  <a:pt x="2650" y="536"/>
                </a:lnTo>
                <a:lnTo>
                  <a:pt x="2655" y="536"/>
                </a:lnTo>
                <a:lnTo>
                  <a:pt x="2655" y="536"/>
                </a:lnTo>
                <a:lnTo>
                  <a:pt x="2655" y="536"/>
                </a:lnTo>
                <a:lnTo>
                  <a:pt x="2661" y="530"/>
                </a:lnTo>
                <a:lnTo>
                  <a:pt x="2661" y="530"/>
                </a:lnTo>
                <a:lnTo>
                  <a:pt x="2666" y="530"/>
                </a:lnTo>
                <a:lnTo>
                  <a:pt x="2666" y="530"/>
                </a:lnTo>
                <a:lnTo>
                  <a:pt x="2671" y="530"/>
                </a:lnTo>
                <a:lnTo>
                  <a:pt x="2671" y="530"/>
                </a:lnTo>
                <a:lnTo>
                  <a:pt x="2671" y="530"/>
                </a:lnTo>
                <a:lnTo>
                  <a:pt x="2677" y="530"/>
                </a:lnTo>
                <a:lnTo>
                  <a:pt x="2677" y="530"/>
                </a:lnTo>
                <a:lnTo>
                  <a:pt x="2682" y="530"/>
                </a:lnTo>
                <a:lnTo>
                  <a:pt x="2682" y="525"/>
                </a:lnTo>
                <a:lnTo>
                  <a:pt x="2688" y="519"/>
                </a:lnTo>
                <a:lnTo>
                  <a:pt x="2688" y="519"/>
                </a:lnTo>
                <a:lnTo>
                  <a:pt x="2688" y="519"/>
                </a:lnTo>
                <a:lnTo>
                  <a:pt x="2693" y="519"/>
                </a:lnTo>
                <a:lnTo>
                  <a:pt x="2693" y="519"/>
                </a:lnTo>
                <a:lnTo>
                  <a:pt x="2699" y="519"/>
                </a:lnTo>
                <a:lnTo>
                  <a:pt x="2699" y="519"/>
                </a:lnTo>
                <a:lnTo>
                  <a:pt x="2704" y="519"/>
                </a:lnTo>
                <a:lnTo>
                  <a:pt x="2704" y="519"/>
                </a:lnTo>
                <a:lnTo>
                  <a:pt x="2704" y="519"/>
                </a:lnTo>
                <a:lnTo>
                  <a:pt x="2709" y="525"/>
                </a:lnTo>
                <a:lnTo>
                  <a:pt x="2709" y="525"/>
                </a:lnTo>
                <a:lnTo>
                  <a:pt x="2715" y="525"/>
                </a:lnTo>
                <a:lnTo>
                  <a:pt x="2715" y="525"/>
                </a:lnTo>
                <a:lnTo>
                  <a:pt x="2720" y="525"/>
                </a:lnTo>
                <a:lnTo>
                  <a:pt x="2720" y="525"/>
                </a:lnTo>
                <a:lnTo>
                  <a:pt x="2720" y="525"/>
                </a:lnTo>
                <a:lnTo>
                  <a:pt x="2726" y="525"/>
                </a:lnTo>
                <a:lnTo>
                  <a:pt x="2726" y="525"/>
                </a:lnTo>
                <a:lnTo>
                  <a:pt x="2731" y="519"/>
                </a:lnTo>
                <a:lnTo>
                  <a:pt x="2731" y="519"/>
                </a:lnTo>
                <a:lnTo>
                  <a:pt x="2736" y="519"/>
                </a:lnTo>
                <a:lnTo>
                  <a:pt x="2736" y="519"/>
                </a:lnTo>
                <a:lnTo>
                  <a:pt x="2736" y="519"/>
                </a:lnTo>
                <a:lnTo>
                  <a:pt x="2742" y="519"/>
                </a:lnTo>
                <a:lnTo>
                  <a:pt x="2742" y="519"/>
                </a:lnTo>
                <a:lnTo>
                  <a:pt x="2747" y="519"/>
                </a:lnTo>
                <a:lnTo>
                  <a:pt x="2747" y="519"/>
                </a:lnTo>
                <a:lnTo>
                  <a:pt x="2753" y="519"/>
                </a:lnTo>
                <a:lnTo>
                  <a:pt x="2753" y="519"/>
                </a:lnTo>
                <a:lnTo>
                  <a:pt x="2753" y="519"/>
                </a:lnTo>
                <a:lnTo>
                  <a:pt x="2758" y="519"/>
                </a:lnTo>
                <a:lnTo>
                  <a:pt x="2758" y="519"/>
                </a:lnTo>
                <a:lnTo>
                  <a:pt x="2763" y="519"/>
                </a:lnTo>
                <a:lnTo>
                  <a:pt x="2763" y="519"/>
                </a:lnTo>
                <a:lnTo>
                  <a:pt x="2769" y="519"/>
                </a:lnTo>
                <a:lnTo>
                  <a:pt x="2769" y="519"/>
                </a:lnTo>
                <a:lnTo>
                  <a:pt x="2769" y="519"/>
                </a:lnTo>
                <a:lnTo>
                  <a:pt x="2774" y="519"/>
                </a:lnTo>
                <a:lnTo>
                  <a:pt x="2774" y="519"/>
                </a:lnTo>
                <a:lnTo>
                  <a:pt x="2780" y="519"/>
                </a:lnTo>
                <a:lnTo>
                  <a:pt x="2780" y="519"/>
                </a:lnTo>
                <a:lnTo>
                  <a:pt x="2785" y="519"/>
                </a:lnTo>
                <a:lnTo>
                  <a:pt x="2785" y="519"/>
                </a:lnTo>
                <a:lnTo>
                  <a:pt x="2785" y="519"/>
                </a:lnTo>
                <a:lnTo>
                  <a:pt x="2790" y="519"/>
                </a:lnTo>
                <a:lnTo>
                  <a:pt x="2790" y="519"/>
                </a:lnTo>
                <a:lnTo>
                  <a:pt x="2796" y="519"/>
                </a:lnTo>
                <a:lnTo>
                  <a:pt x="2796" y="519"/>
                </a:lnTo>
                <a:lnTo>
                  <a:pt x="2801" y="519"/>
                </a:lnTo>
                <a:lnTo>
                  <a:pt x="2801" y="519"/>
                </a:lnTo>
                <a:lnTo>
                  <a:pt x="2801" y="519"/>
                </a:lnTo>
                <a:lnTo>
                  <a:pt x="2807" y="519"/>
                </a:lnTo>
                <a:lnTo>
                  <a:pt x="2807" y="519"/>
                </a:lnTo>
                <a:lnTo>
                  <a:pt x="2812" y="519"/>
                </a:lnTo>
                <a:lnTo>
                  <a:pt x="2812" y="514"/>
                </a:lnTo>
                <a:lnTo>
                  <a:pt x="2818" y="514"/>
                </a:lnTo>
                <a:lnTo>
                  <a:pt x="2818" y="514"/>
                </a:lnTo>
                <a:lnTo>
                  <a:pt x="2818" y="514"/>
                </a:lnTo>
                <a:lnTo>
                  <a:pt x="2823" y="519"/>
                </a:lnTo>
                <a:lnTo>
                  <a:pt x="2823" y="519"/>
                </a:lnTo>
                <a:lnTo>
                  <a:pt x="2828" y="519"/>
                </a:lnTo>
                <a:lnTo>
                  <a:pt x="2828" y="519"/>
                </a:lnTo>
                <a:lnTo>
                  <a:pt x="2834" y="519"/>
                </a:lnTo>
                <a:lnTo>
                  <a:pt x="2834" y="519"/>
                </a:lnTo>
                <a:lnTo>
                  <a:pt x="2834" y="519"/>
                </a:lnTo>
                <a:lnTo>
                  <a:pt x="2839" y="525"/>
                </a:lnTo>
                <a:lnTo>
                  <a:pt x="2839" y="525"/>
                </a:lnTo>
                <a:lnTo>
                  <a:pt x="2845" y="525"/>
                </a:lnTo>
                <a:lnTo>
                  <a:pt x="2845" y="525"/>
                </a:lnTo>
                <a:lnTo>
                  <a:pt x="2850" y="525"/>
                </a:lnTo>
                <a:lnTo>
                  <a:pt x="2850" y="519"/>
                </a:lnTo>
                <a:lnTo>
                  <a:pt x="2855" y="519"/>
                </a:lnTo>
                <a:lnTo>
                  <a:pt x="2855" y="519"/>
                </a:lnTo>
                <a:lnTo>
                  <a:pt x="2855" y="519"/>
                </a:lnTo>
                <a:lnTo>
                  <a:pt x="2861" y="519"/>
                </a:lnTo>
                <a:lnTo>
                  <a:pt x="2861" y="519"/>
                </a:lnTo>
                <a:lnTo>
                  <a:pt x="2866" y="519"/>
                </a:lnTo>
                <a:lnTo>
                  <a:pt x="2866" y="519"/>
                </a:lnTo>
                <a:lnTo>
                  <a:pt x="2872" y="519"/>
                </a:lnTo>
                <a:lnTo>
                  <a:pt x="2872" y="519"/>
                </a:lnTo>
                <a:lnTo>
                  <a:pt x="2872" y="519"/>
                </a:lnTo>
                <a:lnTo>
                  <a:pt x="2877" y="519"/>
                </a:lnTo>
                <a:lnTo>
                  <a:pt x="2877" y="525"/>
                </a:lnTo>
                <a:lnTo>
                  <a:pt x="2882" y="525"/>
                </a:lnTo>
                <a:lnTo>
                  <a:pt x="2882" y="525"/>
                </a:lnTo>
                <a:lnTo>
                  <a:pt x="2888" y="525"/>
                </a:lnTo>
                <a:lnTo>
                  <a:pt x="2888" y="525"/>
                </a:lnTo>
                <a:lnTo>
                  <a:pt x="2888" y="525"/>
                </a:lnTo>
                <a:lnTo>
                  <a:pt x="2893" y="525"/>
                </a:lnTo>
                <a:lnTo>
                  <a:pt x="2893" y="519"/>
                </a:lnTo>
                <a:lnTo>
                  <a:pt x="2899" y="519"/>
                </a:lnTo>
                <a:lnTo>
                  <a:pt x="2899" y="519"/>
                </a:lnTo>
                <a:lnTo>
                  <a:pt x="2904" y="519"/>
                </a:lnTo>
                <a:lnTo>
                  <a:pt x="2904" y="519"/>
                </a:lnTo>
                <a:lnTo>
                  <a:pt x="2904" y="519"/>
                </a:lnTo>
                <a:lnTo>
                  <a:pt x="2909" y="519"/>
                </a:lnTo>
                <a:lnTo>
                  <a:pt x="2909" y="519"/>
                </a:lnTo>
                <a:lnTo>
                  <a:pt x="2915" y="519"/>
                </a:lnTo>
                <a:lnTo>
                  <a:pt x="2915" y="525"/>
                </a:lnTo>
                <a:lnTo>
                  <a:pt x="2920" y="525"/>
                </a:lnTo>
                <a:lnTo>
                  <a:pt x="2920" y="525"/>
                </a:lnTo>
                <a:lnTo>
                  <a:pt x="2920" y="525"/>
                </a:lnTo>
                <a:lnTo>
                  <a:pt x="2926" y="525"/>
                </a:lnTo>
                <a:lnTo>
                  <a:pt x="2926" y="525"/>
                </a:lnTo>
                <a:lnTo>
                  <a:pt x="2931" y="525"/>
                </a:lnTo>
                <a:lnTo>
                  <a:pt x="2931" y="525"/>
                </a:lnTo>
                <a:lnTo>
                  <a:pt x="2937" y="525"/>
                </a:lnTo>
                <a:lnTo>
                  <a:pt x="2937" y="525"/>
                </a:lnTo>
                <a:lnTo>
                  <a:pt x="2937" y="525"/>
                </a:lnTo>
                <a:lnTo>
                  <a:pt x="2942" y="525"/>
                </a:lnTo>
                <a:lnTo>
                  <a:pt x="2942" y="525"/>
                </a:lnTo>
                <a:lnTo>
                  <a:pt x="2947" y="525"/>
                </a:lnTo>
                <a:lnTo>
                  <a:pt x="2947" y="525"/>
                </a:lnTo>
                <a:lnTo>
                  <a:pt x="2953" y="525"/>
                </a:lnTo>
                <a:lnTo>
                  <a:pt x="2953" y="525"/>
                </a:lnTo>
                <a:lnTo>
                  <a:pt x="2953" y="525"/>
                </a:lnTo>
                <a:lnTo>
                  <a:pt x="2958" y="530"/>
                </a:lnTo>
                <a:lnTo>
                  <a:pt x="2958" y="530"/>
                </a:lnTo>
                <a:lnTo>
                  <a:pt x="2964" y="530"/>
                </a:lnTo>
                <a:lnTo>
                  <a:pt x="2964" y="530"/>
                </a:lnTo>
                <a:lnTo>
                  <a:pt x="2969" y="530"/>
                </a:lnTo>
                <a:lnTo>
                  <a:pt x="2969" y="530"/>
                </a:lnTo>
                <a:lnTo>
                  <a:pt x="2969" y="530"/>
                </a:lnTo>
                <a:lnTo>
                  <a:pt x="2974" y="530"/>
                </a:lnTo>
                <a:lnTo>
                  <a:pt x="2974" y="530"/>
                </a:lnTo>
                <a:lnTo>
                  <a:pt x="2980" y="530"/>
                </a:lnTo>
                <a:lnTo>
                  <a:pt x="2980" y="530"/>
                </a:lnTo>
                <a:lnTo>
                  <a:pt x="2985" y="525"/>
                </a:lnTo>
                <a:lnTo>
                  <a:pt x="2985" y="525"/>
                </a:lnTo>
                <a:lnTo>
                  <a:pt x="2985" y="525"/>
                </a:lnTo>
                <a:lnTo>
                  <a:pt x="2991" y="530"/>
                </a:lnTo>
                <a:lnTo>
                  <a:pt x="2991" y="530"/>
                </a:lnTo>
                <a:lnTo>
                  <a:pt x="2996" y="525"/>
                </a:lnTo>
                <a:lnTo>
                  <a:pt x="2996" y="525"/>
                </a:lnTo>
                <a:lnTo>
                  <a:pt x="3001" y="525"/>
                </a:lnTo>
                <a:lnTo>
                  <a:pt x="3001" y="525"/>
                </a:lnTo>
                <a:lnTo>
                  <a:pt x="3001" y="525"/>
                </a:lnTo>
                <a:lnTo>
                  <a:pt x="3007" y="519"/>
                </a:lnTo>
                <a:lnTo>
                  <a:pt x="3007" y="519"/>
                </a:lnTo>
                <a:lnTo>
                  <a:pt x="3012" y="519"/>
                </a:lnTo>
                <a:lnTo>
                  <a:pt x="3012" y="519"/>
                </a:lnTo>
                <a:lnTo>
                  <a:pt x="3018" y="519"/>
                </a:lnTo>
                <a:lnTo>
                  <a:pt x="3018" y="519"/>
                </a:lnTo>
                <a:lnTo>
                  <a:pt x="3018" y="525"/>
                </a:lnTo>
                <a:lnTo>
                  <a:pt x="3023" y="525"/>
                </a:lnTo>
                <a:lnTo>
                  <a:pt x="3023" y="525"/>
                </a:lnTo>
                <a:lnTo>
                  <a:pt x="3028" y="525"/>
                </a:lnTo>
                <a:lnTo>
                  <a:pt x="3028" y="525"/>
                </a:lnTo>
                <a:lnTo>
                  <a:pt x="3034" y="525"/>
                </a:lnTo>
                <a:lnTo>
                  <a:pt x="3034" y="525"/>
                </a:lnTo>
                <a:lnTo>
                  <a:pt x="3034" y="525"/>
                </a:lnTo>
                <a:lnTo>
                  <a:pt x="3039" y="525"/>
                </a:lnTo>
                <a:lnTo>
                  <a:pt x="3039" y="525"/>
                </a:lnTo>
                <a:lnTo>
                  <a:pt x="3045" y="525"/>
                </a:lnTo>
                <a:lnTo>
                  <a:pt x="3045" y="525"/>
                </a:lnTo>
                <a:lnTo>
                  <a:pt x="3050" y="525"/>
                </a:lnTo>
                <a:lnTo>
                  <a:pt x="3050" y="525"/>
                </a:lnTo>
                <a:lnTo>
                  <a:pt x="3050" y="525"/>
                </a:lnTo>
                <a:lnTo>
                  <a:pt x="3056" y="530"/>
                </a:lnTo>
                <a:lnTo>
                  <a:pt x="3056" y="530"/>
                </a:lnTo>
                <a:lnTo>
                  <a:pt x="3061" y="530"/>
                </a:lnTo>
                <a:lnTo>
                  <a:pt x="3061" y="530"/>
                </a:lnTo>
                <a:lnTo>
                  <a:pt x="3066" y="530"/>
                </a:lnTo>
                <a:lnTo>
                  <a:pt x="3066" y="530"/>
                </a:lnTo>
                <a:lnTo>
                  <a:pt x="3072" y="530"/>
                </a:lnTo>
                <a:lnTo>
                  <a:pt x="3072" y="530"/>
                </a:lnTo>
                <a:lnTo>
                  <a:pt x="3072" y="525"/>
                </a:lnTo>
                <a:lnTo>
                  <a:pt x="3077" y="525"/>
                </a:lnTo>
                <a:lnTo>
                  <a:pt x="3077" y="525"/>
                </a:lnTo>
                <a:lnTo>
                  <a:pt x="3083" y="525"/>
                </a:lnTo>
                <a:lnTo>
                  <a:pt x="3083" y="525"/>
                </a:lnTo>
                <a:lnTo>
                  <a:pt x="3088" y="519"/>
                </a:lnTo>
                <a:lnTo>
                  <a:pt x="3088" y="525"/>
                </a:lnTo>
                <a:lnTo>
                  <a:pt x="3088" y="525"/>
                </a:lnTo>
                <a:lnTo>
                  <a:pt x="3093" y="525"/>
                </a:lnTo>
                <a:lnTo>
                  <a:pt x="3093" y="530"/>
                </a:lnTo>
                <a:lnTo>
                  <a:pt x="3099" y="536"/>
                </a:lnTo>
                <a:lnTo>
                  <a:pt x="3099" y="536"/>
                </a:lnTo>
                <a:lnTo>
                  <a:pt x="3104" y="536"/>
                </a:lnTo>
                <a:lnTo>
                  <a:pt x="3104" y="536"/>
                </a:lnTo>
                <a:lnTo>
                  <a:pt x="3104" y="541"/>
                </a:lnTo>
                <a:lnTo>
                  <a:pt x="3110" y="541"/>
                </a:lnTo>
                <a:lnTo>
                  <a:pt x="3110" y="541"/>
                </a:lnTo>
                <a:lnTo>
                  <a:pt x="3115" y="541"/>
                </a:lnTo>
                <a:lnTo>
                  <a:pt x="3115" y="536"/>
                </a:lnTo>
                <a:lnTo>
                  <a:pt x="3120" y="536"/>
                </a:lnTo>
                <a:lnTo>
                  <a:pt x="3120" y="541"/>
                </a:lnTo>
              </a:path>
            </a:pathLst>
          </a:cu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8" name="TextBox 357"/>
          <p:cNvSpPr txBox="1"/>
          <p:nvPr/>
        </p:nvSpPr>
        <p:spPr>
          <a:xfrm>
            <a:off x="2202485" y="1219200"/>
            <a:ext cx="1531317" cy="369332"/>
          </a:xfrm>
          <a:prstGeom prst="rect">
            <a:avLst/>
          </a:prstGeom>
          <a:noFill/>
        </p:spPr>
        <p:txBody>
          <a:bodyPr wrap="none" rtlCol="0">
            <a:spAutoFit/>
          </a:bodyPr>
          <a:lstStyle/>
          <a:p>
            <a:r>
              <a:rPr lang="en-US" dirty="0" smtClean="0">
                <a:solidFill>
                  <a:srgbClr val="FF0000"/>
                </a:solidFill>
              </a:rPr>
              <a:t>G*</a:t>
            </a:r>
            <a:r>
              <a:rPr lang="en-US" dirty="0" smtClean="0"/>
              <a:t>CA [FAAF]</a:t>
            </a:r>
            <a:endParaRPr lang="en-US" dirty="0"/>
          </a:p>
        </p:txBody>
      </p:sp>
      <p:sp>
        <p:nvSpPr>
          <p:cNvPr id="359" name="AutoShape 4"/>
          <p:cNvSpPr>
            <a:spLocks noChangeAspect="1" noChangeArrowheads="1" noTextEdit="1"/>
          </p:cNvSpPr>
          <p:nvPr/>
        </p:nvSpPr>
        <p:spPr bwMode="auto">
          <a:xfrm>
            <a:off x="1914526" y="3252788"/>
            <a:ext cx="5314951" cy="2790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7" name="Rectangle 13"/>
          <p:cNvSpPr>
            <a:spLocks noChangeArrowheads="1"/>
          </p:cNvSpPr>
          <p:nvPr/>
        </p:nvSpPr>
        <p:spPr bwMode="auto">
          <a:xfrm>
            <a:off x="1982789" y="3581401"/>
            <a:ext cx="5168900" cy="1323975"/>
          </a:xfrm>
          <a:prstGeom prst="rect">
            <a:avLst/>
          </a:prstGeom>
          <a:noFill/>
          <a:ln w="5">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8" name="Line 14"/>
          <p:cNvSpPr>
            <a:spLocks noChangeShapeType="1"/>
          </p:cNvSpPr>
          <p:nvPr/>
        </p:nvSpPr>
        <p:spPr bwMode="auto">
          <a:xfrm flipV="1">
            <a:off x="2154239"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9" name="Line 15"/>
          <p:cNvSpPr>
            <a:spLocks noChangeShapeType="1"/>
          </p:cNvSpPr>
          <p:nvPr/>
        </p:nvSpPr>
        <p:spPr bwMode="auto">
          <a:xfrm flipV="1">
            <a:off x="2257426"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0" name="Line 16"/>
          <p:cNvSpPr>
            <a:spLocks noChangeShapeType="1"/>
          </p:cNvSpPr>
          <p:nvPr/>
        </p:nvSpPr>
        <p:spPr bwMode="auto">
          <a:xfrm flipV="1">
            <a:off x="2360614"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1" name="Line 17"/>
          <p:cNvSpPr>
            <a:spLocks noChangeShapeType="1"/>
          </p:cNvSpPr>
          <p:nvPr/>
        </p:nvSpPr>
        <p:spPr bwMode="auto">
          <a:xfrm flipV="1">
            <a:off x="2463801"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2" name="Line 18"/>
          <p:cNvSpPr>
            <a:spLocks noChangeShapeType="1"/>
          </p:cNvSpPr>
          <p:nvPr/>
        </p:nvSpPr>
        <p:spPr bwMode="auto">
          <a:xfrm flipV="1">
            <a:off x="2559051" y="4862513"/>
            <a:ext cx="1588" cy="50800"/>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3" name="Line 19"/>
          <p:cNvSpPr>
            <a:spLocks noChangeShapeType="1"/>
          </p:cNvSpPr>
          <p:nvPr/>
        </p:nvSpPr>
        <p:spPr bwMode="auto">
          <a:xfrm flipV="1">
            <a:off x="2662239"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4" name="Line 20"/>
          <p:cNvSpPr>
            <a:spLocks noChangeShapeType="1"/>
          </p:cNvSpPr>
          <p:nvPr/>
        </p:nvSpPr>
        <p:spPr bwMode="auto">
          <a:xfrm flipV="1">
            <a:off x="2763838"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5" name="Line 21"/>
          <p:cNvSpPr>
            <a:spLocks noChangeShapeType="1"/>
          </p:cNvSpPr>
          <p:nvPr/>
        </p:nvSpPr>
        <p:spPr bwMode="auto">
          <a:xfrm flipV="1">
            <a:off x="2867026"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6" name="Line 22"/>
          <p:cNvSpPr>
            <a:spLocks noChangeShapeType="1"/>
          </p:cNvSpPr>
          <p:nvPr/>
        </p:nvSpPr>
        <p:spPr bwMode="auto">
          <a:xfrm flipV="1">
            <a:off x="2970214"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7" name="Rectangle 23"/>
          <p:cNvSpPr>
            <a:spLocks noChangeArrowheads="1"/>
          </p:cNvSpPr>
          <p:nvPr/>
        </p:nvSpPr>
        <p:spPr bwMode="auto">
          <a:xfrm>
            <a:off x="2944813" y="4932362"/>
            <a:ext cx="254878" cy="1538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rPr>
              <a:t>-115</a:t>
            </a:r>
            <a:endParaRPr kumimoji="0" lang="en-US" sz="1800" b="0" i="0" u="none" strike="noStrike" cap="none" normalizeH="0" baseline="0" smtClean="0">
              <a:ln>
                <a:noFill/>
              </a:ln>
              <a:solidFill>
                <a:schemeClr val="tx1"/>
              </a:solidFill>
              <a:effectLst/>
              <a:latin typeface="Arial" pitchFamily="34" charset="0"/>
            </a:endParaRPr>
          </a:p>
        </p:txBody>
      </p:sp>
      <p:sp>
        <p:nvSpPr>
          <p:cNvPr id="378" name="Line 24"/>
          <p:cNvSpPr>
            <a:spLocks noChangeShapeType="1"/>
          </p:cNvSpPr>
          <p:nvPr/>
        </p:nvSpPr>
        <p:spPr bwMode="auto">
          <a:xfrm flipV="1">
            <a:off x="3073401" y="4845051"/>
            <a:ext cx="1588" cy="68263"/>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9" name="Line 25"/>
          <p:cNvSpPr>
            <a:spLocks noChangeShapeType="1"/>
          </p:cNvSpPr>
          <p:nvPr/>
        </p:nvSpPr>
        <p:spPr bwMode="auto">
          <a:xfrm flipV="1">
            <a:off x="3176589"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0" name="Line 26"/>
          <p:cNvSpPr>
            <a:spLocks noChangeShapeType="1"/>
          </p:cNvSpPr>
          <p:nvPr/>
        </p:nvSpPr>
        <p:spPr bwMode="auto">
          <a:xfrm flipV="1">
            <a:off x="3271839"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1" name="Line 27"/>
          <p:cNvSpPr>
            <a:spLocks noChangeShapeType="1"/>
          </p:cNvSpPr>
          <p:nvPr/>
        </p:nvSpPr>
        <p:spPr bwMode="auto">
          <a:xfrm flipV="1">
            <a:off x="3373439"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2" name="Line 28"/>
          <p:cNvSpPr>
            <a:spLocks noChangeShapeType="1"/>
          </p:cNvSpPr>
          <p:nvPr/>
        </p:nvSpPr>
        <p:spPr bwMode="auto">
          <a:xfrm flipV="1">
            <a:off x="3476626"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3" name="Line 29"/>
          <p:cNvSpPr>
            <a:spLocks noChangeShapeType="1"/>
          </p:cNvSpPr>
          <p:nvPr/>
        </p:nvSpPr>
        <p:spPr bwMode="auto">
          <a:xfrm flipV="1">
            <a:off x="3579814" y="4862513"/>
            <a:ext cx="1588" cy="50800"/>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4" name="Line 30"/>
          <p:cNvSpPr>
            <a:spLocks noChangeShapeType="1"/>
          </p:cNvSpPr>
          <p:nvPr/>
        </p:nvSpPr>
        <p:spPr bwMode="auto">
          <a:xfrm flipV="1">
            <a:off x="3683001"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5" name="Line 31"/>
          <p:cNvSpPr>
            <a:spLocks noChangeShapeType="1"/>
          </p:cNvSpPr>
          <p:nvPr/>
        </p:nvSpPr>
        <p:spPr bwMode="auto">
          <a:xfrm flipV="1">
            <a:off x="3786189"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6" name="Line 32"/>
          <p:cNvSpPr>
            <a:spLocks noChangeShapeType="1"/>
          </p:cNvSpPr>
          <p:nvPr/>
        </p:nvSpPr>
        <p:spPr bwMode="auto">
          <a:xfrm flipV="1">
            <a:off x="3881439"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7" name="Line 33"/>
          <p:cNvSpPr>
            <a:spLocks noChangeShapeType="1"/>
          </p:cNvSpPr>
          <p:nvPr/>
        </p:nvSpPr>
        <p:spPr bwMode="auto">
          <a:xfrm flipV="1">
            <a:off x="3984626"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8" name="Rectangle 34"/>
          <p:cNvSpPr>
            <a:spLocks noChangeArrowheads="1"/>
          </p:cNvSpPr>
          <p:nvPr/>
        </p:nvSpPr>
        <p:spPr bwMode="auto">
          <a:xfrm>
            <a:off x="3967163" y="4932362"/>
            <a:ext cx="254878" cy="1538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rPr>
              <a:t>-116</a:t>
            </a:r>
            <a:endParaRPr kumimoji="0" lang="en-US" sz="1800" b="0" i="0" u="none" strike="noStrike" cap="none" normalizeH="0" baseline="0" smtClean="0">
              <a:ln>
                <a:noFill/>
              </a:ln>
              <a:solidFill>
                <a:schemeClr val="tx1"/>
              </a:solidFill>
              <a:effectLst/>
              <a:latin typeface="Arial" pitchFamily="34" charset="0"/>
            </a:endParaRPr>
          </a:p>
        </p:txBody>
      </p:sp>
      <p:sp>
        <p:nvSpPr>
          <p:cNvPr id="389" name="Line 35"/>
          <p:cNvSpPr>
            <a:spLocks noChangeShapeType="1"/>
          </p:cNvSpPr>
          <p:nvPr/>
        </p:nvSpPr>
        <p:spPr bwMode="auto">
          <a:xfrm flipV="1">
            <a:off x="4086226" y="4845051"/>
            <a:ext cx="1588" cy="68263"/>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0" name="Line 36"/>
          <p:cNvSpPr>
            <a:spLocks noChangeShapeType="1"/>
          </p:cNvSpPr>
          <p:nvPr/>
        </p:nvSpPr>
        <p:spPr bwMode="auto">
          <a:xfrm flipV="1">
            <a:off x="4189414"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1" name="Line 37"/>
          <p:cNvSpPr>
            <a:spLocks noChangeShapeType="1"/>
          </p:cNvSpPr>
          <p:nvPr/>
        </p:nvSpPr>
        <p:spPr bwMode="auto">
          <a:xfrm flipV="1">
            <a:off x="4292601"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2" name="Line 38"/>
          <p:cNvSpPr>
            <a:spLocks noChangeShapeType="1"/>
          </p:cNvSpPr>
          <p:nvPr/>
        </p:nvSpPr>
        <p:spPr bwMode="auto">
          <a:xfrm flipV="1">
            <a:off x="4395789"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3" name="Line 39"/>
          <p:cNvSpPr>
            <a:spLocks noChangeShapeType="1"/>
          </p:cNvSpPr>
          <p:nvPr/>
        </p:nvSpPr>
        <p:spPr bwMode="auto">
          <a:xfrm flipV="1">
            <a:off x="4498975"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4" name="Line 40"/>
          <p:cNvSpPr>
            <a:spLocks noChangeShapeType="1"/>
          </p:cNvSpPr>
          <p:nvPr/>
        </p:nvSpPr>
        <p:spPr bwMode="auto">
          <a:xfrm flipV="1">
            <a:off x="4594226" y="4862513"/>
            <a:ext cx="1588" cy="50800"/>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5" name="Line 41"/>
          <p:cNvSpPr>
            <a:spLocks noChangeShapeType="1"/>
          </p:cNvSpPr>
          <p:nvPr/>
        </p:nvSpPr>
        <p:spPr bwMode="auto">
          <a:xfrm flipV="1">
            <a:off x="4695826"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6" name="Line 42"/>
          <p:cNvSpPr>
            <a:spLocks noChangeShapeType="1"/>
          </p:cNvSpPr>
          <p:nvPr/>
        </p:nvSpPr>
        <p:spPr bwMode="auto">
          <a:xfrm flipV="1">
            <a:off x="4799014"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7" name="Line 43"/>
          <p:cNvSpPr>
            <a:spLocks noChangeShapeType="1"/>
          </p:cNvSpPr>
          <p:nvPr/>
        </p:nvSpPr>
        <p:spPr bwMode="auto">
          <a:xfrm flipV="1">
            <a:off x="4902201"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8" name="Line 44"/>
          <p:cNvSpPr>
            <a:spLocks noChangeShapeType="1"/>
          </p:cNvSpPr>
          <p:nvPr/>
        </p:nvSpPr>
        <p:spPr bwMode="auto">
          <a:xfrm flipV="1">
            <a:off x="5005389"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9" name="Rectangle 45"/>
          <p:cNvSpPr>
            <a:spLocks noChangeArrowheads="1"/>
          </p:cNvSpPr>
          <p:nvPr/>
        </p:nvSpPr>
        <p:spPr bwMode="auto">
          <a:xfrm>
            <a:off x="4979988" y="4932362"/>
            <a:ext cx="254878" cy="1538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rPr>
              <a:t>-117</a:t>
            </a:r>
            <a:endParaRPr kumimoji="0" lang="en-US" sz="1800" b="0" i="0" u="none" strike="noStrike" cap="none" normalizeH="0" baseline="0" smtClean="0">
              <a:ln>
                <a:noFill/>
              </a:ln>
              <a:solidFill>
                <a:schemeClr val="tx1"/>
              </a:solidFill>
              <a:effectLst/>
              <a:latin typeface="Arial" pitchFamily="34" charset="0"/>
            </a:endParaRPr>
          </a:p>
        </p:txBody>
      </p:sp>
      <p:sp>
        <p:nvSpPr>
          <p:cNvPr id="400" name="Line 46"/>
          <p:cNvSpPr>
            <a:spLocks noChangeShapeType="1"/>
          </p:cNvSpPr>
          <p:nvPr/>
        </p:nvSpPr>
        <p:spPr bwMode="auto">
          <a:xfrm flipV="1">
            <a:off x="5108575" y="4845051"/>
            <a:ext cx="1588" cy="68263"/>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1" name="Line 47"/>
          <p:cNvSpPr>
            <a:spLocks noChangeShapeType="1"/>
          </p:cNvSpPr>
          <p:nvPr/>
        </p:nvSpPr>
        <p:spPr bwMode="auto">
          <a:xfrm flipV="1">
            <a:off x="5203826"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2" name="Line 48"/>
          <p:cNvSpPr>
            <a:spLocks noChangeShapeType="1"/>
          </p:cNvSpPr>
          <p:nvPr/>
        </p:nvSpPr>
        <p:spPr bwMode="auto">
          <a:xfrm flipV="1">
            <a:off x="5305426"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3" name="Line 49"/>
          <p:cNvSpPr>
            <a:spLocks noChangeShapeType="1"/>
          </p:cNvSpPr>
          <p:nvPr/>
        </p:nvSpPr>
        <p:spPr bwMode="auto">
          <a:xfrm flipV="1">
            <a:off x="5408614"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4" name="Line 50"/>
          <p:cNvSpPr>
            <a:spLocks noChangeShapeType="1"/>
          </p:cNvSpPr>
          <p:nvPr/>
        </p:nvSpPr>
        <p:spPr bwMode="auto">
          <a:xfrm flipV="1">
            <a:off x="5511801"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5" name="Line 51"/>
          <p:cNvSpPr>
            <a:spLocks noChangeShapeType="1"/>
          </p:cNvSpPr>
          <p:nvPr/>
        </p:nvSpPr>
        <p:spPr bwMode="auto">
          <a:xfrm flipV="1">
            <a:off x="5614989" y="4862513"/>
            <a:ext cx="1588" cy="50800"/>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6" name="Line 52"/>
          <p:cNvSpPr>
            <a:spLocks noChangeShapeType="1"/>
          </p:cNvSpPr>
          <p:nvPr/>
        </p:nvSpPr>
        <p:spPr bwMode="auto">
          <a:xfrm flipV="1">
            <a:off x="5718175"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7" name="Line 53"/>
          <p:cNvSpPr>
            <a:spLocks noChangeShapeType="1"/>
          </p:cNvSpPr>
          <p:nvPr/>
        </p:nvSpPr>
        <p:spPr bwMode="auto">
          <a:xfrm flipV="1">
            <a:off x="5813426"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8" name="Line 54"/>
          <p:cNvSpPr>
            <a:spLocks noChangeShapeType="1"/>
          </p:cNvSpPr>
          <p:nvPr/>
        </p:nvSpPr>
        <p:spPr bwMode="auto">
          <a:xfrm flipV="1">
            <a:off x="5915026"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9" name="Line 55"/>
          <p:cNvSpPr>
            <a:spLocks noChangeShapeType="1"/>
          </p:cNvSpPr>
          <p:nvPr/>
        </p:nvSpPr>
        <p:spPr bwMode="auto">
          <a:xfrm flipV="1">
            <a:off x="6018214"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0" name="Rectangle 56"/>
          <p:cNvSpPr>
            <a:spLocks noChangeArrowheads="1"/>
          </p:cNvSpPr>
          <p:nvPr/>
        </p:nvSpPr>
        <p:spPr bwMode="auto">
          <a:xfrm>
            <a:off x="6002339" y="4932362"/>
            <a:ext cx="254878" cy="1538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rPr>
              <a:t>-118</a:t>
            </a:r>
            <a:endParaRPr kumimoji="0" lang="en-US" sz="1800" b="0" i="0" u="none" strike="noStrike" cap="none" normalizeH="0" baseline="0" smtClean="0">
              <a:ln>
                <a:noFill/>
              </a:ln>
              <a:solidFill>
                <a:schemeClr val="tx1"/>
              </a:solidFill>
              <a:effectLst/>
              <a:latin typeface="Arial" pitchFamily="34" charset="0"/>
            </a:endParaRPr>
          </a:p>
        </p:txBody>
      </p:sp>
      <p:sp>
        <p:nvSpPr>
          <p:cNvPr id="411" name="Line 57"/>
          <p:cNvSpPr>
            <a:spLocks noChangeShapeType="1"/>
          </p:cNvSpPr>
          <p:nvPr/>
        </p:nvSpPr>
        <p:spPr bwMode="auto">
          <a:xfrm flipV="1">
            <a:off x="6121401" y="4845051"/>
            <a:ext cx="1588" cy="68263"/>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2" name="Line 58"/>
          <p:cNvSpPr>
            <a:spLocks noChangeShapeType="1"/>
          </p:cNvSpPr>
          <p:nvPr/>
        </p:nvSpPr>
        <p:spPr bwMode="auto">
          <a:xfrm flipV="1">
            <a:off x="6224589"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3" name="Line 59"/>
          <p:cNvSpPr>
            <a:spLocks noChangeShapeType="1"/>
          </p:cNvSpPr>
          <p:nvPr/>
        </p:nvSpPr>
        <p:spPr bwMode="auto">
          <a:xfrm flipV="1">
            <a:off x="6327775"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4" name="Line 60"/>
          <p:cNvSpPr>
            <a:spLocks noChangeShapeType="1"/>
          </p:cNvSpPr>
          <p:nvPr/>
        </p:nvSpPr>
        <p:spPr bwMode="auto">
          <a:xfrm flipV="1">
            <a:off x="6430963"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5" name="Line 61"/>
          <p:cNvSpPr>
            <a:spLocks noChangeShapeType="1"/>
          </p:cNvSpPr>
          <p:nvPr/>
        </p:nvSpPr>
        <p:spPr bwMode="auto">
          <a:xfrm flipV="1">
            <a:off x="6524626"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6" name="Line 62"/>
          <p:cNvSpPr>
            <a:spLocks noChangeShapeType="1"/>
          </p:cNvSpPr>
          <p:nvPr/>
        </p:nvSpPr>
        <p:spPr bwMode="auto">
          <a:xfrm flipV="1">
            <a:off x="6627814" y="4862513"/>
            <a:ext cx="1588" cy="50800"/>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7" name="Line 63"/>
          <p:cNvSpPr>
            <a:spLocks noChangeShapeType="1"/>
          </p:cNvSpPr>
          <p:nvPr/>
        </p:nvSpPr>
        <p:spPr bwMode="auto">
          <a:xfrm flipV="1">
            <a:off x="6731001"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8" name="Line 64"/>
          <p:cNvSpPr>
            <a:spLocks noChangeShapeType="1"/>
          </p:cNvSpPr>
          <p:nvPr/>
        </p:nvSpPr>
        <p:spPr bwMode="auto">
          <a:xfrm flipV="1">
            <a:off x="6834189"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9" name="Line 65"/>
          <p:cNvSpPr>
            <a:spLocks noChangeShapeType="1"/>
          </p:cNvSpPr>
          <p:nvPr/>
        </p:nvSpPr>
        <p:spPr bwMode="auto">
          <a:xfrm flipV="1">
            <a:off x="6937375"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0" name="Line 66"/>
          <p:cNvSpPr>
            <a:spLocks noChangeShapeType="1"/>
          </p:cNvSpPr>
          <p:nvPr/>
        </p:nvSpPr>
        <p:spPr bwMode="auto">
          <a:xfrm flipV="1">
            <a:off x="7040563" y="4879975"/>
            <a:ext cx="1588" cy="33338"/>
          </a:xfrm>
          <a:prstGeom prst="line">
            <a:avLst/>
          </a:pr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1" name="Rectangle 67"/>
          <p:cNvSpPr>
            <a:spLocks noChangeArrowheads="1"/>
          </p:cNvSpPr>
          <p:nvPr/>
        </p:nvSpPr>
        <p:spPr bwMode="auto">
          <a:xfrm>
            <a:off x="4456113" y="5076826"/>
            <a:ext cx="248466" cy="1538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rPr>
              <a:t>ppm</a:t>
            </a:r>
            <a:endParaRPr kumimoji="0" lang="en-US" sz="1800" b="0" i="0" u="none" strike="noStrike" cap="none" normalizeH="0" baseline="0" smtClean="0">
              <a:ln>
                <a:noFill/>
              </a:ln>
              <a:solidFill>
                <a:schemeClr val="tx1"/>
              </a:solidFill>
              <a:effectLst/>
              <a:latin typeface="Arial" pitchFamily="34" charset="0"/>
            </a:endParaRPr>
          </a:p>
        </p:txBody>
      </p:sp>
      <p:sp>
        <p:nvSpPr>
          <p:cNvPr id="440" name="Freeform 86"/>
          <p:cNvSpPr>
            <a:spLocks/>
          </p:cNvSpPr>
          <p:nvPr/>
        </p:nvSpPr>
        <p:spPr bwMode="auto">
          <a:xfrm>
            <a:off x="2095500" y="3873499"/>
            <a:ext cx="4953000" cy="901700"/>
          </a:xfrm>
          <a:custGeom>
            <a:avLst/>
            <a:gdLst/>
            <a:ahLst/>
            <a:cxnLst>
              <a:cxn ang="0">
                <a:pos x="43" y="568"/>
              </a:cxn>
              <a:cxn ang="0">
                <a:pos x="92" y="568"/>
              </a:cxn>
              <a:cxn ang="0">
                <a:pos x="140" y="568"/>
              </a:cxn>
              <a:cxn ang="0">
                <a:pos x="189" y="563"/>
              </a:cxn>
              <a:cxn ang="0">
                <a:pos x="238" y="563"/>
              </a:cxn>
              <a:cxn ang="0">
                <a:pos x="292" y="563"/>
              </a:cxn>
              <a:cxn ang="0">
                <a:pos x="340" y="563"/>
              </a:cxn>
              <a:cxn ang="0">
                <a:pos x="389" y="563"/>
              </a:cxn>
              <a:cxn ang="0">
                <a:pos x="438" y="558"/>
              </a:cxn>
              <a:cxn ang="0">
                <a:pos x="486" y="558"/>
              </a:cxn>
              <a:cxn ang="0">
                <a:pos x="535" y="552"/>
              </a:cxn>
              <a:cxn ang="0">
                <a:pos x="584" y="547"/>
              </a:cxn>
              <a:cxn ang="0">
                <a:pos x="632" y="541"/>
              </a:cxn>
              <a:cxn ang="0">
                <a:pos x="681" y="530"/>
              </a:cxn>
              <a:cxn ang="0">
                <a:pos x="730" y="509"/>
              </a:cxn>
              <a:cxn ang="0">
                <a:pos x="778" y="482"/>
              </a:cxn>
              <a:cxn ang="0">
                <a:pos x="827" y="460"/>
              </a:cxn>
              <a:cxn ang="0">
                <a:pos x="876" y="455"/>
              </a:cxn>
              <a:cxn ang="0">
                <a:pos x="924" y="449"/>
              </a:cxn>
              <a:cxn ang="0">
                <a:pos x="973" y="384"/>
              </a:cxn>
              <a:cxn ang="0">
                <a:pos x="1022" y="76"/>
              </a:cxn>
              <a:cxn ang="0">
                <a:pos x="1071" y="249"/>
              </a:cxn>
              <a:cxn ang="0">
                <a:pos x="1119" y="460"/>
              </a:cxn>
              <a:cxn ang="0">
                <a:pos x="1168" y="520"/>
              </a:cxn>
              <a:cxn ang="0">
                <a:pos x="1217" y="536"/>
              </a:cxn>
              <a:cxn ang="0">
                <a:pos x="1265" y="547"/>
              </a:cxn>
              <a:cxn ang="0">
                <a:pos x="1314" y="552"/>
              </a:cxn>
              <a:cxn ang="0">
                <a:pos x="1363" y="558"/>
              </a:cxn>
              <a:cxn ang="0">
                <a:pos x="1411" y="558"/>
              </a:cxn>
              <a:cxn ang="0">
                <a:pos x="1460" y="558"/>
              </a:cxn>
              <a:cxn ang="0">
                <a:pos x="1509" y="558"/>
              </a:cxn>
              <a:cxn ang="0">
                <a:pos x="1557" y="563"/>
              </a:cxn>
              <a:cxn ang="0">
                <a:pos x="1606" y="563"/>
              </a:cxn>
              <a:cxn ang="0">
                <a:pos x="1655" y="563"/>
              </a:cxn>
              <a:cxn ang="0">
                <a:pos x="1703" y="563"/>
              </a:cxn>
              <a:cxn ang="0">
                <a:pos x="1752" y="563"/>
              </a:cxn>
              <a:cxn ang="0">
                <a:pos x="1806" y="558"/>
              </a:cxn>
              <a:cxn ang="0">
                <a:pos x="1855" y="558"/>
              </a:cxn>
              <a:cxn ang="0">
                <a:pos x="1903" y="558"/>
              </a:cxn>
              <a:cxn ang="0">
                <a:pos x="1952" y="552"/>
              </a:cxn>
              <a:cxn ang="0">
                <a:pos x="2001" y="541"/>
              </a:cxn>
              <a:cxn ang="0">
                <a:pos x="2049" y="525"/>
              </a:cxn>
              <a:cxn ang="0">
                <a:pos x="2098" y="466"/>
              </a:cxn>
              <a:cxn ang="0">
                <a:pos x="2147" y="249"/>
              </a:cxn>
              <a:cxn ang="0">
                <a:pos x="2196" y="384"/>
              </a:cxn>
              <a:cxn ang="0">
                <a:pos x="2244" y="514"/>
              </a:cxn>
              <a:cxn ang="0">
                <a:pos x="2293" y="547"/>
              </a:cxn>
              <a:cxn ang="0">
                <a:pos x="2342" y="558"/>
              </a:cxn>
              <a:cxn ang="0">
                <a:pos x="2390" y="563"/>
              </a:cxn>
              <a:cxn ang="0">
                <a:pos x="2439" y="563"/>
              </a:cxn>
              <a:cxn ang="0">
                <a:pos x="2488" y="563"/>
              </a:cxn>
              <a:cxn ang="0">
                <a:pos x="2536" y="568"/>
              </a:cxn>
              <a:cxn ang="0">
                <a:pos x="2585" y="568"/>
              </a:cxn>
              <a:cxn ang="0">
                <a:pos x="2634" y="568"/>
              </a:cxn>
              <a:cxn ang="0">
                <a:pos x="2682" y="568"/>
              </a:cxn>
              <a:cxn ang="0">
                <a:pos x="2731" y="568"/>
              </a:cxn>
              <a:cxn ang="0">
                <a:pos x="2780" y="568"/>
              </a:cxn>
              <a:cxn ang="0">
                <a:pos x="2828" y="568"/>
              </a:cxn>
              <a:cxn ang="0">
                <a:pos x="2877" y="568"/>
              </a:cxn>
              <a:cxn ang="0">
                <a:pos x="2926" y="568"/>
              </a:cxn>
              <a:cxn ang="0">
                <a:pos x="2974" y="568"/>
              </a:cxn>
              <a:cxn ang="0">
                <a:pos x="3023" y="568"/>
              </a:cxn>
              <a:cxn ang="0">
                <a:pos x="3072" y="568"/>
              </a:cxn>
            </a:cxnLst>
            <a:rect l="0" t="0" r="r" b="b"/>
            <a:pathLst>
              <a:path w="3120" h="568">
                <a:moveTo>
                  <a:pt x="0" y="568"/>
                </a:moveTo>
                <a:lnTo>
                  <a:pt x="0" y="568"/>
                </a:lnTo>
                <a:lnTo>
                  <a:pt x="5" y="568"/>
                </a:lnTo>
                <a:lnTo>
                  <a:pt x="5" y="568"/>
                </a:lnTo>
                <a:lnTo>
                  <a:pt x="5" y="568"/>
                </a:lnTo>
                <a:lnTo>
                  <a:pt x="10" y="568"/>
                </a:lnTo>
                <a:lnTo>
                  <a:pt x="10" y="568"/>
                </a:lnTo>
                <a:lnTo>
                  <a:pt x="16" y="568"/>
                </a:lnTo>
                <a:lnTo>
                  <a:pt x="16" y="568"/>
                </a:lnTo>
                <a:lnTo>
                  <a:pt x="21" y="568"/>
                </a:lnTo>
                <a:lnTo>
                  <a:pt x="21" y="568"/>
                </a:lnTo>
                <a:lnTo>
                  <a:pt x="21" y="568"/>
                </a:lnTo>
                <a:lnTo>
                  <a:pt x="27" y="568"/>
                </a:lnTo>
                <a:lnTo>
                  <a:pt x="27" y="568"/>
                </a:lnTo>
                <a:lnTo>
                  <a:pt x="32" y="568"/>
                </a:lnTo>
                <a:lnTo>
                  <a:pt x="32" y="568"/>
                </a:lnTo>
                <a:lnTo>
                  <a:pt x="37" y="568"/>
                </a:lnTo>
                <a:lnTo>
                  <a:pt x="37" y="568"/>
                </a:lnTo>
                <a:lnTo>
                  <a:pt x="37" y="568"/>
                </a:lnTo>
                <a:lnTo>
                  <a:pt x="43" y="568"/>
                </a:lnTo>
                <a:lnTo>
                  <a:pt x="43" y="568"/>
                </a:lnTo>
                <a:lnTo>
                  <a:pt x="48" y="568"/>
                </a:lnTo>
                <a:lnTo>
                  <a:pt x="48" y="568"/>
                </a:lnTo>
                <a:lnTo>
                  <a:pt x="54" y="568"/>
                </a:lnTo>
                <a:lnTo>
                  <a:pt x="54" y="568"/>
                </a:lnTo>
                <a:lnTo>
                  <a:pt x="54" y="568"/>
                </a:lnTo>
                <a:lnTo>
                  <a:pt x="59" y="568"/>
                </a:lnTo>
                <a:lnTo>
                  <a:pt x="59" y="568"/>
                </a:lnTo>
                <a:lnTo>
                  <a:pt x="64" y="568"/>
                </a:lnTo>
                <a:lnTo>
                  <a:pt x="64" y="568"/>
                </a:lnTo>
                <a:lnTo>
                  <a:pt x="70" y="568"/>
                </a:lnTo>
                <a:lnTo>
                  <a:pt x="70" y="568"/>
                </a:lnTo>
                <a:lnTo>
                  <a:pt x="75" y="568"/>
                </a:lnTo>
                <a:lnTo>
                  <a:pt x="75" y="568"/>
                </a:lnTo>
                <a:lnTo>
                  <a:pt x="75" y="568"/>
                </a:lnTo>
                <a:lnTo>
                  <a:pt x="81" y="568"/>
                </a:lnTo>
                <a:lnTo>
                  <a:pt x="81" y="568"/>
                </a:lnTo>
                <a:lnTo>
                  <a:pt x="86" y="568"/>
                </a:lnTo>
                <a:lnTo>
                  <a:pt x="86" y="568"/>
                </a:lnTo>
                <a:lnTo>
                  <a:pt x="92" y="568"/>
                </a:lnTo>
                <a:lnTo>
                  <a:pt x="92" y="568"/>
                </a:lnTo>
                <a:lnTo>
                  <a:pt x="92" y="568"/>
                </a:lnTo>
                <a:lnTo>
                  <a:pt x="97" y="568"/>
                </a:lnTo>
                <a:lnTo>
                  <a:pt x="97" y="568"/>
                </a:lnTo>
                <a:lnTo>
                  <a:pt x="102" y="568"/>
                </a:lnTo>
                <a:lnTo>
                  <a:pt x="102" y="568"/>
                </a:lnTo>
                <a:lnTo>
                  <a:pt x="108" y="568"/>
                </a:lnTo>
                <a:lnTo>
                  <a:pt x="108" y="568"/>
                </a:lnTo>
                <a:lnTo>
                  <a:pt x="108" y="568"/>
                </a:lnTo>
                <a:lnTo>
                  <a:pt x="113" y="568"/>
                </a:lnTo>
                <a:lnTo>
                  <a:pt x="113" y="568"/>
                </a:lnTo>
                <a:lnTo>
                  <a:pt x="119" y="568"/>
                </a:lnTo>
                <a:lnTo>
                  <a:pt x="119" y="568"/>
                </a:lnTo>
                <a:lnTo>
                  <a:pt x="124" y="568"/>
                </a:lnTo>
                <a:lnTo>
                  <a:pt x="124" y="568"/>
                </a:lnTo>
                <a:lnTo>
                  <a:pt x="124" y="568"/>
                </a:lnTo>
                <a:lnTo>
                  <a:pt x="129" y="568"/>
                </a:lnTo>
                <a:lnTo>
                  <a:pt x="129" y="568"/>
                </a:lnTo>
                <a:lnTo>
                  <a:pt x="135" y="568"/>
                </a:lnTo>
                <a:lnTo>
                  <a:pt x="135" y="568"/>
                </a:lnTo>
                <a:lnTo>
                  <a:pt x="140" y="568"/>
                </a:lnTo>
                <a:lnTo>
                  <a:pt x="140" y="568"/>
                </a:lnTo>
                <a:lnTo>
                  <a:pt x="140" y="568"/>
                </a:lnTo>
                <a:lnTo>
                  <a:pt x="146" y="568"/>
                </a:lnTo>
                <a:lnTo>
                  <a:pt x="146" y="568"/>
                </a:lnTo>
                <a:lnTo>
                  <a:pt x="151" y="568"/>
                </a:lnTo>
                <a:lnTo>
                  <a:pt x="151" y="568"/>
                </a:lnTo>
                <a:lnTo>
                  <a:pt x="156" y="568"/>
                </a:lnTo>
                <a:lnTo>
                  <a:pt x="156" y="568"/>
                </a:lnTo>
                <a:lnTo>
                  <a:pt x="156" y="568"/>
                </a:lnTo>
                <a:lnTo>
                  <a:pt x="162" y="568"/>
                </a:lnTo>
                <a:lnTo>
                  <a:pt x="162" y="568"/>
                </a:lnTo>
                <a:lnTo>
                  <a:pt x="167" y="568"/>
                </a:lnTo>
                <a:lnTo>
                  <a:pt x="167" y="563"/>
                </a:lnTo>
                <a:lnTo>
                  <a:pt x="173" y="563"/>
                </a:lnTo>
                <a:lnTo>
                  <a:pt x="173" y="563"/>
                </a:lnTo>
                <a:lnTo>
                  <a:pt x="173" y="563"/>
                </a:lnTo>
                <a:lnTo>
                  <a:pt x="178" y="563"/>
                </a:lnTo>
                <a:lnTo>
                  <a:pt x="178" y="563"/>
                </a:lnTo>
                <a:lnTo>
                  <a:pt x="183" y="563"/>
                </a:lnTo>
                <a:lnTo>
                  <a:pt x="183" y="563"/>
                </a:lnTo>
                <a:lnTo>
                  <a:pt x="189" y="563"/>
                </a:lnTo>
                <a:lnTo>
                  <a:pt x="189" y="563"/>
                </a:lnTo>
                <a:lnTo>
                  <a:pt x="189" y="563"/>
                </a:lnTo>
                <a:lnTo>
                  <a:pt x="194" y="563"/>
                </a:lnTo>
                <a:lnTo>
                  <a:pt x="194" y="563"/>
                </a:lnTo>
                <a:lnTo>
                  <a:pt x="200" y="563"/>
                </a:lnTo>
                <a:lnTo>
                  <a:pt x="200" y="563"/>
                </a:lnTo>
                <a:lnTo>
                  <a:pt x="205" y="563"/>
                </a:lnTo>
                <a:lnTo>
                  <a:pt x="205" y="563"/>
                </a:lnTo>
                <a:lnTo>
                  <a:pt x="205" y="563"/>
                </a:lnTo>
                <a:lnTo>
                  <a:pt x="211" y="563"/>
                </a:lnTo>
                <a:lnTo>
                  <a:pt x="211" y="563"/>
                </a:lnTo>
                <a:lnTo>
                  <a:pt x="216" y="563"/>
                </a:lnTo>
                <a:lnTo>
                  <a:pt x="216" y="563"/>
                </a:lnTo>
                <a:lnTo>
                  <a:pt x="221" y="563"/>
                </a:lnTo>
                <a:lnTo>
                  <a:pt x="221" y="563"/>
                </a:lnTo>
                <a:lnTo>
                  <a:pt x="221" y="563"/>
                </a:lnTo>
                <a:lnTo>
                  <a:pt x="227" y="563"/>
                </a:lnTo>
                <a:lnTo>
                  <a:pt x="227" y="563"/>
                </a:lnTo>
                <a:lnTo>
                  <a:pt x="232" y="563"/>
                </a:lnTo>
                <a:lnTo>
                  <a:pt x="232" y="563"/>
                </a:lnTo>
                <a:lnTo>
                  <a:pt x="238" y="563"/>
                </a:lnTo>
                <a:lnTo>
                  <a:pt x="238" y="563"/>
                </a:lnTo>
                <a:lnTo>
                  <a:pt x="238" y="563"/>
                </a:lnTo>
                <a:lnTo>
                  <a:pt x="243" y="563"/>
                </a:lnTo>
                <a:lnTo>
                  <a:pt x="243" y="563"/>
                </a:lnTo>
                <a:lnTo>
                  <a:pt x="248" y="563"/>
                </a:lnTo>
                <a:lnTo>
                  <a:pt x="248" y="563"/>
                </a:lnTo>
                <a:lnTo>
                  <a:pt x="254" y="563"/>
                </a:lnTo>
                <a:lnTo>
                  <a:pt x="254" y="563"/>
                </a:lnTo>
                <a:lnTo>
                  <a:pt x="254" y="563"/>
                </a:lnTo>
                <a:lnTo>
                  <a:pt x="259" y="563"/>
                </a:lnTo>
                <a:lnTo>
                  <a:pt x="259" y="563"/>
                </a:lnTo>
                <a:lnTo>
                  <a:pt x="265" y="563"/>
                </a:lnTo>
                <a:lnTo>
                  <a:pt x="265" y="563"/>
                </a:lnTo>
                <a:lnTo>
                  <a:pt x="270" y="563"/>
                </a:lnTo>
                <a:lnTo>
                  <a:pt x="270" y="563"/>
                </a:lnTo>
                <a:lnTo>
                  <a:pt x="270" y="563"/>
                </a:lnTo>
                <a:lnTo>
                  <a:pt x="275" y="563"/>
                </a:lnTo>
                <a:lnTo>
                  <a:pt x="275" y="563"/>
                </a:lnTo>
                <a:lnTo>
                  <a:pt x="281" y="563"/>
                </a:lnTo>
                <a:lnTo>
                  <a:pt x="281" y="563"/>
                </a:lnTo>
                <a:lnTo>
                  <a:pt x="286" y="563"/>
                </a:lnTo>
                <a:lnTo>
                  <a:pt x="286" y="563"/>
                </a:lnTo>
                <a:lnTo>
                  <a:pt x="292" y="563"/>
                </a:lnTo>
                <a:lnTo>
                  <a:pt x="292" y="563"/>
                </a:lnTo>
                <a:lnTo>
                  <a:pt x="292" y="563"/>
                </a:lnTo>
                <a:lnTo>
                  <a:pt x="297" y="563"/>
                </a:lnTo>
                <a:lnTo>
                  <a:pt x="297" y="563"/>
                </a:lnTo>
                <a:lnTo>
                  <a:pt x="302" y="563"/>
                </a:lnTo>
                <a:lnTo>
                  <a:pt x="302" y="563"/>
                </a:lnTo>
                <a:lnTo>
                  <a:pt x="308" y="563"/>
                </a:lnTo>
                <a:lnTo>
                  <a:pt x="308" y="563"/>
                </a:lnTo>
                <a:lnTo>
                  <a:pt x="308" y="563"/>
                </a:lnTo>
                <a:lnTo>
                  <a:pt x="313" y="563"/>
                </a:lnTo>
                <a:lnTo>
                  <a:pt x="313" y="563"/>
                </a:lnTo>
                <a:lnTo>
                  <a:pt x="319" y="563"/>
                </a:lnTo>
                <a:lnTo>
                  <a:pt x="319" y="563"/>
                </a:lnTo>
                <a:lnTo>
                  <a:pt x="324" y="563"/>
                </a:lnTo>
                <a:lnTo>
                  <a:pt x="324" y="563"/>
                </a:lnTo>
                <a:lnTo>
                  <a:pt x="324" y="563"/>
                </a:lnTo>
                <a:lnTo>
                  <a:pt x="330" y="563"/>
                </a:lnTo>
                <a:lnTo>
                  <a:pt x="330" y="563"/>
                </a:lnTo>
                <a:lnTo>
                  <a:pt x="335" y="563"/>
                </a:lnTo>
                <a:lnTo>
                  <a:pt x="335" y="563"/>
                </a:lnTo>
                <a:lnTo>
                  <a:pt x="340" y="563"/>
                </a:lnTo>
                <a:lnTo>
                  <a:pt x="340" y="563"/>
                </a:lnTo>
                <a:lnTo>
                  <a:pt x="340" y="563"/>
                </a:lnTo>
                <a:lnTo>
                  <a:pt x="346" y="563"/>
                </a:lnTo>
                <a:lnTo>
                  <a:pt x="346" y="563"/>
                </a:lnTo>
                <a:lnTo>
                  <a:pt x="351" y="563"/>
                </a:lnTo>
                <a:lnTo>
                  <a:pt x="351" y="563"/>
                </a:lnTo>
                <a:lnTo>
                  <a:pt x="357" y="563"/>
                </a:lnTo>
                <a:lnTo>
                  <a:pt x="357" y="563"/>
                </a:lnTo>
                <a:lnTo>
                  <a:pt x="357" y="563"/>
                </a:lnTo>
                <a:lnTo>
                  <a:pt x="362" y="563"/>
                </a:lnTo>
                <a:lnTo>
                  <a:pt x="362" y="563"/>
                </a:lnTo>
                <a:lnTo>
                  <a:pt x="367" y="563"/>
                </a:lnTo>
                <a:lnTo>
                  <a:pt x="367" y="563"/>
                </a:lnTo>
                <a:lnTo>
                  <a:pt x="373" y="563"/>
                </a:lnTo>
                <a:lnTo>
                  <a:pt x="373" y="563"/>
                </a:lnTo>
                <a:lnTo>
                  <a:pt x="373" y="563"/>
                </a:lnTo>
                <a:lnTo>
                  <a:pt x="378" y="563"/>
                </a:lnTo>
                <a:lnTo>
                  <a:pt x="378" y="563"/>
                </a:lnTo>
                <a:lnTo>
                  <a:pt x="384" y="563"/>
                </a:lnTo>
                <a:lnTo>
                  <a:pt x="384" y="563"/>
                </a:lnTo>
                <a:lnTo>
                  <a:pt x="389" y="563"/>
                </a:lnTo>
                <a:lnTo>
                  <a:pt x="389" y="563"/>
                </a:lnTo>
                <a:lnTo>
                  <a:pt x="389" y="563"/>
                </a:lnTo>
                <a:lnTo>
                  <a:pt x="394" y="563"/>
                </a:lnTo>
                <a:lnTo>
                  <a:pt x="394" y="563"/>
                </a:lnTo>
                <a:lnTo>
                  <a:pt x="400" y="563"/>
                </a:lnTo>
                <a:lnTo>
                  <a:pt x="400" y="563"/>
                </a:lnTo>
                <a:lnTo>
                  <a:pt x="405" y="563"/>
                </a:lnTo>
                <a:lnTo>
                  <a:pt x="405" y="563"/>
                </a:lnTo>
                <a:lnTo>
                  <a:pt x="405" y="563"/>
                </a:lnTo>
                <a:lnTo>
                  <a:pt x="411" y="563"/>
                </a:lnTo>
                <a:lnTo>
                  <a:pt x="411" y="563"/>
                </a:lnTo>
                <a:lnTo>
                  <a:pt x="416" y="563"/>
                </a:lnTo>
                <a:lnTo>
                  <a:pt x="416" y="563"/>
                </a:lnTo>
                <a:lnTo>
                  <a:pt x="421" y="563"/>
                </a:lnTo>
                <a:lnTo>
                  <a:pt x="421" y="563"/>
                </a:lnTo>
                <a:lnTo>
                  <a:pt x="421" y="563"/>
                </a:lnTo>
                <a:lnTo>
                  <a:pt x="427" y="558"/>
                </a:lnTo>
                <a:lnTo>
                  <a:pt x="427" y="558"/>
                </a:lnTo>
                <a:lnTo>
                  <a:pt x="432" y="558"/>
                </a:lnTo>
                <a:lnTo>
                  <a:pt x="432" y="558"/>
                </a:lnTo>
                <a:lnTo>
                  <a:pt x="438" y="558"/>
                </a:lnTo>
                <a:lnTo>
                  <a:pt x="438" y="558"/>
                </a:lnTo>
                <a:lnTo>
                  <a:pt x="438" y="558"/>
                </a:lnTo>
                <a:lnTo>
                  <a:pt x="443" y="558"/>
                </a:lnTo>
                <a:lnTo>
                  <a:pt x="443" y="558"/>
                </a:lnTo>
                <a:lnTo>
                  <a:pt x="449" y="558"/>
                </a:lnTo>
                <a:lnTo>
                  <a:pt x="449" y="558"/>
                </a:lnTo>
                <a:lnTo>
                  <a:pt x="454" y="558"/>
                </a:lnTo>
                <a:lnTo>
                  <a:pt x="454" y="558"/>
                </a:lnTo>
                <a:lnTo>
                  <a:pt x="454" y="558"/>
                </a:lnTo>
                <a:lnTo>
                  <a:pt x="459" y="558"/>
                </a:lnTo>
                <a:lnTo>
                  <a:pt x="459" y="558"/>
                </a:lnTo>
                <a:lnTo>
                  <a:pt x="465" y="558"/>
                </a:lnTo>
                <a:lnTo>
                  <a:pt x="465" y="558"/>
                </a:lnTo>
                <a:lnTo>
                  <a:pt x="470" y="558"/>
                </a:lnTo>
                <a:lnTo>
                  <a:pt x="470" y="558"/>
                </a:lnTo>
                <a:lnTo>
                  <a:pt x="470" y="558"/>
                </a:lnTo>
                <a:lnTo>
                  <a:pt x="476" y="558"/>
                </a:lnTo>
                <a:lnTo>
                  <a:pt x="476" y="558"/>
                </a:lnTo>
                <a:lnTo>
                  <a:pt x="481" y="558"/>
                </a:lnTo>
                <a:lnTo>
                  <a:pt x="481" y="558"/>
                </a:lnTo>
                <a:lnTo>
                  <a:pt x="486" y="558"/>
                </a:lnTo>
                <a:lnTo>
                  <a:pt x="486" y="558"/>
                </a:lnTo>
                <a:lnTo>
                  <a:pt x="486" y="558"/>
                </a:lnTo>
                <a:lnTo>
                  <a:pt x="492" y="558"/>
                </a:lnTo>
                <a:lnTo>
                  <a:pt x="492" y="558"/>
                </a:lnTo>
                <a:lnTo>
                  <a:pt x="497" y="558"/>
                </a:lnTo>
                <a:lnTo>
                  <a:pt x="497" y="558"/>
                </a:lnTo>
                <a:lnTo>
                  <a:pt x="503" y="558"/>
                </a:lnTo>
                <a:lnTo>
                  <a:pt x="503" y="558"/>
                </a:lnTo>
                <a:lnTo>
                  <a:pt x="508" y="558"/>
                </a:lnTo>
                <a:lnTo>
                  <a:pt x="508" y="558"/>
                </a:lnTo>
                <a:lnTo>
                  <a:pt x="508" y="558"/>
                </a:lnTo>
                <a:lnTo>
                  <a:pt x="513" y="558"/>
                </a:lnTo>
                <a:lnTo>
                  <a:pt x="513" y="558"/>
                </a:lnTo>
                <a:lnTo>
                  <a:pt x="519" y="558"/>
                </a:lnTo>
                <a:lnTo>
                  <a:pt x="519" y="558"/>
                </a:lnTo>
                <a:lnTo>
                  <a:pt x="524" y="558"/>
                </a:lnTo>
                <a:lnTo>
                  <a:pt x="524" y="552"/>
                </a:lnTo>
                <a:lnTo>
                  <a:pt x="524" y="552"/>
                </a:lnTo>
                <a:lnTo>
                  <a:pt x="530" y="552"/>
                </a:lnTo>
                <a:lnTo>
                  <a:pt x="530" y="552"/>
                </a:lnTo>
                <a:lnTo>
                  <a:pt x="535" y="552"/>
                </a:lnTo>
                <a:lnTo>
                  <a:pt x="535" y="552"/>
                </a:lnTo>
                <a:lnTo>
                  <a:pt x="540" y="552"/>
                </a:lnTo>
                <a:lnTo>
                  <a:pt x="540" y="552"/>
                </a:lnTo>
                <a:lnTo>
                  <a:pt x="540" y="552"/>
                </a:lnTo>
                <a:lnTo>
                  <a:pt x="546" y="552"/>
                </a:lnTo>
                <a:lnTo>
                  <a:pt x="546" y="552"/>
                </a:lnTo>
                <a:lnTo>
                  <a:pt x="551" y="552"/>
                </a:lnTo>
                <a:lnTo>
                  <a:pt x="551" y="552"/>
                </a:lnTo>
                <a:lnTo>
                  <a:pt x="557" y="552"/>
                </a:lnTo>
                <a:lnTo>
                  <a:pt x="557" y="552"/>
                </a:lnTo>
                <a:lnTo>
                  <a:pt x="557" y="552"/>
                </a:lnTo>
                <a:lnTo>
                  <a:pt x="562" y="552"/>
                </a:lnTo>
                <a:lnTo>
                  <a:pt x="562" y="552"/>
                </a:lnTo>
                <a:lnTo>
                  <a:pt x="567" y="552"/>
                </a:lnTo>
                <a:lnTo>
                  <a:pt x="567" y="552"/>
                </a:lnTo>
                <a:lnTo>
                  <a:pt x="573" y="552"/>
                </a:lnTo>
                <a:lnTo>
                  <a:pt x="573" y="552"/>
                </a:lnTo>
                <a:lnTo>
                  <a:pt x="573" y="552"/>
                </a:lnTo>
                <a:lnTo>
                  <a:pt x="578" y="547"/>
                </a:lnTo>
                <a:lnTo>
                  <a:pt x="578" y="547"/>
                </a:lnTo>
                <a:lnTo>
                  <a:pt x="584" y="547"/>
                </a:lnTo>
                <a:lnTo>
                  <a:pt x="584" y="547"/>
                </a:lnTo>
                <a:lnTo>
                  <a:pt x="589" y="547"/>
                </a:lnTo>
                <a:lnTo>
                  <a:pt x="589" y="547"/>
                </a:lnTo>
                <a:lnTo>
                  <a:pt x="589" y="547"/>
                </a:lnTo>
                <a:lnTo>
                  <a:pt x="595" y="547"/>
                </a:lnTo>
                <a:lnTo>
                  <a:pt x="595" y="547"/>
                </a:lnTo>
                <a:lnTo>
                  <a:pt x="600" y="547"/>
                </a:lnTo>
                <a:lnTo>
                  <a:pt x="600" y="547"/>
                </a:lnTo>
                <a:lnTo>
                  <a:pt x="605" y="547"/>
                </a:lnTo>
                <a:lnTo>
                  <a:pt x="605" y="547"/>
                </a:lnTo>
                <a:lnTo>
                  <a:pt x="605" y="547"/>
                </a:lnTo>
                <a:lnTo>
                  <a:pt x="611" y="547"/>
                </a:lnTo>
                <a:lnTo>
                  <a:pt x="611" y="547"/>
                </a:lnTo>
                <a:lnTo>
                  <a:pt x="616" y="541"/>
                </a:lnTo>
                <a:lnTo>
                  <a:pt x="616" y="541"/>
                </a:lnTo>
                <a:lnTo>
                  <a:pt x="622" y="541"/>
                </a:lnTo>
                <a:lnTo>
                  <a:pt x="622" y="541"/>
                </a:lnTo>
                <a:lnTo>
                  <a:pt x="622" y="541"/>
                </a:lnTo>
                <a:lnTo>
                  <a:pt x="627" y="541"/>
                </a:lnTo>
                <a:lnTo>
                  <a:pt x="627" y="541"/>
                </a:lnTo>
                <a:lnTo>
                  <a:pt x="632" y="541"/>
                </a:lnTo>
                <a:lnTo>
                  <a:pt x="632" y="541"/>
                </a:lnTo>
                <a:lnTo>
                  <a:pt x="638" y="541"/>
                </a:lnTo>
                <a:lnTo>
                  <a:pt x="638" y="541"/>
                </a:lnTo>
                <a:lnTo>
                  <a:pt x="638" y="541"/>
                </a:lnTo>
                <a:lnTo>
                  <a:pt x="643" y="536"/>
                </a:lnTo>
                <a:lnTo>
                  <a:pt x="643" y="536"/>
                </a:lnTo>
                <a:lnTo>
                  <a:pt x="649" y="536"/>
                </a:lnTo>
                <a:lnTo>
                  <a:pt x="649" y="536"/>
                </a:lnTo>
                <a:lnTo>
                  <a:pt x="654" y="536"/>
                </a:lnTo>
                <a:lnTo>
                  <a:pt x="654" y="536"/>
                </a:lnTo>
                <a:lnTo>
                  <a:pt x="654" y="536"/>
                </a:lnTo>
                <a:lnTo>
                  <a:pt x="659" y="536"/>
                </a:lnTo>
                <a:lnTo>
                  <a:pt x="659" y="536"/>
                </a:lnTo>
                <a:lnTo>
                  <a:pt x="665" y="530"/>
                </a:lnTo>
                <a:lnTo>
                  <a:pt x="665" y="530"/>
                </a:lnTo>
                <a:lnTo>
                  <a:pt x="670" y="530"/>
                </a:lnTo>
                <a:lnTo>
                  <a:pt x="670" y="530"/>
                </a:lnTo>
                <a:lnTo>
                  <a:pt x="670" y="530"/>
                </a:lnTo>
                <a:lnTo>
                  <a:pt x="676" y="530"/>
                </a:lnTo>
                <a:lnTo>
                  <a:pt x="676" y="530"/>
                </a:lnTo>
                <a:lnTo>
                  <a:pt x="681" y="530"/>
                </a:lnTo>
                <a:lnTo>
                  <a:pt x="681" y="525"/>
                </a:lnTo>
                <a:lnTo>
                  <a:pt x="686" y="525"/>
                </a:lnTo>
                <a:lnTo>
                  <a:pt x="686" y="525"/>
                </a:lnTo>
                <a:lnTo>
                  <a:pt x="686" y="525"/>
                </a:lnTo>
                <a:lnTo>
                  <a:pt x="692" y="525"/>
                </a:lnTo>
                <a:lnTo>
                  <a:pt x="692" y="525"/>
                </a:lnTo>
                <a:lnTo>
                  <a:pt x="697" y="525"/>
                </a:lnTo>
                <a:lnTo>
                  <a:pt x="697" y="520"/>
                </a:lnTo>
                <a:lnTo>
                  <a:pt x="703" y="520"/>
                </a:lnTo>
                <a:lnTo>
                  <a:pt x="703" y="520"/>
                </a:lnTo>
                <a:lnTo>
                  <a:pt x="703" y="520"/>
                </a:lnTo>
                <a:lnTo>
                  <a:pt x="708" y="520"/>
                </a:lnTo>
                <a:lnTo>
                  <a:pt x="708" y="520"/>
                </a:lnTo>
                <a:lnTo>
                  <a:pt x="714" y="514"/>
                </a:lnTo>
                <a:lnTo>
                  <a:pt x="714" y="514"/>
                </a:lnTo>
                <a:lnTo>
                  <a:pt x="719" y="514"/>
                </a:lnTo>
                <a:lnTo>
                  <a:pt x="719" y="514"/>
                </a:lnTo>
                <a:lnTo>
                  <a:pt x="724" y="514"/>
                </a:lnTo>
                <a:lnTo>
                  <a:pt x="724" y="509"/>
                </a:lnTo>
                <a:lnTo>
                  <a:pt x="724" y="509"/>
                </a:lnTo>
                <a:lnTo>
                  <a:pt x="730" y="509"/>
                </a:lnTo>
                <a:lnTo>
                  <a:pt x="730" y="509"/>
                </a:lnTo>
                <a:lnTo>
                  <a:pt x="735" y="509"/>
                </a:lnTo>
                <a:lnTo>
                  <a:pt x="735" y="503"/>
                </a:lnTo>
                <a:lnTo>
                  <a:pt x="741" y="503"/>
                </a:lnTo>
                <a:lnTo>
                  <a:pt x="741" y="503"/>
                </a:lnTo>
                <a:lnTo>
                  <a:pt x="741" y="503"/>
                </a:lnTo>
                <a:lnTo>
                  <a:pt x="746" y="503"/>
                </a:lnTo>
                <a:lnTo>
                  <a:pt x="746" y="498"/>
                </a:lnTo>
                <a:lnTo>
                  <a:pt x="751" y="498"/>
                </a:lnTo>
                <a:lnTo>
                  <a:pt x="751" y="498"/>
                </a:lnTo>
                <a:lnTo>
                  <a:pt x="757" y="498"/>
                </a:lnTo>
                <a:lnTo>
                  <a:pt x="757" y="493"/>
                </a:lnTo>
                <a:lnTo>
                  <a:pt x="757" y="493"/>
                </a:lnTo>
                <a:lnTo>
                  <a:pt x="762" y="493"/>
                </a:lnTo>
                <a:lnTo>
                  <a:pt x="762" y="493"/>
                </a:lnTo>
                <a:lnTo>
                  <a:pt x="768" y="487"/>
                </a:lnTo>
                <a:lnTo>
                  <a:pt x="768" y="487"/>
                </a:lnTo>
                <a:lnTo>
                  <a:pt x="773" y="487"/>
                </a:lnTo>
                <a:lnTo>
                  <a:pt x="773" y="487"/>
                </a:lnTo>
                <a:lnTo>
                  <a:pt x="773" y="482"/>
                </a:lnTo>
                <a:lnTo>
                  <a:pt x="778" y="482"/>
                </a:lnTo>
                <a:lnTo>
                  <a:pt x="778" y="482"/>
                </a:lnTo>
                <a:lnTo>
                  <a:pt x="784" y="482"/>
                </a:lnTo>
                <a:lnTo>
                  <a:pt x="784" y="482"/>
                </a:lnTo>
                <a:lnTo>
                  <a:pt x="789" y="476"/>
                </a:lnTo>
                <a:lnTo>
                  <a:pt x="789" y="476"/>
                </a:lnTo>
                <a:lnTo>
                  <a:pt x="789" y="476"/>
                </a:lnTo>
                <a:lnTo>
                  <a:pt x="795" y="476"/>
                </a:lnTo>
                <a:lnTo>
                  <a:pt x="795" y="471"/>
                </a:lnTo>
                <a:lnTo>
                  <a:pt x="800" y="471"/>
                </a:lnTo>
                <a:lnTo>
                  <a:pt x="800" y="471"/>
                </a:lnTo>
                <a:lnTo>
                  <a:pt x="805" y="471"/>
                </a:lnTo>
                <a:lnTo>
                  <a:pt x="805" y="471"/>
                </a:lnTo>
                <a:lnTo>
                  <a:pt x="805" y="466"/>
                </a:lnTo>
                <a:lnTo>
                  <a:pt x="811" y="466"/>
                </a:lnTo>
                <a:lnTo>
                  <a:pt x="811" y="466"/>
                </a:lnTo>
                <a:lnTo>
                  <a:pt x="816" y="466"/>
                </a:lnTo>
                <a:lnTo>
                  <a:pt x="816" y="466"/>
                </a:lnTo>
                <a:lnTo>
                  <a:pt x="822" y="466"/>
                </a:lnTo>
                <a:lnTo>
                  <a:pt x="822" y="460"/>
                </a:lnTo>
                <a:lnTo>
                  <a:pt x="822" y="460"/>
                </a:lnTo>
                <a:lnTo>
                  <a:pt x="827" y="460"/>
                </a:lnTo>
                <a:lnTo>
                  <a:pt x="827" y="460"/>
                </a:lnTo>
                <a:lnTo>
                  <a:pt x="833" y="460"/>
                </a:lnTo>
                <a:lnTo>
                  <a:pt x="833" y="460"/>
                </a:lnTo>
                <a:lnTo>
                  <a:pt x="838" y="460"/>
                </a:lnTo>
                <a:lnTo>
                  <a:pt x="838" y="460"/>
                </a:lnTo>
                <a:lnTo>
                  <a:pt x="838" y="460"/>
                </a:lnTo>
                <a:lnTo>
                  <a:pt x="843" y="460"/>
                </a:lnTo>
                <a:lnTo>
                  <a:pt x="843" y="455"/>
                </a:lnTo>
                <a:lnTo>
                  <a:pt x="849" y="455"/>
                </a:lnTo>
                <a:lnTo>
                  <a:pt x="849" y="455"/>
                </a:lnTo>
                <a:lnTo>
                  <a:pt x="854" y="455"/>
                </a:lnTo>
                <a:lnTo>
                  <a:pt x="854" y="455"/>
                </a:lnTo>
                <a:lnTo>
                  <a:pt x="854" y="455"/>
                </a:lnTo>
                <a:lnTo>
                  <a:pt x="860" y="455"/>
                </a:lnTo>
                <a:lnTo>
                  <a:pt x="860" y="455"/>
                </a:lnTo>
                <a:lnTo>
                  <a:pt x="865" y="455"/>
                </a:lnTo>
                <a:lnTo>
                  <a:pt x="865" y="455"/>
                </a:lnTo>
                <a:lnTo>
                  <a:pt x="870" y="455"/>
                </a:lnTo>
                <a:lnTo>
                  <a:pt x="870" y="455"/>
                </a:lnTo>
                <a:lnTo>
                  <a:pt x="870" y="455"/>
                </a:lnTo>
                <a:lnTo>
                  <a:pt x="876" y="455"/>
                </a:lnTo>
                <a:lnTo>
                  <a:pt x="876" y="455"/>
                </a:lnTo>
                <a:lnTo>
                  <a:pt x="881" y="455"/>
                </a:lnTo>
                <a:lnTo>
                  <a:pt x="881" y="455"/>
                </a:lnTo>
                <a:lnTo>
                  <a:pt x="887" y="455"/>
                </a:lnTo>
                <a:lnTo>
                  <a:pt x="887" y="455"/>
                </a:lnTo>
                <a:lnTo>
                  <a:pt x="887" y="455"/>
                </a:lnTo>
                <a:lnTo>
                  <a:pt x="892" y="455"/>
                </a:lnTo>
                <a:lnTo>
                  <a:pt x="892" y="455"/>
                </a:lnTo>
                <a:lnTo>
                  <a:pt x="897" y="455"/>
                </a:lnTo>
                <a:lnTo>
                  <a:pt x="897" y="455"/>
                </a:lnTo>
                <a:lnTo>
                  <a:pt x="903" y="455"/>
                </a:lnTo>
                <a:lnTo>
                  <a:pt x="903" y="455"/>
                </a:lnTo>
                <a:lnTo>
                  <a:pt x="903" y="455"/>
                </a:lnTo>
                <a:lnTo>
                  <a:pt x="908" y="455"/>
                </a:lnTo>
                <a:lnTo>
                  <a:pt x="908" y="455"/>
                </a:lnTo>
                <a:lnTo>
                  <a:pt x="914" y="449"/>
                </a:lnTo>
                <a:lnTo>
                  <a:pt x="914" y="449"/>
                </a:lnTo>
                <a:lnTo>
                  <a:pt x="919" y="449"/>
                </a:lnTo>
                <a:lnTo>
                  <a:pt x="919" y="449"/>
                </a:lnTo>
                <a:lnTo>
                  <a:pt x="919" y="449"/>
                </a:lnTo>
                <a:lnTo>
                  <a:pt x="924" y="449"/>
                </a:lnTo>
                <a:lnTo>
                  <a:pt x="924" y="444"/>
                </a:lnTo>
                <a:lnTo>
                  <a:pt x="930" y="444"/>
                </a:lnTo>
                <a:lnTo>
                  <a:pt x="930" y="444"/>
                </a:lnTo>
                <a:lnTo>
                  <a:pt x="935" y="444"/>
                </a:lnTo>
                <a:lnTo>
                  <a:pt x="935" y="438"/>
                </a:lnTo>
                <a:lnTo>
                  <a:pt x="941" y="438"/>
                </a:lnTo>
                <a:lnTo>
                  <a:pt x="941" y="438"/>
                </a:lnTo>
                <a:lnTo>
                  <a:pt x="941" y="433"/>
                </a:lnTo>
                <a:lnTo>
                  <a:pt x="946" y="433"/>
                </a:lnTo>
                <a:lnTo>
                  <a:pt x="946" y="428"/>
                </a:lnTo>
                <a:lnTo>
                  <a:pt x="952" y="428"/>
                </a:lnTo>
                <a:lnTo>
                  <a:pt x="952" y="422"/>
                </a:lnTo>
                <a:lnTo>
                  <a:pt x="957" y="422"/>
                </a:lnTo>
                <a:lnTo>
                  <a:pt x="957" y="417"/>
                </a:lnTo>
                <a:lnTo>
                  <a:pt x="957" y="411"/>
                </a:lnTo>
                <a:lnTo>
                  <a:pt x="962" y="411"/>
                </a:lnTo>
                <a:lnTo>
                  <a:pt x="962" y="406"/>
                </a:lnTo>
                <a:lnTo>
                  <a:pt x="968" y="401"/>
                </a:lnTo>
                <a:lnTo>
                  <a:pt x="968" y="395"/>
                </a:lnTo>
                <a:lnTo>
                  <a:pt x="973" y="390"/>
                </a:lnTo>
                <a:lnTo>
                  <a:pt x="973" y="384"/>
                </a:lnTo>
                <a:lnTo>
                  <a:pt x="973" y="374"/>
                </a:lnTo>
                <a:lnTo>
                  <a:pt x="979" y="368"/>
                </a:lnTo>
                <a:lnTo>
                  <a:pt x="979" y="363"/>
                </a:lnTo>
                <a:lnTo>
                  <a:pt x="984" y="352"/>
                </a:lnTo>
                <a:lnTo>
                  <a:pt x="984" y="341"/>
                </a:lnTo>
                <a:lnTo>
                  <a:pt x="989" y="330"/>
                </a:lnTo>
                <a:lnTo>
                  <a:pt x="989" y="319"/>
                </a:lnTo>
                <a:lnTo>
                  <a:pt x="989" y="309"/>
                </a:lnTo>
                <a:lnTo>
                  <a:pt x="995" y="298"/>
                </a:lnTo>
                <a:lnTo>
                  <a:pt x="995" y="282"/>
                </a:lnTo>
                <a:lnTo>
                  <a:pt x="1000" y="271"/>
                </a:lnTo>
                <a:lnTo>
                  <a:pt x="1000" y="255"/>
                </a:lnTo>
                <a:lnTo>
                  <a:pt x="1006" y="238"/>
                </a:lnTo>
                <a:lnTo>
                  <a:pt x="1006" y="217"/>
                </a:lnTo>
                <a:lnTo>
                  <a:pt x="1006" y="200"/>
                </a:lnTo>
                <a:lnTo>
                  <a:pt x="1011" y="179"/>
                </a:lnTo>
                <a:lnTo>
                  <a:pt x="1011" y="163"/>
                </a:lnTo>
                <a:lnTo>
                  <a:pt x="1016" y="141"/>
                </a:lnTo>
                <a:lnTo>
                  <a:pt x="1016" y="119"/>
                </a:lnTo>
                <a:lnTo>
                  <a:pt x="1022" y="98"/>
                </a:lnTo>
                <a:lnTo>
                  <a:pt x="1022" y="76"/>
                </a:lnTo>
                <a:lnTo>
                  <a:pt x="1022" y="60"/>
                </a:lnTo>
                <a:lnTo>
                  <a:pt x="1027" y="44"/>
                </a:lnTo>
                <a:lnTo>
                  <a:pt x="1027" y="27"/>
                </a:lnTo>
                <a:lnTo>
                  <a:pt x="1033" y="16"/>
                </a:lnTo>
                <a:lnTo>
                  <a:pt x="1033" y="6"/>
                </a:lnTo>
                <a:lnTo>
                  <a:pt x="1038" y="0"/>
                </a:lnTo>
                <a:lnTo>
                  <a:pt x="1038" y="0"/>
                </a:lnTo>
                <a:lnTo>
                  <a:pt x="1038" y="6"/>
                </a:lnTo>
                <a:lnTo>
                  <a:pt x="1043" y="11"/>
                </a:lnTo>
                <a:lnTo>
                  <a:pt x="1043" y="27"/>
                </a:lnTo>
                <a:lnTo>
                  <a:pt x="1049" y="38"/>
                </a:lnTo>
                <a:lnTo>
                  <a:pt x="1049" y="60"/>
                </a:lnTo>
                <a:lnTo>
                  <a:pt x="1054" y="76"/>
                </a:lnTo>
                <a:lnTo>
                  <a:pt x="1054" y="98"/>
                </a:lnTo>
                <a:lnTo>
                  <a:pt x="1054" y="119"/>
                </a:lnTo>
                <a:lnTo>
                  <a:pt x="1060" y="141"/>
                </a:lnTo>
                <a:lnTo>
                  <a:pt x="1060" y="163"/>
                </a:lnTo>
                <a:lnTo>
                  <a:pt x="1065" y="184"/>
                </a:lnTo>
                <a:lnTo>
                  <a:pt x="1065" y="206"/>
                </a:lnTo>
                <a:lnTo>
                  <a:pt x="1071" y="227"/>
                </a:lnTo>
                <a:lnTo>
                  <a:pt x="1071" y="249"/>
                </a:lnTo>
                <a:lnTo>
                  <a:pt x="1071" y="265"/>
                </a:lnTo>
                <a:lnTo>
                  <a:pt x="1076" y="287"/>
                </a:lnTo>
                <a:lnTo>
                  <a:pt x="1076" y="303"/>
                </a:lnTo>
                <a:lnTo>
                  <a:pt x="1081" y="314"/>
                </a:lnTo>
                <a:lnTo>
                  <a:pt x="1081" y="330"/>
                </a:lnTo>
                <a:lnTo>
                  <a:pt x="1087" y="347"/>
                </a:lnTo>
                <a:lnTo>
                  <a:pt x="1087" y="357"/>
                </a:lnTo>
                <a:lnTo>
                  <a:pt x="1087" y="368"/>
                </a:lnTo>
                <a:lnTo>
                  <a:pt x="1092" y="379"/>
                </a:lnTo>
                <a:lnTo>
                  <a:pt x="1092" y="390"/>
                </a:lnTo>
                <a:lnTo>
                  <a:pt x="1098" y="401"/>
                </a:lnTo>
                <a:lnTo>
                  <a:pt x="1098" y="406"/>
                </a:lnTo>
                <a:lnTo>
                  <a:pt x="1103" y="417"/>
                </a:lnTo>
                <a:lnTo>
                  <a:pt x="1103" y="422"/>
                </a:lnTo>
                <a:lnTo>
                  <a:pt x="1103" y="428"/>
                </a:lnTo>
                <a:lnTo>
                  <a:pt x="1108" y="438"/>
                </a:lnTo>
                <a:lnTo>
                  <a:pt x="1108" y="444"/>
                </a:lnTo>
                <a:lnTo>
                  <a:pt x="1114" y="449"/>
                </a:lnTo>
                <a:lnTo>
                  <a:pt x="1114" y="455"/>
                </a:lnTo>
                <a:lnTo>
                  <a:pt x="1119" y="460"/>
                </a:lnTo>
                <a:lnTo>
                  <a:pt x="1119" y="460"/>
                </a:lnTo>
                <a:lnTo>
                  <a:pt x="1119" y="466"/>
                </a:lnTo>
                <a:lnTo>
                  <a:pt x="1125" y="471"/>
                </a:lnTo>
                <a:lnTo>
                  <a:pt x="1125" y="476"/>
                </a:lnTo>
                <a:lnTo>
                  <a:pt x="1130" y="476"/>
                </a:lnTo>
                <a:lnTo>
                  <a:pt x="1130" y="482"/>
                </a:lnTo>
                <a:lnTo>
                  <a:pt x="1135" y="487"/>
                </a:lnTo>
                <a:lnTo>
                  <a:pt x="1135" y="487"/>
                </a:lnTo>
                <a:lnTo>
                  <a:pt x="1135" y="493"/>
                </a:lnTo>
                <a:lnTo>
                  <a:pt x="1141" y="493"/>
                </a:lnTo>
                <a:lnTo>
                  <a:pt x="1141" y="498"/>
                </a:lnTo>
                <a:lnTo>
                  <a:pt x="1146" y="498"/>
                </a:lnTo>
                <a:lnTo>
                  <a:pt x="1146" y="503"/>
                </a:lnTo>
                <a:lnTo>
                  <a:pt x="1152" y="503"/>
                </a:lnTo>
                <a:lnTo>
                  <a:pt x="1152" y="503"/>
                </a:lnTo>
                <a:lnTo>
                  <a:pt x="1157" y="509"/>
                </a:lnTo>
                <a:lnTo>
                  <a:pt x="1157" y="509"/>
                </a:lnTo>
                <a:lnTo>
                  <a:pt x="1157" y="509"/>
                </a:lnTo>
                <a:lnTo>
                  <a:pt x="1162" y="514"/>
                </a:lnTo>
                <a:lnTo>
                  <a:pt x="1162" y="514"/>
                </a:lnTo>
                <a:lnTo>
                  <a:pt x="1168" y="514"/>
                </a:lnTo>
                <a:lnTo>
                  <a:pt x="1168" y="520"/>
                </a:lnTo>
                <a:lnTo>
                  <a:pt x="1173" y="520"/>
                </a:lnTo>
                <a:lnTo>
                  <a:pt x="1173" y="520"/>
                </a:lnTo>
                <a:lnTo>
                  <a:pt x="1173" y="520"/>
                </a:lnTo>
                <a:lnTo>
                  <a:pt x="1179" y="520"/>
                </a:lnTo>
                <a:lnTo>
                  <a:pt x="1179" y="525"/>
                </a:lnTo>
                <a:lnTo>
                  <a:pt x="1184" y="525"/>
                </a:lnTo>
                <a:lnTo>
                  <a:pt x="1184" y="525"/>
                </a:lnTo>
                <a:lnTo>
                  <a:pt x="1190" y="525"/>
                </a:lnTo>
                <a:lnTo>
                  <a:pt x="1190" y="525"/>
                </a:lnTo>
                <a:lnTo>
                  <a:pt x="1190" y="530"/>
                </a:lnTo>
                <a:lnTo>
                  <a:pt x="1195" y="530"/>
                </a:lnTo>
                <a:lnTo>
                  <a:pt x="1195" y="530"/>
                </a:lnTo>
                <a:lnTo>
                  <a:pt x="1200" y="530"/>
                </a:lnTo>
                <a:lnTo>
                  <a:pt x="1200" y="530"/>
                </a:lnTo>
                <a:lnTo>
                  <a:pt x="1206" y="530"/>
                </a:lnTo>
                <a:lnTo>
                  <a:pt x="1206" y="536"/>
                </a:lnTo>
                <a:lnTo>
                  <a:pt x="1206" y="536"/>
                </a:lnTo>
                <a:lnTo>
                  <a:pt x="1211" y="536"/>
                </a:lnTo>
                <a:lnTo>
                  <a:pt x="1211" y="536"/>
                </a:lnTo>
                <a:lnTo>
                  <a:pt x="1217" y="536"/>
                </a:lnTo>
                <a:lnTo>
                  <a:pt x="1217" y="536"/>
                </a:lnTo>
                <a:lnTo>
                  <a:pt x="1222" y="536"/>
                </a:lnTo>
                <a:lnTo>
                  <a:pt x="1222" y="536"/>
                </a:lnTo>
                <a:lnTo>
                  <a:pt x="1222" y="541"/>
                </a:lnTo>
                <a:lnTo>
                  <a:pt x="1227" y="541"/>
                </a:lnTo>
                <a:lnTo>
                  <a:pt x="1227" y="541"/>
                </a:lnTo>
                <a:lnTo>
                  <a:pt x="1233" y="541"/>
                </a:lnTo>
                <a:lnTo>
                  <a:pt x="1233" y="541"/>
                </a:lnTo>
                <a:lnTo>
                  <a:pt x="1238" y="541"/>
                </a:lnTo>
                <a:lnTo>
                  <a:pt x="1238" y="541"/>
                </a:lnTo>
                <a:lnTo>
                  <a:pt x="1238" y="541"/>
                </a:lnTo>
                <a:lnTo>
                  <a:pt x="1244" y="541"/>
                </a:lnTo>
                <a:lnTo>
                  <a:pt x="1244" y="541"/>
                </a:lnTo>
                <a:lnTo>
                  <a:pt x="1249" y="541"/>
                </a:lnTo>
                <a:lnTo>
                  <a:pt x="1249" y="541"/>
                </a:lnTo>
                <a:lnTo>
                  <a:pt x="1254" y="547"/>
                </a:lnTo>
                <a:lnTo>
                  <a:pt x="1254" y="547"/>
                </a:lnTo>
                <a:lnTo>
                  <a:pt x="1254" y="547"/>
                </a:lnTo>
                <a:lnTo>
                  <a:pt x="1260" y="547"/>
                </a:lnTo>
                <a:lnTo>
                  <a:pt x="1260" y="547"/>
                </a:lnTo>
                <a:lnTo>
                  <a:pt x="1265" y="547"/>
                </a:lnTo>
                <a:lnTo>
                  <a:pt x="1265" y="547"/>
                </a:lnTo>
                <a:lnTo>
                  <a:pt x="1271" y="547"/>
                </a:lnTo>
                <a:lnTo>
                  <a:pt x="1271" y="547"/>
                </a:lnTo>
                <a:lnTo>
                  <a:pt x="1271" y="547"/>
                </a:lnTo>
                <a:lnTo>
                  <a:pt x="1276" y="547"/>
                </a:lnTo>
                <a:lnTo>
                  <a:pt x="1276" y="547"/>
                </a:lnTo>
                <a:lnTo>
                  <a:pt x="1281" y="547"/>
                </a:lnTo>
                <a:lnTo>
                  <a:pt x="1281" y="547"/>
                </a:lnTo>
                <a:lnTo>
                  <a:pt x="1287" y="547"/>
                </a:lnTo>
                <a:lnTo>
                  <a:pt x="1287" y="547"/>
                </a:lnTo>
                <a:lnTo>
                  <a:pt x="1287" y="547"/>
                </a:lnTo>
                <a:lnTo>
                  <a:pt x="1292" y="552"/>
                </a:lnTo>
                <a:lnTo>
                  <a:pt x="1292" y="552"/>
                </a:lnTo>
                <a:lnTo>
                  <a:pt x="1298" y="552"/>
                </a:lnTo>
                <a:lnTo>
                  <a:pt x="1298" y="552"/>
                </a:lnTo>
                <a:lnTo>
                  <a:pt x="1303" y="552"/>
                </a:lnTo>
                <a:lnTo>
                  <a:pt x="1303" y="552"/>
                </a:lnTo>
                <a:lnTo>
                  <a:pt x="1303" y="552"/>
                </a:lnTo>
                <a:lnTo>
                  <a:pt x="1308" y="552"/>
                </a:lnTo>
                <a:lnTo>
                  <a:pt x="1308" y="552"/>
                </a:lnTo>
                <a:lnTo>
                  <a:pt x="1314" y="552"/>
                </a:lnTo>
                <a:lnTo>
                  <a:pt x="1314" y="552"/>
                </a:lnTo>
                <a:lnTo>
                  <a:pt x="1319" y="552"/>
                </a:lnTo>
                <a:lnTo>
                  <a:pt x="1319" y="552"/>
                </a:lnTo>
                <a:lnTo>
                  <a:pt x="1319" y="552"/>
                </a:lnTo>
                <a:lnTo>
                  <a:pt x="1325" y="552"/>
                </a:lnTo>
                <a:lnTo>
                  <a:pt x="1325" y="552"/>
                </a:lnTo>
                <a:lnTo>
                  <a:pt x="1330" y="552"/>
                </a:lnTo>
                <a:lnTo>
                  <a:pt x="1330" y="552"/>
                </a:lnTo>
                <a:lnTo>
                  <a:pt x="1336" y="552"/>
                </a:lnTo>
                <a:lnTo>
                  <a:pt x="1336" y="552"/>
                </a:lnTo>
                <a:lnTo>
                  <a:pt x="1336" y="552"/>
                </a:lnTo>
                <a:lnTo>
                  <a:pt x="1341" y="552"/>
                </a:lnTo>
                <a:lnTo>
                  <a:pt x="1341" y="552"/>
                </a:lnTo>
                <a:lnTo>
                  <a:pt x="1346" y="552"/>
                </a:lnTo>
                <a:lnTo>
                  <a:pt x="1346" y="552"/>
                </a:lnTo>
                <a:lnTo>
                  <a:pt x="1352" y="552"/>
                </a:lnTo>
                <a:lnTo>
                  <a:pt x="1352" y="552"/>
                </a:lnTo>
                <a:lnTo>
                  <a:pt x="1357" y="552"/>
                </a:lnTo>
                <a:lnTo>
                  <a:pt x="1357" y="558"/>
                </a:lnTo>
                <a:lnTo>
                  <a:pt x="1357" y="558"/>
                </a:lnTo>
                <a:lnTo>
                  <a:pt x="1363" y="558"/>
                </a:lnTo>
                <a:lnTo>
                  <a:pt x="1363" y="558"/>
                </a:lnTo>
                <a:lnTo>
                  <a:pt x="1368" y="558"/>
                </a:lnTo>
                <a:lnTo>
                  <a:pt x="1368" y="558"/>
                </a:lnTo>
                <a:lnTo>
                  <a:pt x="1373" y="558"/>
                </a:lnTo>
                <a:lnTo>
                  <a:pt x="1373" y="558"/>
                </a:lnTo>
                <a:lnTo>
                  <a:pt x="1373" y="558"/>
                </a:lnTo>
                <a:lnTo>
                  <a:pt x="1379" y="558"/>
                </a:lnTo>
                <a:lnTo>
                  <a:pt x="1379" y="558"/>
                </a:lnTo>
                <a:lnTo>
                  <a:pt x="1384" y="558"/>
                </a:lnTo>
                <a:lnTo>
                  <a:pt x="1384" y="558"/>
                </a:lnTo>
                <a:lnTo>
                  <a:pt x="1390" y="558"/>
                </a:lnTo>
                <a:lnTo>
                  <a:pt x="1390" y="558"/>
                </a:lnTo>
                <a:lnTo>
                  <a:pt x="1390" y="558"/>
                </a:lnTo>
                <a:lnTo>
                  <a:pt x="1395" y="558"/>
                </a:lnTo>
                <a:lnTo>
                  <a:pt x="1395" y="558"/>
                </a:lnTo>
                <a:lnTo>
                  <a:pt x="1400" y="558"/>
                </a:lnTo>
                <a:lnTo>
                  <a:pt x="1400" y="558"/>
                </a:lnTo>
                <a:lnTo>
                  <a:pt x="1406" y="558"/>
                </a:lnTo>
                <a:lnTo>
                  <a:pt x="1406" y="558"/>
                </a:lnTo>
                <a:lnTo>
                  <a:pt x="1406" y="558"/>
                </a:lnTo>
                <a:lnTo>
                  <a:pt x="1411" y="558"/>
                </a:lnTo>
                <a:lnTo>
                  <a:pt x="1411" y="558"/>
                </a:lnTo>
                <a:lnTo>
                  <a:pt x="1417" y="558"/>
                </a:lnTo>
                <a:lnTo>
                  <a:pt x="1417" y="558"/>
                </a:lnTo>
                <a:lnTo>
                  <a:pt x="1422" y="558"/>
                </a:lnTo>
                <a:lnTo>
                  <a:pt x="1422" y="558"/>
                </a:lnTo>
                <a:lnTo>
                  <a:pt x="1422" y="558"/>
                </a:lnTo>
                <a:lnTo>
                  <a:pt x="1427" y="558"/>
                </a:lnTo>
                <a:lnTo>
                  <a:pt x="1427" y="558"/>
                </a:lnTo>
                <a:lnTo>
                  <a:pt x="1433" y="558"/>
                </a:lnTo>
                <a:lnTo>
                  <a:pt x="1433" y="558"/>
                </a:lnTo>
                <a:lnTo>
                  <a:pt x="1438" y="558"/>
                </a:lnTo>
                <a:lnTo>
                  <a:pt x="1438" y="558"/>
                </a:lnTo>
                <a:lnTo>
                  <a:pt x="1438" y="558"/>
                </a:lnTo>
                <a:lnTo>
                  <a:pt x="1444" y="558"/>
                </a:lnTo>
                <a:lnTo>
                  <a:pt x="1444" y="558"/>
                </a:lnTo>
                <a:lnTo>
                  <a:pt x="1449" y="558"/>
                </a:lnTo>
                <a:lnTo>
                  <a:pt x="1449" y="558"/>
                </a:lnTo>
                <a:lnTo>
                  <a:pt x="1455" y="558"/>
                </a:lnTo>
                <a:lnTo>
                  <a:pt x="1455" y="558"/>
                </a:lnTo>
                <a:lnTo>
                  <a:pt x="1455" y="558"/>
                </a:lnTo>
                <a:lnTo>
                  <a:pt x="1460" y="558"/>
                </a:lnTo>
                <a:lnTo>
                  <a:pt x="1460" y="558"/>
                </a:lnTo>
                <a:lnTo>
                  <a:pt x="1465" y="558"/>
                </a:lnTo>
                <a:lnTo>
                  <a:pt x="1465" y="558"/>
                </a:lnTo>
                <a:lnTo>
                  <a:pt x="1471" y="558"/>
                </a:lnTo>
                <a:lnTo>
                  <a:pt x="1471" y="558"/>
                </a:lnTo>
                <a:lnTo>
                  <a:pt x="1471" y="558"/>
                </a:lnTo>
                <a:lnTo>
                  <a:pt x="1476" y="558"/>
                </a:lnTo>
                <a:lnTo>
                  <a:pt x="1476" y="558"/>
                </a:lnTo>
                <a:lnTo>
                  <a:pt x="1482" y="558"/>
                </a:lnTo>
                <a:lnTo>
                  <a:pt x="1482" y="558"/>
                </a:lnTo>
                <a:lnTo>
                  <a:pt x="1487" y="558"/>
                </a:lnTo>
                <a:lnTo>
                  <a:pt x="1487" y="558"/>
                </a:lnTo>
                <a:lnTo>
                  <a:pt x="1487" y="558"/>
                </a:lnTo>
                <a:lnTo>
                  <a:pt x="1492" y="558"/>
                </a:lnTo>
                <a:lnTo>
                  <a:pt x="1492" y="558"/>
                </a:lnTo>
                <a:lnTo>
                  <a:pt x="1498" y="558"/>
                </a:lnTo>
                <a:lnTo>
                  <a:pt x="1498" y="558"/>
                </a:lnTo>
                <a:lnTo>
                  <a:pt x="1503" y="558"/>
                </a:lnTo>
                <a:lnTo>
                  <a:pt x="1503" y="558"/>
                </a:lnTo>
                <a:lnTo>
                  <a:pt x="1503" y="558"/>
                </a:lnTo>
                <a:lnTo>
                  <a:pt x="1509" y="558"/>
                </a:lnTo>
                <a:lnTo>
                  <a:pt x="1509" y="558"/>
                </a:lnTo>
                <a:lnTo>
                  <a:pt x="1514" y="558"/>
                </a:lnTo>
                <a:lnTo>
                  <a:pt x="1514" y="558"/>
                </a:lnTo>
                <a:lnTo>
                  <a:pt x="1519" y="558"/>
                </a:lnTo>
                <a:lnTo>
                  <a:pt x="1519" y="558"/>
                </a:lnTo>
                <a:lnTo>
                  <a:pt x="1519" y="558"/>
                </a:lnTo>
                <a:lnTo>
                  <a:pt x="1525" y="558"/>
                </a:lnTo>
                <a:lnTo>
                  <a:pt x="1525" y="558"/>
                </a:lnTo>
                <a:lnTo>
                  <a:pt x="1530" y="558"/>
                </a:lnTo>
                <a:lnTo>
                  <a:pt x="1530" y="563"/>
                </a:lnTo>
                <a:lnTo>
                  <a:pt x="1536" y="563"/>
                </a:lnTo>
                <a:lnTo>
                  <a:pt x="1536" y="563"/>
                </a:lnTo>
                <a:lnTo>
                  <a:pt x="1536" y="563"/>
                </a:lnTo>
                <a:lnTo>
                  <a:pt x="1541" y="563"/>
                </a:lnTo>
                <a:lnTo>
                  <a:pt x="1541" y="563"/>
                </a:lnTo>
                <a:lnTo>
                  <a:pt x="1546" y="563"/>
                </a:lnTo>
                <a:lnTo>
                  <a:pt x="1546" y="563"/>
                </a:lnTo>
                <a:lnTo>
                  <a:pt x="1552" y="563"/>
                </a:lnTo>
                <a:lnTo>
                  <a:pt x="1552" y="563"/>
                </a:lnTo>
                <a:lnTo>
                  <a:pt x="1552" y="563"/>
                </a:lnTo>
                <a:lnTo>
                  <a:pt x="1557" y="563"/>
                </a:lnTo>
                <a:lnTo>
                  <a:pt x="1557" y="563"/>
                </a:lnTo>
                <a:lnTo>
                  <a:pt x="1563" y="563"/>
                </a:lnTo>
                <a:lnTo>
                  <a:pt x="1563" y="563"/>
                </a:lnTo>
                <a:lnTo>
                  <a:pt x="1568" y="563"/>
                </a:lnTo>
                <a:lnTo>
                  <a:pt x="1568" y="563"/>
                </a:lnTo>
                <a:lnTo>
                  <a:pt x="1574" y="563"/>
                </a:lnTo>
                <a:lnTo>
                  <a:pt x="1574" y="563"/>
                </a:lnTo>
                <a:lnTo>
                  <a:pt x="1574" y="563"/>
                </a:lnTo>
                <a:lnTo>
                  <a:pt x="1579" y="563"/>
                </a:lnTo>
                <a:lnTo>
                  <a:pt x="1579" y="563"/>
                </a:lnTo>
                <a:lnTo>
                  <a:pt x="1584" y="563"/>
                </a:lnTo>
                <a:lnTo>
                  <a:pt x="1584" y="563"/>
                </a:lnTo>
                <a:lnTo>
                  <a:pt x="1590" y="563"/>
                </a:lnTo>
                <a:lnTo>
                  <a:pt x="1590" y="563"/>
                </a:lnTo>
                <a:lnTo>
                  <a:pt x="1590" y="563"/>
                </a:lnTo>
                <a:lnTo>
                  <a:pt x="1595" y="563"/>
                </a:lnTo>
                <a:lnTo>
                  <a:pt x="1595" y="563"/>
                </a:lnTo>
                <a:lnTo>
                  <a:pt x="1601" y="563"/>
                </a:lnTo>
                <a:lnTo>
                  <a:pt x="1601" y="563"/>
                </a:lnTo>
                <a:lnTo>
                  <a:pt x="1606" y="563"/>
                </a:lnTo>
                <a:lnTo>
                  <a:pt x="1606" y="563"/>
                </a:lnTo>
                <a:lnTo>
                  <a:pt x="1606" y="563"/>
                </a:lnTo>
                <a:lnTo>
                  <a:pt x="1611" y="563"/>
                </a:lnTo>
                <a:lnTo>
                  <a:pt x="1611" y="563"/>
                </a:lnTo>
                <a:lnTo>
                  <a:pt x="1617" y="563"/>
                </a:lnTo>
                <a:lnTo>
                  <a:pt x="1617" y="563"/>
                </a:lnTo>
                <a:lnTo>
                  <a:pt x="1622" y="563"/>
                </a:lnTo>
                <a:lnTo>
                  <a:pt x="1622" y="563"/>
                </a:lnTo>
                <a:lnTo>
                  <a:pt x="1622" y="563"/>
                </a:lnTo>
                <a:lnTo>
                  <a:pt x="1628" y="563"/>
                </a:lnTo>
                <a:lnTo>
                  <a:pt x="1628" y="563"/>
                </a:lnTo>
                <a:lnTo>
                  <a:pt x="1633" y="563"/>
                </a:lnTo>
                <a:lnTo>
                  <a:pt x="1633" y="563"/>
                </a:lnTo>
                <a:lnTo>
                  <a:pt x="1638" y="563"/>
                </a:lnTo>
                <a:lnTo>
                  <a:pt x="1638" y="563"/>
                </a:lnTo>
                <a:lnTo>
                  <a:pt x="1638" y="563"/>
                </a:lnTo>
                <a:lnTo>
                  <a:pt x="1644" y="563"/>
                </a:lnTo>
                <a:lnTo>
                  <a:pt x="1644" y="563"/>
                </a:lnTo>
                <a:lnTo>
                  <a:pt x="1649" y="563"/>
                </a:lnTo>
                <a:lnTo>
                  <a:pt x="1649" y="563"/>
                </a:lnTo>
                <a:lnTo>
                  <a:pt x="1655" y="563"/>
                </a:lnTo>
                <a:lnTo>
                  <a:pt x="1655" y="563"/>
                </a:lnTo>
                <a:lnTo>
                  <a:pt x="1655" y="563"/>
                </a:lnTo>
                <a:lnTo>
                  <a:pt x="1660" y="563"/>
                </a:lnTo>
                <a:lnTo>
                  <a:pt x="1660" y="563"/>
                </a:lnTo>
                <a:lnTo>
                  <a:pt x="1665" y="563"/>
                </a:lnTo>
                <a:lnTo>
                  <a:pt x="1665" y="563"/>
                </a:lnTo>
                <a:lnTo>
                  <a:pt x="1671" y="563"/>
                </a:lnTo>
                <a:lnTo>
                  <a:pt x="1671" y="563"/>
                </a:lnTo>
                <a:lnTo>
                  <a:pt x="1671" y="563"/>
                </a:lnTo>
                <a:lnTo>
                  <a:pt x="1676" y="563"/>
                </a:lnTo>
                <a:lnTo>
                  <a:pt x="1676" y="563"/>
                </a:lnTo>
                <a:lnTo>
                  <a:pt x="1682" y="563"/>
                </a:lnTo>
                <a:lnTo>
                  <a:pt x="1682" y="563"/>
                </a:lnTo>
                <a:lnTo>
                  <a:pt x="1687" y="563"/>
                </a:lnTo>
                <a:lnTo>
                  <a:pt x="1687" y="563"/>
                </a:lnTo>
                <a:lnTo>
                  <a:pt x="1687" y="563"/>
                </a:lnTo>
                <a:lnTo>
                  <a:pt x="1693" y="563"/>
                </a:lnTo>
                <a:lnTo>
                  <a:pt x="1693" y="563"/>
                </a:lnTo>
                <a:lnTo>
                  <a:pt x="1698" y="563"/>
                </a:lnTo>
                <a:lnTo>
                  <a:pt x="1698" y="563"/>
                </a:lnTo>
                <a:lnTo>
                  <a:pt x="1703" y="563"/>
                </a:lnTo>
                <a:lnTo>
                  <a:pt x="1703" y="563"/>
                </a:lnTo>
                <a:lnTo>
                  <a:pt x="1703" y="563"/>
                </a:lnTo>
                <a:lnTo>
                  <a:pt x="1709" y="563"/>
                </a:lnTo>
                <a:lnTo>
                  <a:pt x="1709" y="563"/>
                </a:lnTo>
                <a:lnTo>
                  <a:pt x="1714" y="563"/>
                </a:lnTo>
                <a:lnTo>
                  <a:pt x="1714" y="563"/>
                </a:lnTo>
                <a:lnTo>
                  <a:pt x="1720" y="563"/>
                </a:lnTo>
                <a:lnTo>
                  <a:pt x="1720" y="563"/>
                </a:lnTo>
                <a:lnTo>
                  <a:pt x="1720" y="563"/>
                </a:lnTo>
                <a:lnTo>
                  <a:pt x="1725" y="563"/>
                </a:lnTo>
                <a:lnTo>
                  <a:pt x="1725" y="563"/>
                </a:lnTo>
                <a:lnTo>
                  <a:pt x="1730" y="563"/>
                </a:lnTo>
                <a:lnTo>
                  <a:pt x="1730" y="563"/>
                </a:lnTo>
                <a:lnTo>
                  <a:pt x="1736" y="563"/>
                </a:lnTo>
                <a:lnTo>
                  <a:pt x="1736" y="563"/>
                </a:lnTo>
                <a:lnTo>
                  <a:pt x="1736" y="563"/>
                </a:lnTo>
                <a:lnTo>
                  <a:pt x="1741" y="563"/>
                </a:lnTo>
                <a:lnTo>
                  <a:pt x="1741" y="563"/>
                </a:lnTo>
                <a:lnTo>
                  <a:pt x="1747" y="563"/>
                </a:lnTo>
                <a:lnTo>
                  <a:pt x="1747" y="563"/>
                </a:lnTo>
                <a:lnTo>
                  <a:pt x="1752" y="563"/>
                </a:lnTo>
                <a:lnTo>
                  <a:pt x="1752" y="563"/>
                </a:lnTo>
                <a:lnTo>
                  <a:pt x="1752" y="563"/>
                </a:lnTo>
                <a:lnTo>
                  <a:pt x="1757" y="563"/>
                </a:lnTo>
                <a:lnTo>
                  <a:pt x="1757" y="563"/>
                </a:lnTo>
                <a:lnTo>
                  <a:pt x="1763" y="563"/>
                </a:lnTo>
                <a:lnTo>
                  <a:pt x="1763" y="563"/>
                </a:lnTo>
                <a:lnTo>
                  <a:pt x="1768" y="563"/>
                </a:lnTo>
                <a:lnTo>
                  <a:pt x="1768" y="563"/>
                </a:lnTo>
                <a:lnTo>
                  <a:pt x="1768" y="563"/>
                </a:lnTo>
                <a:lnTo>
                  <a:pt x="1774" y="563"/>
                </a:lnTo>
                <a:lnTo>
                  <a:pt x="1774" y="563"/>
                </a:lnTo>
                <a:lnTo>
                  <a:pt x="1779" y="563"/>
                </a:lnTo>
                <a:lnTo>
                  <a:pt x="1779" y="563"/>
                </a:lnTo>
                <a:lnTo>
                  <a:pt x="1784" y="558"/>
                </a:lnTo>
                <a:lnTo>
                  <a:pt x="1784" y="563"/>
                </a:lnTo>
                <a:lnTo>
                  <a:pt x="1790" y="558"/>
                </a:lnTo>
                <a:lnTo>
                  <a:pt x="1790" y="558"/>
                </a:lnTo>
                <a:lnTo>
                  <a:pt x="1790" y="558"/>
                </a:lnTo>
                <a:lnTo>
                  <a:pt x="1795" y="558"/>
                </a:lnTo>
                <a:lnTo>
                  <a:pt x="1795" y="558"/>
                </a:lnTo>
                <a:lnTo>
                  <a:pt x="1801" y="558"/>
                </a:lnTo>
                <a:lnTo>
                  <a:pt x="1801" y="558"/>
                </a:lnTo>
                <a:lnTo>
                  <a:pt x="1806" y="558"/>
                </a:lnTo>
                <a:lnTo>
                  <a:pt x="1806" y="558"/>
                </a:lnTo>
                <a:lnTo>
                  <a:pt x="1806" y="558"/>
                </a:lnTo>
                <a:lnTo>
                  <a:pt x="1812" y="558"/>
                </a:lnTo>
                <a:lnTo>
                  <a:pt x="1812" y="558"/>
                </a:lnTo>
                <a:lnTo>
                  <a:pt x="1817" y="558"/>
                </a:lnTo>
                <a:lnTo>
                  <a:pt x="1817" y="558"/>
                </a:lnTo>
                <a:lnTo>
                  <a:pt x="1822" y="558"/>
                </a:lnTo>
                <a:lnTo>
                  <a:pt x="1822" y="558"/>
                </a:lnTo>
                <a:lnTo>
                  <a:pt x="1822" y="558"/>
                </a:lnTo>
                <a:lnTo>
                  <a:pt x="1828" y="558"/>
                </a:lnTo>
                <a:lnTo>
                  <a:pt x="1828" y="558"/>
                </a:lnTo>
                <a:lnTo>
                  <a:pt x="1833" y="558"/>
                </a:lnTo>
                <a:lnTo>
                  <a:pt x="1833" y="558"/>
                </a:lnTo>
                <a:lnTo>
                  <a:pt x="1839" y="558"/>
                </a:lnTo>
                <a:lnTo>
                  <a:pt x="1839" y="558"/>
                </a:lnTo>
                <a:lnTo>
                  <a:pt x="1839" y="558"/>
                </a:lnTo>
                <a:lnTo>
                  <a:pt x="1844" y="558"/>
                </a:lnTo>
                <a:lnTo>
                  <a:pt x="1844" y="558"/>
                </a:lnTo>
                <a:lnTo>
                  <a:pt x="1849" y="558"/>
                </a:lnTo>
                <a:lnTo>
                  <a:pt x="1849" y="558"/>
                </a:lnTo>
                <a:lnTo>
                  <a:pt x="1855" y="558"/>
                </a:lnTo>
                <a:lnTo>
                  <a:pt x="1855" y="558"/>
                </a:lnTo>
                <a:lnTo>
                  <a:pt x="1855" y="558"/>
                </a:lnTo>
                <a:lnTo>
                  <a:pt x="1860" y="558"/>
                </a:lnTo>
                <a:lnTo>
                  <a:pt x="1860" y="558"/>
                </a:lnTo>
                <a:lnTo>
                  <a:pt x="1866" y="558"/>
                </a:lnTo>
                <a:lnTo>
                  <a:pt x="1866" y="558"/>
                </a:lnTo>
                <a:lnTo>
                  <a:pt x="1871" y="558"/>
                </a:lnTo>
                <a:lnTo>
                  <a:pt x="1871" y="558"/>
                </a:lnTo>
                <a:lnTo>
                  <a:pt x="1871" y="558"/>
                </a:lnTo>
                <a:lnTo>
                  <a:pt x="1876" y="558"/>
                </a:lnTo>
                <a:lnTo>
                  <a:pt x="1876" y="558"/>
                </a:lnTo>
                <a:lnTo>
                  <a:pt x="1882" y="558"/>
                </a:lnTo>
                <a:lnTo>
                  <a:pt x="1882" y="558"/>
                </a:lnTo>
                <a:lnTo>
                  <a:pt x="1887" y="558"/>
                </a:lnTo>
                <a:lnTo>
                  <a:pt x="1887" y="558"/>
                </a:lnTo>
                <a:lnTo>
                  <a:pt x="1887" y="558"/>
                </a:lnTo>
                <a:lnTo>
                  <a:pt x="1893" y="558"/>
                </a:lnTo>
                <a:lnTo>
                  <a:pt x="1893" y="558"/>
                </a:lnTo>
                <a:lnTo>
                  <a:pt x="1898" y="558"/>
                </a:lnTo>
                <a:lnTo>
                  <a:pt x="1898" y="558"/>
                </a:lnTo>
                <a:lnTo>
                  <a:pt x="1903" y="558"/>
                </a:lnTo>
                <a:lnTo>
                  <a:pt x="1903" y="558"/>
                </a:lnTo>
                <a:lnTo>
                  <a:pt x="1903" y="558"/>
                </a:lnTo>
                <a:lnTo>
                  <a:pt x="1909" y="558"/>
                </a:lnTo>
                <a:lnTo>
                  <a:pt x="1909" y="558"/>
                </a:lnTo>
                <a:lnTo>
                  <a:pt x="1914" y="558"/>
                </a:lnTo>
                <a:lnTo>
                  <a:pt x="1914" y="558"/>
                </a:lnTo>
                <a:lnTo>
                  <a:pt x="1920" y="558"/>
                </a:lnTo>
                <a:lnTo>
                  <a:pt x="1920" y="558"/>
                </a:lnTo>
                <a:lnTo>
                  <a:pt x="1920" y="558"/>
                </a:lnTo>
                <a:lnTo>
                  <a:pt x="1925" y="552"/>
                </a:lnTo>
                <a:lnTo>
                  <a:pt x="1925" y="552"/>
                </a:lnTo>
                <a:lnTo>
                  <a:pt x="1930" y="552"/>
                </a:lnTo>
                <a:lnTo>
                  <a:pt x="1930" y="552"/>
                </a:lnTo>
                <a:lnTo>
                  <a:pt x="1936" y="552"/>
                </a:lnTo>
                <a:lnTo>
                  <a:pt x="1936" y="552"/>
                </a:lnTo>
                <a:lnTo>
                  <a:pt x="1936" y="552"/>
                </a:lnTo>
                <a:lnTo>
                  <a:pt x="1941" y="552"/>
                </a:lnTo>
                <a:lnTo>
                  <a:pt x="1941" y="552"/>
                </a:lnTo>
                <a:lnTo>
                  <a:pt x="1947" y="552"/>
                </a:lnTo>
                <a:lnTo>
                  <a:pt x="1947" y="552"/>
                </a:lnTo>
                <a:lnTo>
                  <a:pt x="1952" y="552"/>
                </a:lnTo>
                <a:lnTo>
                  <a:pt x="1952" y="552"/>
                </a:lnTo>
                <a:lnTo>
                  <a:pt x="1952" y="552"/>
                </a:lnTo>
                <a:lnTo>
                  <a:pt x="1958" y="552"/>
                </a:lnTo>
                <a:lnTo>
                  <a:pt x="1958" y="552"/>
                </a:lnTo>
                <a:lnTo>
                  <a:pt x="1963" y="552"/>
                </a:lnTo>
                <a:lnTo>
                  <a:pt x="1963" y="552"/>
                </a:lnTo>
                <a:lnTo>
                  <a:pt x="1968" y="552"/>
                </a:lnTo>
                <a:lnTo>
                  <a:pt x="1968" y="552"/>
                </a:lnTo>
                <a:lnTo>
                  <a:pt x="1968" y="547"/>
                </a:lnTo>
                <a:lnTo>
                  <a:pt x="1974" y="547"/>
                </a:lnTo>
                <a:lnTo>
                  <a:pt x="1974" y="547"/>
                </a:lnTo>
                <a:lnTo>
                  <a:pt x="1979" y="547"/>
                </a:lnTo>
                <a:lnTo>
                  <a:pt x="1979" y="547"/>
                </a:lnTo>
                <a:lnTo>
                  <a:pt x="1985" y="547"/>
                </a:lnTo>
                <a:lnTo>
                  <a:pt x="1985" y="547"/>
                </a:lnTo>
                <a:lnTo>
                  <a:pt x="1985" y="547"/>
                </a:lnTo>
                <a:lnTo>
                  <a:pt x="1990" y="547"/>
                </a:lnTo>
                <a:lnTo>
                  <a:pt x="1990" y="547"/>
                </a:lnTo>
                <a:lnTo>
                  <a:pt x="1995" y="547"/>
                </a:lnTo>
                <a:lnTo>
                  <a:pt x="1995" y="547"/>
                </a:lnTo>
                <a:lnTo>
                  <a:pt x="2001" y="541"/>
                </a:lnTo>
                <a:lnTo>
                  <a:pt x="2001" y="541"/>
                </a:lnTo>
                <a:lnTo>
                  <a:pt x="2006" y="541"/>
                </a:lnTo>
                <a:lnTo>
                  <a:pt x="2006" y="541"/>
                </a:lnTo>
                <a:lnTo>
                  <a:pt x="2006" y="541"/>
                </a:lnTo>
                <a:lnTo>
                  <a:pt x="2012" y="541"/>
                </a:lnTo>
                <a:lnTo>
                  <a:pt x="2012" y="541"/>
                </a:lnTo>
                <a:lnTo>
                  <a:pt x="2017" y="541"/>
                </a:lnTo>
                <a:lnTo>
                  <a:pt x="2017" y="536"/>
                </a:lnTo>
                <a:lnTo>
                  <a:pt x="2022" y="536"/>
                </a:lnTo>
                <a:lnTo>
                  <a:pt x="2022" y="536"/>
                </a:lnTo>
                <a:lnTo>
                  <a:pt x="2022" y="536"/>
                </a:lnTo>
                <a:lnTo>
                  <a:pt x="2028" y="536"/>
                </a:lnTo>
                <a:lnTo>
                  <a:pt x="2028" y="536"/>
                </a:lnTo>
                <a:lnTo>
                  <a:pt x="2033" y="530"/>
                </a:lnTo>
                <a:lnTo>
                  <a:pt x="2033" y="530"/>
                </a:lnTo>
                <a:lnTo>
                  <a:pt x="2039" y="530"/>
                </a:lnTo>
                <a:lnTo>
                  <a:pt x="2039" y="530"/>
                </a:lnTo>
                <a:lnTo>
                  <a:pt x="2039" y="530"/>
                </a:lnTo>
                <a:lnTo>
                  <a:pt x="2044" y="525"/>
                </a:lnTo>
                <a:lnTo>
                  <a:pt x="2044" y="525"/>
                </a:lnTo>
                <a:lnTo>
                  <a:pt x="2049" y="525"/>
                </a:lnTo>
                <a:lnTo>
                  <a:pt x="2049" y="525"/>
                </a:lnTo>
                <a:lnTo>
                  <a:pt x="2055" y="520"/>
                </a:lnTo>
                <a:lnTo>
                  <a:pt x="2055" y="520"/>
                </a:lnTo>
                <a:lnTo>
                  <a:pt x="2055" y="520"/>
                </a:lnTo>
                <a:lnTo>
                  <a:pt x="2060" y="514"/>
                </a:lnTo>
                <a:lnTo>
                  <a:pt x="2060" y="514"/>
                </a:lnTo>
                <a:lnTo>
                  <a:pt x="2066" y="514"/>
                </a:lnTo>
                <a:lnTo>
                  <a:pt x="2066" y="509"/>
                </a:lnTo>
                <a:lnTo>
                  <a:pt x="2071" y="509"/>
                </a:lnTo>
                <a:lnTo>
                  <a:pt x="2071" y="503"/>
                </a:lnTo>
                <a:lnTo>
                  <a:pt x="2071" y="503"/>
                </a:lnTo>
                <a:lnTo>
                  <a:pt x="2077" y="498"/>
                </a:lnTo>
                <a:lnTo>
                  <a:pt x="2077" y="498"/>
                </a:lnTo>
                <a:lnTo>
                  <a:pt x="2082" y="493"/>
                </a:lnTo>
                <a:lnTo>
                  <a:pt x="2082" y="487"/>
                </a:lnTo>
                <a:lnTo>
                  <a:pt x="2087" y="487"/>
                </a:lnTo>
                <a:lnTo>
                  <a:pt x="2087" y="482"/>
                </a:lnTo>
                <a:lnTo>
                  <a:pt x="2087" y="476"/>
                </a:lnTo>
                <a:lnTo>
                  <a:pt x="2093" y="471"/>
                </a:lnTo>
                <a:lnTo>
                  <a:pt x="2093" y="466"/>
                </a:lnTo>
                <a:lnTo>
                  <a:pt x="2098" y="466"/>
                </a:lnTo>
                <a:lnTo>
                  <a:pt x="2098" y="460"/>
                </a:lnTo>
                <a:lnTo>
                  <a:pt x="2104" y="449"/>
                </a:lnTo>
                <a:lnTo>
                  <a:pt x="2104" y="444"/>
                </a:lnTo>
                <a:lnTo>
                  <a:pt x="2104" y="438"/>
                </a:lnTo>
                <a:lnTo>
                  <a:pt x="2109" y="433"/>
                </a:lnTo>
                <a:lnTo>
                  <a:pt x="2109" y="422"/>
                </a:lnTo>
                <a:lnTo>
                  <a:pt x="2114" y="417"/>
                </a:lnTo>
                <a:lnTo>
                  <a:pt x="2114" y="406"/>
                </a:lnTo>
                <a:lnTo>
                  <a:pt x="2120" y="395"/>
                </a:lnTo>
                <a:lnTo>
                  <a:pt x="2120" y="384"/>
                </a:lnTo>
                <a:lnTo>
                  <a:pt x="2120" y="374"/>
                </a:lnTo>
                <a:lnTo>
                  <a:pt x="2125" y="363"/>
                </a:lnTo>
                <a:lnTo>
                  <a:pt x="2125" y="352"/>
                </a:lnTo>
                <a:lnTo>
                  <a:pt x="2131" y="341"/>
                </a:lnTo>
                <a:lnTo>
                  <a:pt x="2131" y="325"/>
                </a:lnTo>
                <a:lnTo>
                  <a:pt x="2136" y="314"/>
                </a:lnTo>
                <a:lnTo>
                  <a:pt x="2136" y="298"/>
                </a:lnTo>
                <a:lnTo>
                  <a:pt x="2136" y="287"/>
                </a:lnTo>
                <a:lnTo>
                  <a:pt x="2141" y="276"/>
                </a:lnTo>
                <a:lnTo>
                  <a:pt x="2141" y="260"/>
                </a:lnTo>
                <a:lnTo>
                  <a:pt x="2147" y="249"/>
                </a:lnTo>
                <a:lnTo>
                  <a:pt x="2147" y="238"/>
                </a:lnTo>
                <a:lnTo>
                  <a:pt x="2152" y="227"/>
                </a:lnTo>
                <a:lnTo>
                  <a:pt x="2152" y="222"/>
                </a:lnTo>
                <a:lnTo>
                  <a:pt x="2152" y="217"/>
                </a:lnTo>
                <a:lnTo>
                  <a:pt x="2158" y="217"/>
                </a:lnTo>
                <a:lnTo>
                  <a:pt x="2158" y="217"/>
                </a:lnTo>
                <a:lnTo>
                  <a:pt x="2163" y="217"/>
                </a:lnTo>
                <a:lnTo>
                  <a:pt x="2163" y="222"/>
                </a:lnTo>
                <a:lnTo>
                  <a:pt x="2168" y="233"/>
                </a:lnTo>
                <a:lnTo>
                  <a:pt x="2168" y="244"/>
                </a:lnTo>
                <a:lnTo>
                  <a:pt x="2168" y="255"/>
                </a:lnTo>
                <a:lnTo>
                  <a:pt x="2174" y="265"/>
                </a:lnTo>
                <a:lnTo>
                  <a:pt x="2174" y="276"/>
                </a:lnTo>
                <a:lnTo>
                  <a:pt x="2179" y="292"/>
                </a:lnTo>
                <a:lnTo>
                  <a:pt x="2179" y="309"/>
                </a:lnTo>
                <a:lnTo>
                  <a:pt x="2185" y="319"/>
                </a:lnTo>
                <a:lnTo>
                  <a:pt x="2185" y="336"/>
                </a:lnTo>
                <a:lnTo>
                  <a:pt x="2185" y="347"/>
                </a:lnTo>
                <a:lnTo>
                  <a:pt x="2190" y="363"/>
                </a:lnTo>
                <a:lnTo>
                  <a:pt x="2190" y="374"/>
                </a:lnTo>
                <a:lnTo>
                  <a:pt x="2196" y="384"/>
                </a:lnTo>
                <a:lnTo>
                  <a:pt x="2196" y="395"/>
                </a:lnTo>
                <a:lnTo>
                  <a:pt x="2201" y="406"/>
                </a:lnTo>
                <a:lnTo>
                  <a:pt x="2201" y="417"/>
                </a:lnTo>
                <a:lnTo>
                  <a:pt x="2201" y="428"/>
                </a:lnTo>
                <a:lnTo>
                  <a:pt x="2206" y="433"/>
                </a:lnTo>
                <a:lnTo>
                  <a:pt x="2206" y="444"/>
                </a:lnTo>
                <a:lnTo>
                  <a:pt x="2212" y="449"/>
                </a:lnTo>
                <a:lnTo>
                  <a:pt x="2212" y="460"/>
                </a:lnTo>
                <a:lnTo>
                  <a:pt x="2217" y="466"/>
                </a:lnTo>
                <a:lnTo>
                  <a:pt x="2217" y="471"/>
                </a:lnTo>
                <a:lnTo>
                  <a:pt x="2223" y="476"/>
                </a:lnTo>
                <a:lnTo>
                  <a:pt x="2223" y="482"/>
                </a:lnTo>
                <a:lnTo>
                  <a:pt x="2223" y="487"/>
                </a:lnTo>
                <a:lnTo>
                  <a:pt x="2228" y="493"/>
                </a:lnTo>
                <a:lnTo>
                  <a:pt x="2228" y="493"/>
                </a:lnTo>
                <a:lnTo>
                  <a:pt x="2233" y="498"/>
                </a:lnTo>
                <a:lnTo>
                  <a:pt x="2233" y="503"/>
                </a:lnTo>
                <a:lnTo>
                  <a:pt x="2239" y="503"/>
                </a:lnTo>
                <a:lnTo>
                  <a:pt x="2239" y="509"/>
                </a:lnTo>
                <a:lnTo>
                  <a:pt x="2239" y="509"/>
                </a:lnTo>
                <a:lnTo>
                  <a:pt x="2244" y="514"/>
                </a:lnTo>
                <a:lnTo>
                  <a:pt x="2244" y="514"/>
                </a:lnTo>
                <a:lnTo>
                  <a:pt x="2250" y="520"/>
                </a:lnTo>
                <a:lnTo>
                  <a:pt x="2250" y="520"/>
                </a:lnTo>
                <a:lnTo>
                  <a:pt x="2255" y="525"/>
                </a:lnTo>
                <a:lnTo>
                  <a:pt x="2255" y="525"/>
                </a:lnTo>
                <a:lnTo>
                  <a:pt x="2255" y="525"/>
                </a:lnTo>
                <a:lnTo>
                  <a:pt x="2260" y="530"/>
                </a:lnTo>
                <a:lnTo>
                  <a:pt x="2260" y="530"/>
                </a:lnTo>
                <a:lnTo>
                  <a:pt x="2266" y="530"/>
                </a:lnTo>
                <a:lnTo>
                  <a:pt x="2266" y="536"/>
                </a:lnTo>
                <a:lnTo>
                  <a:pt x="2271" y="536"/>
                </a:lnTo>
                <a:lnTo>
                  <a:pt x="2271" y="536"/>
                </a:lnTo>
                <a:lnTo>
                  <a:pt x="2271" y="536"/>
                </a:lnTo>
                <a:lnTo>
                  <a:pt x="2277" y="541"/>
                </a:lnTo>
                <a:lnTo>
                  <a:pt x="2277" y="541"/>
                </a:lnTo>
                <a:lnTo>
                  <a:pt x="2282" y="541"/>
                </a:lnTo>
                <a:lnTo>
                  <a:pt x="2282" y="541"/>
                </a:lnTo>
                <a:lnTo>
                  <a:pt x="2287" y="541"/>
                </a:lnTo>
                <a:lnTo>
                  <a:pt x="2287" y="541"/>
                </a:lnTo>
                <a:lnTo>
                  <a:pt x="2287" y="547"/>
                </a:lnTo>
                <a:lnTo>
                  <a:pt x="2293" y="547"/>
                </a:lnTo>
                <a:lnTo>
                  <a:pt x="2293" y="547"/>
                </a:lnTo>
                <a:lnTo>
                  <a:pt x="2298" y="547"/>
                </a:lnTo>
                <a:lnTo>
                  <a:pt x="2298" y="547"/>
                </a:lnTo>
                <a:lnTo>
                  <a:pt x="2304" y="547"/>
                </a:lnTo>
                <a:lnTo>
                  <a:pt x="2304" y="547"/>
                </a:lnTo>
                <a:lnTo>
                  <a:pt x="2304" y="552"/>
                </a:lnTo>
                <a:lnTo>
                  <a:pt x="2309" y="552"/>
                </a:lnTo>
                <a:lnTo>
                  <a:pt x="2309" y="552"/>
                </a:lnTo>
                <a:lnTo>
                  <a:pt x="2315" y="552"/>
                </a:lnTo>
                <a:lnTo>
                  <a:pt x="2315" y="552"/>
                </a:lnTo>
                <a:lnTo>
                  <a:pt x="2320" y="552"/>
                </a:lnTo>
                <a:lnTo>
                  <a:pt x="2320" y="552"/>
                </a:lnTo>
                <a:lnTo>
                  <a:pt x="2320" y="552"/>
                </a:lnTo>
                <a:lnTo>
                  <a:pt x="2325" y="552"/>
                </a:lnTo>
                <a:lnTo>
                  <a:pt x="2325" y="552"/>
                </a:lnTo>
                <a:lnTo>
                  <a:pt x="2331" y="552"/>
                </a:lnTo>
                <a:lnTo>
                  <a:pt x="2331" y="558"/>
                </a:lnTo>
                <a:lnTo>
                  <a:pt x="2336" y="558"/>
                </a:lnTo>
                <a:lnTo>
                  <a:pt x="2336" y="558"/>
                </a:lnTo>
                <a:lnTo>
                  <a:pt x="2336" y="558"/>
                </a:lnTo>
                <a:lnTo>
                  <a:pt x="2342" y="558"/>
                </a:lnTo>
                <a:lnTo>
                  <a:pt x="2342" y="558"/>
                </a:lnTo>
                <a:lnTo>
                  <a:pt x="2347" y="558"/>
                </a:lnTo>
                <a:lnTo>
                  <a:pt x="2347" y="558"/>
                </a:lnTo>
                <a:lnTo>
                  <a:pt x="2352" y="558"/>
                </a:lnTo>
                <a:lnTo>
                  <a:pt x="2352" y="558"/>
                </a:lnTo>
                <a:lnTo>
                  <a:pt x="2352" y="558"/>
                </a:lnTo>
                <a:lnTo>
                  <a:pt x="2358" y="558"/>
                </a:lnTo>
                <a:lnTo>
                  <a:pt x="2358" y="558"/>
                </a:lnTo>
                <a:lnTo>
                  <a:pt x="2363" y="558"/>
                </a:lnTo>
                <a:lnTo>
                  <a:pt x="2363" y="558"/>
                </a:lnTo>
                <a:lnTo>
                  <a:pt x="2369" y="558"/>
                </a:lnTo>
                <a:lnTo>
                  <a:pt x="2369" y="558"/>
                </a:lnTo>
                <a:lnTo>
                  <a:pt x="2369" y="558"/>
                </a:lnTo>
                <a:lnTo>
                  <a:pt x="2374" y="558"/>
                </a:lnTo>
                <a:lnTo>
                  <a:pt x="2374" y="558"/>
                </a:lnTo>
                <a:lnTo>
                  <a:pt x="2379" y="563"/>
                </a:lnTo>
                <a:lnTo>
                  <a:pt x="2379" y="563"/>
                </a:lnTo>
                <a:lnTo>
                  <a:pt x="2385" y="563"/>
                </a:lnTo>
                <a:lnTo>
                  <a:pt x="2385" y="563"/>
                </a:lnTo>
                <a:lnTo>
                  <a:pt x="2385" y="563"/>
                </a:lnTo>
                <a:lnTo>
                  <a:pt x="2390" y="563"/>
                </a:lnTo>
                <a:lnTo>
                  <a:pt x="2390" y="563"/>
                </a:lnTo>
                <a:lnTo>
                  <a:pt x="2396" y="563"/>
                </a:lnTo>
                <a:lnTo>
                  <a:pt x="2396" y="563"/>
                </a:lnTo>
                <a:lnTo>
                  <a:pt x="2401" y="563"/>
                </a:lnTo>
                <a:lnTo>
                  <a:pt x="2401" y="563"/>
                </a:lnTo>
                <a:lnTo>
                  <a:pt x="2401" y="563"/>
                </a:lnTo>
                <a:lnTo>
                  <a:pt x="2406" y="563"/>
                </a:lnTo>
                <a:lnTo>
                  <a:pt x="2406" y="563"/>
                </a:lnTo>
                <a:lnTo>
                  <a:pt x="2412" y="563"/>
                </a:lnTo>
                <a:lnTo>
                  <a:pt x="2412" y="563"/>
                </a:lnTo>
                <a:lnTo>
                  <a:pt x="2417" y="563"/>
                </a:lnTo>
                <a:lnTo>
                  <a:pt x="2417" y="563"/>
                </a:lnTo>
                <a:lnTo>
                  <a:pt x="2417" y="563"/>
                </a:lnTo>
                <a:lnTo>
                  <a:pt x="2423" y="563"/>
                </a:lnTo>
                <a:lnTo>
                  <a:pt x="2423" y="563"/>
                </a:lnTo>
                <a:lnTo>
                  <a:pt x="2428" y="563"/>
                </a:lnTo>
                <a:lnTo>
                  <a:pt x="2428" y="563"/>
                </a:lnTo>
                <a:lnTo>
                  <a:pt x="2434" y="563"/>
                </a:lnTo>
                <a:lnTo>
                  <a:pt x="2434" y="563"/>
                </a:lnTo>
                <a:lnTo>
                  <a:pt x="2439" y="563"/>
                </a:lnTo>
                <a:lnTo>
                  <a:pt x="2439" y="563"/>
                </a:lnTo>
                <a:lnTo>
                  <a:pt x="2439" y="563"/>
                </a:lnTo>
                <a:lnTo>
                  <a:pt x="2444" y="563"/>
                </a:lnTo>
                <a:lnTo>
                  <a:pt x="2444" y="563"/>
                </a:lnTo>
                <a:lnTo>
                  <a:pt x="2450" y="563"/>
                </a:lnTo>
                <a:lnTo>
                  <a:pt x="2450" y="563"/>
                </a:lnTo>
                <a:lnTo>
                  <a:pt x="2455" y="563"/>
                </a:lnTo>
                <a:lnTo>
                  <a:pt x="2455" y="563"/>
                </a:lnTo>
                <a:lnTo>
                  <a:pt x="2455" y="563"/>
                </a:lnTo>
                <a:lnTo>
                  <a:pt x="2461" y="563"/>
                </a:lnTo>
                <a:lnTo>
                  <a:pt x="2461" y="563"/>
                </a:lnTo>
                <a:lnTo>
                  <a:pt x="2466" y="563"/>
                </a:lnTo>
                <a:lnTo>
                  <a:pt x="2466" y="563"/>
                </a:lnTo>
                <a:lnTo>
                  <a:pt x="2471" y="563"/>
                </a:lnTo>
                <a:lnTo>
                  <a:pt x="2471" y="563"/>
                </a:lnTo>
                <a:lnTo>
                  <a:pt x="2471" y="563"/>
                </a:lnTo>
                <a:lnTo>
                  <a:pt x="2477" y="563"/>
                </a:lnTo>
                <a:lnTo>
                  <a:pt x="2477" y="563"/>
                </a:lnTo>
                <a:lnTo>
                  <a:pt x="2482" y="563"/>
                </a:lnTo>
                <a:lnTo>
                  <a:pt x="2482" y="563"/>
                </a:lnTo>
                <a:lnTo>
                  <a:pt x="2488" y="563"/>
                </a:lnTo>
                <a:lnTo>
                  <a:pt x="2488" y="563"/>
                </a:lnTo>
                <a:lnTo>
                  <a:pt x="2488" y="563"/>
                </a:lnTo>
                <a:lnTo>
                  <a:pt x="2493" y="563"/>
                </a:lnTo>
                <a:lnTo>
                  <a:pt x="2493" y="563"/>
                </a:lnTo>
                <a:lnTo>
                  <a:pt x="2498" y="563"/>
                </a:lnTo>
                <a:lnTo>
                  <a:pt x="2498" y="563"/>
                </a:lnTo>
                <a:lnTo>
                  <a:pt x="2504" y="563"/>
                </a:lnTo>
                <a:lnTo>
                  <a:pt x="2504" y="568"/>
                </a:lnTo>
                <a:lnTo>
                  <a:pt x="2504" y="568"/>
                </a:lnTo>
                <a:lnTo>
                  <a:pt x="2509" y="568"/>
                </a:lnTo>
                <a:lnTo>
                  <a:pt x="2509" y="568"/>
                </a:lnTo>
                <a:lnTo>
                  <a:pt x="2515" y="568"/>
                </a:lnTo>
                <a:lnTo>
                  <a:pt x="2515" y="568"/>
                </a:lnTo>
                <a:lnTo>
                  <a:pt x="2520" y="568"/>
                </a:lnTo>
                <a:lnTo>
                  <a:pt x="2520" y="568"/>
                </a:lnTo>
                <a:lnTo>
                  <a:pt x="2520" y="568"/>
                </a:lnTo>
                <a:lnTo>
                  <a:pt x="2525" y="568"/>
                </a:lnTo>
                <a:lnTo>
                  <a:pt x="2525" y="568"/>
                </a:lnTo>
                <a:lnTo>
                  <a:pt x="2531" y="568"/>
                </a:lnTo>
                <a:lnTo>
                  <a:pt x="2531" y="568"/>
                </a:lnTo>
                <a:lnTo>
                  <a:pt x="2536" y="568"/>
                </a:lnTo>
                <a:lnTo>
                  <a:pt x="2536" y="568"/>
                </a:lnTo>
                <a:lnTo>
                  <a:pt x="2536" y="568"/>
                </a:lnTo>
                <a:lnTo>
                  <a:pt x="2542" y="568"/>
                </a:lnTo>
                <a:lnTo>
                  <a:pt x="2542" y="568"/>
                </a:lnTo>
                <a:lnTo>
                  <a:pt x="2547" y="568"/>
                </a:lnTo>
                <a:lnTo>
                  <a:pt x="2547" y="568"/>
                </a:lnTo>
                <a:lnTo>
                  <a:pt x="2553" y="568"/>
                </a:lnTo>
                <a:lnTo>
                  <a:pt x="2553" y="568"/>
                </a:lnTo>
                <a:lnTo>
                  <a:pt x="2553" y="568"/>
                </a:lnTo>
                <a:lnTo>
                  <a:pt x="2558" y="568"/>
                </a:lnTo>
                <a:lnTo>
                  <a:pt x="2558" y="568"/>
                </a:lnTo>
                <a:lnTo>
                  <a:pt x="2563" y="568"/>
                </a:lnTo>
                <a:lnTo>
                  <a:pt x="2563" y="568"/>
                </a:lnTo>
                <a:lnTo>
                  <a:pt x="2569" y="568"/>
                </a:lnTo>
                <a:lnTo>
                  <a:pt x="2569" y="568"/>
                </a:lnTo>
                <a:lnTo>
                  <a:pt x="2569" y="568"/>
                </a:lnTo>
                <a:lnTo>
                  <a:pt x="2574" y="568"/>
                </a:lnTo>
                <a:lnTo>
                  <a:pt x="2574" y="568"/>
                </a:lnTo>
                <a:lnTo>
                  <a:pt x="2580" y="568"/>
                </a:lnTo>
                <a:lnTo>
                  <a:pt x="2580" y="568"/>
                </a:lnTo>
                <a:lnTo>
                  <a:pt x="2585" y="568"/>
                </a:lnTo>
                <a:lnTo>
                  <a:pt x="2585" y="568"/>
                </a:lnTo>
                <a:lnTo>
                  <a:pt x="2585" y="568"/>
                </a:lnTo>
                <a:lnTo>
                  <a:pt x="2590" y="568"/>
                </a:lnTo>
                <a:lnTo>
                  <a:pt x="2590" y="568"/>
                </a:lnTo>
                <a:lnTo>
                  <a:pt x="2596" y="568"/>
                </a:lnTo>
                <a:lnTo>
                  <a:pt x="2596" y="568"/>
                </a:lnTo>
                <a:lnTo>
                  <a:pt x="2601" y="568"/>
                </a:lnTo>
                <a:lnTo>
                  <a:pt x="2601" y="568"/>
                </a:lnTo>
                <a:lnTo>
                  <a:pt x="2601" y="568"/>
                </a:lnTo>
                <a:lnTo>
                  <a:pt x="2607" y="568"/>
                </a:lnTo>
                <a:lnTo>
                  <a:pt x="2607" y="568"/>
                </a:lnTo>
                <a:lnTo>
                  <a:pt x="2612" y="568"/>
                </a:lnTo>
                <a:lnTo>
                  <a:pt x="2612" y="568"/>
                </a:lnTo>
                <a:lnTo>
                  <a:pt x="2617" y="568"/>
                </a:lnTo>
                <a:lnTo>
                  <a:pt x="2617" y="568"/>
                </a:lnTo>
                <a:lnTo>
                  <a:pt x="2617" y="568"/>
                </a:lnTo>
                <a:lnTo>
                  <a:pt x="2623" y="568"/>
                </a:lnTo>
                <a:lnTo>
                  <a:pt x="2623" y="568"/>
                </a:lnTo>
                <a:lnTo>
                  <a:pt x="2628" y="568"/>
                </a:lnTo>
                <a:lnTo>
                  <a:pt x="2628" y="568"/>
                </a:lnTo>
                <a:lnTo>
                  <a:pt x="2634" y="568"/>
                </a:lnTo>
                <a:lnTo>
                  <a:pt x="2634" y="568"/>
                </a:lnTo>
                <a:lnTo>
                  <a:pt x="2634" y="568"/>
                </a:lnTo>
                <a:lnTo>
                  <a:pt x="2639" y="568"/>
                </a:lnTo>
                <a:lnTo>
                  <a:pt x="2639" y="568"/>
                </a:lnTo>
                <a:lnTo>
                  <a:pt x="2644" y="568"/>
                </a:lnTo>
                <a:lnTo>
                  <a:pt x="2644" y="568"/>
                </a:lnTo>
                <a:lnTo>
                  <a:pt x="2650" y="568"/>
                </a:lnTo>
                <a:lnTo>
                  <a:pt x="2650" y="568"/>
                </a:lnTo>
                <a:lnTo>
                  <a:pt x="2655" y="568"/>
                </a:lnTo>
                <a:lnTo>
                  <a:pt x="2655" y="568"/>
                </a:lnTo>
                <a:lnTo>
                  <a:pt x="2655" y="568"/>
                </a:lnTo>
                <a:lnTo>
                  <a:pt x="2661" y="568"/>
                </a:lnTo>
                <a:lnTo>
                  <a:pt x="2661" y="568"/>
                </a:lnTo>
                <a:lnTo>
                  <a:pt x="2666" y="568"/>
                </a:lnTo>
                <a:lnTo>
                  <a:pt x="2666" y="568"/>
                </a:lnTo>
                <a:lnTo>
                  <a:pt x="2671" y="568"/>
                </a:lnTo>
                <a:lnTo>
                  <a:pt x="2671" y="568"/>
                </a:lnTo>
                <a:lnTo>
                  <a:pt x="2671" y="568"/>
                </a:lnTo>
                <a:lnTo>
                  <a:pt x="2677" y="568"/>
                </a:lnTo>
                <a:lnTo>
                  <a:pt x="2677" y="568"/>
                </a:lnTo>
                <a:lnTo>
                  <a:pt x="2682" y="568"/>
                </a:lnTo>
                <a:lnTo>
                  <a:pt x="2682" y="568"/>
                </a:lnTo>
                <a:lnTo>
                  <a:pt x="2688" y="568"/>
                </a:lnTo>
                <a:lnTo>
                  <a:pt x="2688" y="568"/>
                </a:lnTo>
                <a:lnTo>
                  <a:pt x="2688" y="568"/>
                </a:lnTo>
                <a:lnTo>
                  <a:pt x="2693" y="568"/>
                </a:lnTo>
                <a:lnTo>
                  <a:pt x="2693" y="568"/>
                </a:lnTo>
                <a:lnTo>
                  <a:pt x="2699" y="568"/>
                </a:lnTo>
                <a:lnTo>
                  <a:pt x="2699" y="568"/>
                </a:lnTo>
                <a:lnTo>
                  <a:pt x="2704" y="568"/>
                </a:lnTo>
                <a:lnTo>
                  <a:pt x="2704" y="568"/>
                </a:lnTo>
                <a:lnTo>
                  <a:pt x="2704" y="568"/>
                </a:lnTo>
                <a:lnTo>
                  <a:pt x="2709" y="568"/>
                </a:lnTo>
                <a:lnTo>
                  <a:pt x="2709" y="568"/>
                </a:lnTo>
                <a:lnTo>
                  <a:pt x="2715" y="568"/>
                </a:lnTo>
                <a:lnTo>
                  <a:pt x="2715" y="568"/>
                </a:lnTo>
                <a:lnTo>
                  <a:pt x="2720" y="568"/>
                </a:lnTo>
                <a:lnTo>
                  <a:pt x="2720" y="568"/>
                </a:lnTo>
                <a:lnTo>
                  <a:pt x="2720" y="568"/>
                </a:lnTo>
                <a:lnTo>
                  <a:pt x="2726" y="568"/>
                </a:lnTo>
                <a:lnTo>
                  <a:pt x="2726" y="568"/>
                </a:lnTo>
                <a:lnTo>
                  <a:pt x="2731" y="568"/>
                </a:lnTo>
                <a:lnTo>
                  <a:pt x="2731" y="568"/>
                </a:lnTo>
                <a:lnTo>
                  <a:pt x="2736" y="568"/>
                </a:lnTo>
                <a:lnTo>
                  <a:pt x="2736" y="568"/>
                </a:lnTo>
                <a:lnTo>
                  <a:pt x="2736" y="568"/>
                </a:lnTo>
                <a:lnTo>
                  <a:pt x="2742" y="568"/>
                </a:lnTo>
                <a:lnTo>
                  <a:pt x="2742" y="568"/>
                </a:lnTo>
                <a:lnTo>
                  <a:pt x="2747" y="568"/>
                </a:lnTo>
                <a:lnTo>
                  <a:pt x="2747" y="568"/>
                </a:lnTo>
                <a:lnTo>
                  <a:pt x="2753" y="568"/>
                </a:lnTo>
                <a:lnTo>
                  <a:pt x="2753" y="568"/>
                </a:lnTo>
                <a:lnTo>
                  <a:pt x="2753" y="568"/>
                </a:lnTo>
                <a:lnTo>
                  <a:pt x="2758" y="568"/>
                </a:lnTo>
                <a:lnTo>
                  <a:pt x="2758" y="568"/>
                </a:lnTo>
                <a:lnTo>
                  <a:pt x="2763" y="568"/>
                </a:lnTo>
                <a:lnTo>
                  <a:pt x="2763" y="568"/>
                </a:lnTo>
                <a:lnTo>
                  <a:pt x="2769" y="568"/>
                </a:lnTo>
                <a:lnTo>
                  <a:pt x="2769" y="568"/>
                </a:lnTo>
                <a:lnTo>
                  <a:pt x="2769" y="568"/>
                </a:lnTo>
                <a:lnTo>
                  <a:pt x="2774" y="568"/>
                </a:lnTo>
                <a:lnTo>
                  <a:pt x="2774" y="568"/>
                </a:lnTo>
                <a:lnTo>
                  <a:pt x="2780" y="568"/>
                </a:lnTo>
                <a:lnTo>
                  <a:pt x="2780" y="568"/>
                </a:lnTo>
                <a:lnTo>
                  <a:pt x="2785" y="568"/>
                </a:lnTo>
                <a:lnTo>
                  <a:pt x="2785" y="568"/>
                </a:lnTo>
                <a:lnTo>
                  <a:pt x="2785" y="568"/>
                </a:lnTo>
                <a:lnTo>
                  <a:pt x="2790" y="568"/>
                </a:lnTo>
                <a:lnTo>
                  <a:pt x="2790" y="568"/>
                </a:lnTo>
                <a:lnTo>
                  <a:pt x="2796" y="568"/>
                </a:lnTo>
                <a:lnTo>
                  <a:pt x="2796" y="568"/>
                </a:lnTo>
                <a:lnTo>
                  <a:pt x="2801" y="568"/>
                </a:lnTo>
                <a:lnTo>
                  <a:pt x="2801" y="568"/>
                </a:lnTo>
                <a:lnTo>
                  <a:pt x="2801" y="568"/>
                </a:lnTo>
                <a:lnTo>
                  <a:pt x="2807" y="568"/>
                </a:lnTo>
                <a:lnTo>
                  <a:pt x="2807" y="568"/>
                </a:lnTo>
                <a:lnTo>
                  <a:pt x="2812" y="568"/>
                </a:lnTo>
                <a:lnTo>
                  <a:pt x="2812" y="568"/>
                </a:lnTo>
                <a:lnTo>
                  <a:pt x="2818" y="568"/>
                </a:lnTo>
                <a:lnTo>
                  <a:pt x="2818" y="568"/>
                </a:lnTo>
                <a:lnTo>
                  <a:pt x="2818" y="568"/>
                </a:lnTo>
                <a:lnTo>
                  <a:pt x="2823" y="568"/>
                </a:lnTo>
                <a:lnTo>
                  <a:pt x="2823" y="568"/>
                </a:lnTo>
                <a:lnTo>
                  <a:pt x="2828" y="568"/>
                </a:lnTo>
                <a:lnTo>
                  <a:pt x="2828" y="568"/>
                </a:lnTo>
                <a:lnTo>
                  <a:pt x="2834" y="568"/>
                </a:lnTo>
                <a:lnTo>
                  <a:pt x="2834" y="568"/>
                </a:lnTo>
                <a:lnTo>
                  <a:pt x="2834" y="568"/>
                </a:lnTo>
                <a:lnTo>
                  <a:pt x="2839" y="568"/>
                </a:lnTo>
                <a:lnTo>
                  <a:pt x="2839" y="568"/>
                </a:lnTo>
                <a:lnTo>
                  <a:pt x="2845" y="568"/>
                </a:lnTo>
                <a:lnTo>
                  <a:pt x="2845" y="568"/>
                </a:lnTo>
                <a:lnTo>
                  <a:pt x="2850" y="568"/>
                </a:lnTo>
                <a:lnTo>
                  <a:pt x="2850" y="568"/>
                </a:lnTo>
                <a:lnTo>
                  <a:pt x="2855" y="568"/>
                </a:lnTo>
                <a:lnTo>
                  <a:pt x="2855" y="568"/>
                </a:lnTo>
                <a:lnTo>
                  <a:pt x="2855" y="568"/>
                </a:lnTo>
                <a:lnTo>
                  <a:pt x="2861" y="568"/>
                </a:lnTo>
                <a:lnTo>
                  <a:pt x="2861" y="568"/>
                </a:lnTo>
                <a:lnTo>
                  <a:pt x="2866" y="568"/>
                </a:lnTo>
                <a:lnTo>
                  <a:pt x="2866" y="568"/>
                </a:lnTo>
                <a:lnTo>
                  <a:pt x="2872" y="568"/>
                </a:lnTo>
                <a:lnTo>
                  <a:pt x="2872" y="568"/>
                </a:lnTo>
                <a:lnTo>
                  <a:pt x="2872" y="568"/>
                </a:lnTo>
                <a:lnTo>
                  <a:pt x="2877" y="568"/>
                </a:lnTo>
                <a:lnTo>
                  <a:pt x="2877" y="568"/>
                </a:lnTo>
                <a:lnTo>
                  <a:pt x="2882" y="568"/>
                </a:lnTo>
                <a:lnTo>
                  <a:pt x="2882" y="568"/>
                </a:lnTo>
                <a:lnTo>
                  <a:pt x="2888" y="568"/>
                </a:lnTo>
                <a:lnTo>
                  <a:pt x="2888" y="568"/>
                </a:lnTo>
                <a:lnTo>
                  <a:pt x="2888" y="568"/>
                </a:lnTo>
                <a:lnTo>
                  <a:pt x="2893" y="568"/>
                </a:lnTo>
                <a:lnTo>
                  <a:pt x="2893" y="568"/>
                </a:lnTo>
                <a:lnTo>
                  <a:pt x="2899" y="568"/>
                </a:lnTo>
                <a:lnTo>
                  <a:pt x="2899" y="568"/>
                </a:lnTo>
                <a:lnTo>
                  <a:pt x="2904" y="568"/>
                </a:lnTo>
                <a:lnTo>
                  <a:pt x="2904" y="568"/>
                </a:lnTo>
                <a:lnTo>
                  <a:pt x="2904" y="568"/>
                </a:lnTo>
                <a:lnTo>
                  <a:pt x="2909" y="568"/>
                </a:lnTo>
                <a:lnTo>
                  <a:pt x="2909" y="568"/>
                </a:lnTo>
                <a:lnTo>
                  <a:pt x="2915" y="568"/>
                </a:lnTo>
                <a:lnTo>
                  <a:pt x="2915" y="568"/>
                </a:lnTo>
                <a:lnTo>
                  <a:pt x="2920" y="568"/>
                </a:lnTo>
                <a:lnTo>
                  <a:pt x="2920" y="568"/>
                </a:lnTo>
                <a:lnTo>
                  <a:pt x="2920" y="568"/>
                </a:lnTo>
                <a:lnTo>
                  <a:pt x="2926" y="568"/>
                </a:lnTo>
                <a:lnTo>
                  <a:pt x="2926" y="568"/>
                </a:lnTo>
                <a:lnTo>
                  <a:pt x="2931" y="568"/>
                </a:lnTo>
                <a:lnTo>
                  <a:pt x="2931" y="568"/>
                </a:lnTo>
                <a:lnTo>
                  <a:pt x="2937" y="568"/>
                </a:lnTo>
                <a:lnTo>
                  <a:pt x="2937" y="568"/>
                </a:lnTo>
                <a:lnTo>
                  <a:pt x="2937" y="568"/>
                </a:lnTo>
                <a:lnTo>
                  <a:pt x="2942" y="568"/>
                </a:lnTo>
                <a:lnTo>
                  <a:pt x="2942" y="568"/>
                </a:lnTo>
                <a:lnTo>
                  <a:pt x="2947" y="568"/>
                </a:lnTo>
                <a:lnTo>
                  <a:pt x="2947" y="568"/>
                </a:lnTo>
                <a:lnTo>
                  <a:pt x="2953" y="568"/>
                </a:lnTo>
                <a:lnTo>
                  <a:pt x="2953" y="568"/>
                </a:lnTo>
                <a:lnTo>
                  <a:pt x="2953" y="568"/>
                </a:lnTo>
                <a:lnTo>
                  <a:pt x="2958" y="568"/>
                </a:lnTo>
                <a:lnTo>
                  <a:pt x="2958" y="568"/>
                </a:lnTo>
                <a:lnTo>
                  <a:pt x="2964" y="568"/>
                </a:lnTo>
                <a:lnTo>
                  <a:pt x="2964" y="568"/>
                </a:lnTo>
                <a:lnTo>
                  <a:pt x="2969" y="568"/>
                </a:lnTo>
                <a:lnTo>
                  <a:pt x="2969" y="568"/>
                </a:lnTo>
                <a:lnTo>
                  <a:pt x="2969" y="568"/>
                </a:lnTo>
                <a:lnTo>
                  <a:pt x="2974" y="568"/>
                </a:lnTo>
                <a:lnTo>
                  <a:pt x="2974" y="568"/>
                </a:lnTo>
                <a:lnTo>
                  <a:pt x="2980" y="568"/>
                </a:lnTo>
                <a:lnTo>
                  <a:pt x="2980" y="568"/>
                </a:lnTo>
                <a:lnTo>
                  <a:pt x="2985" y="568"/>
                </a:lnTo>
                <a:lnTo>
                  <a:pt x="2985" y="568"/>
                </a:lnTo>
                <a:lnTo>
                  <a:pt x="2985" y="568"/>
                </a:lnTo>
                <a:lnTo>
                  <a:pt x="2991" y="568"/>
                </a:lnTo>
                <a:lnTo>
                  <a:pt x="2991" y="568"/>
                </a:lnTo>
                <a:lnTo>
                  <a:pt x="2996" y="568"/>
                </a:lnTo>
                <a:lnTo>
                  <a:pt x="2996" y="568"/>
                </a:lnTo>
                <a:lnTo>
                  <a:pt x="3001" y="568"/>
                </a:lnTo>
                <a:lnTo>
                  <a:pt x="3001" y="568"/>
                </a:lnTo>
                <a:lnTo>
                  <a:pt x="3001" y="568"/>
                </a:lnTo>
                <a:lnTo>
                  <a:pt x="3007" y="568"/>
                </a:lnTo>
                <a:lnTo>
                  <a:pt x="3007" y="568"/>
                </a:lnTo>
                <a:lnTo>
                  <a:pt x="3012" y="568"/>
                </a:lnTo>
                <a:lnTo>
                  <a:pt x="3012" y="568"/>
                </a:lnTo>
                <a:lnTo>
                  <a:pt x="3018" y="568"/>
                </a:lnTo>
                <a:lnTo>
                  <a:pt x="3018" y="568"/>
                </a:lnTo>
                <a:lnTo>
                  <a:pt x="3018" y="568"/>
                </a:lnTo>
                <a:lnTo>
                  <a:pt x="3023" y="568"/>
                </a:lnTo>
                <a:lnTo>
                  <a:pt x="3023" y="568"/>
                </a:lnTo>
                <a:lnTo>
                  <a:pt x="3028" y="568"/>
                </a:lnTo>
                <a:lnTo>
                  <a:pt x="3028" y="568"/>
                </a:lnTo>
                <a:lnTo>
                  <a:pt x="3034" y="568"/>
                </a:lnTo>
                <a:lnTo>
                  <a:pt x="3034" y="568"/>
                </a:lnTo>
                <a:lnTo>
                  <a:pt x="3034" y="568"/>
                </a:lnTo>
                <a:lnTo>
                  <a:pt x="3039" y="568"/>
                </a:lnTo>
                <a:lnTo>
                  <a:pt x="3039" y="568"/>
                </a:lnTo>
                <a:lnTo>
                  <a:pt x="3045" y="568"/>
                </a:lnTo>
                <a:lnTo>
                  <a:pt x="3045" y="568"/>
                </a:lnTo>
                <a:lnTo>
                  <a:pt x="3050" y="568"/>
                </a:lnTo>
                <a:lnTo>
                  <a:pt x="3050" y="568"/>
                </a:lnTo>
                <a:lnTo>
                  <a:pt x="3050" y="568"/>
                </a:lnTo>
                <a:lnTo>
                  <a:pt x="3056" y="568"/>
                </a:lnTo>
                <a:lnTo>
                  <a:pt x="3056" y="568"/>
                </a:lnTo>
                <a:lnTo>
                  <a:pt x="3061" y="568"/>
                </a:lnTo>
                <a:lnTo>
                  <a:pt x="3061" y="568"/>
                </a:lnTo>
                <a:lnTo>
                  <a:pt x="3066" y="568"/>
                </a:lnTo>
                <a:lnTo>
                  <a:pt x="3066" y="568"/>
                </a:lnTo>
                <a:lnTo>
                  <a:pt x="3072" y="568"/>
                </a:lnTo>
                <a:lnTo>
                  <a:pt x="3072" y="568"/>
                </a:lnTo>
                <a:lnTo>
                  <a:pt x="3072" y="568"/>
                </a:lnTo>
                <a:lnTo>
                  <a:pt x="3077" y="568"/>
                </a:lnTo>
                <a:lnTo>
                  <a:pt x="3077" y="568"/>
                </a:lnTo>
                <a:lnTo>
                  <a:pt x="3083" y="568"/>
                </a:lnTo>
                <a:lnTo>
                  <a:pt x="3083" y="568"/>
                </a:lnTo>
                <a:lnTo>
                  <a:pt x="3088" y="568"/>
                </a:lnTo>
                <a:lnTo>
                  <a:pt x="3088" y="568"/>
                </a:lnTo>
                <a:lnTo>
                  <a:pt x="3088" y="568"/>
                </a:lnTo>
                <a:lnTo>
                  <a:pt x="3093" y="568"/>
                </a:lnTo>
                <a:lnTo>
                  <a:pt x="3093" y="568"/>
                </a:lnTo>
                <a:lnTo>
                  <a:pt x="3099" y="568"/>
                </a:lnTo>
                <a:lnTo>
                  <a:pt x="3099" y="568"/>
                </a:lnTo>
                <a:lnTo>
                  <a:pt x="3104" y="568"/>
                </a:lnTo>
                <a:lnTo>
                  <a:pt x="3104" y="568"/>
                </a:lnTo>
                <a:lnTo>
                  <a:pt x="3104" y="568"/>
                </a:lnTo>
                <a:lnTo>
                  <a:pt x="3110" y="568"/>
                </a:lnTo>
                <a:lnTo>
                  <a:pt x="3110" y="568"/>
                </a:lnTo>
                <a:lnTo>
                  <a:pt x="3115" y="568"/>
                </a:lnTo>
                <a:lnTo>
                  <a:pt x="3115" y="568"/>
                </a:lnTo>
                <a:lnTo>
                  <a:pt x="3120" y="568"/>
                </a:lnTo>
                <a:lnTo>
                  <a:pt x="3120" y="568"/>
                </a:lnTo>
              </a:path>
            </a:pathLst>
          </a:cu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1" name="Freeform 87"/>
          <p:cNvSpPr>
            <a:spLocks/>
          </p:cNvSpPr>
          <p:nvPr/>
        </p:nvSpPr>
        <p:spPr bwMode="auto">
          <a:xfrm>
            <a:off x="2095500" y="3856038"/>
            <a:ext cx="4953000" cy="936625"/>
          </a:xfrm>
          <a:custGeom>
            <a:avLst/>
            <a:gdLst/>
            <a:ahLst/>
            <a:cxnLst>
              <a:cxn ang="0">
                <a:pos x="43" y="569"/>
              </a:cxn>
              <a:cxn ang="0">
                <a:pos x="92" y="574"/>
              </a:cxn>
              <a:cxn ang="0">
                <a:pos x="140" y="574"/>
              </a:cxn>
              <a:cxn ang="0">
                <a:pos x="189" y="574"/>
              </a:cxn>
              <a:cxn ang="0">
                <a:pos x="238" y="579"/>
              </a:cxn>
              <a:cxn ang="0">
                <a:pos x="292" y="579"/>
              </a:cxn>
              <a:cxn ang="0">
                <a:pos x="340" y="579"/>
              </a:cxn>
              <a:cxn ang="0">
                <a:pos x="389" y="579"/>
              </a:cxn>
              <a:cxn ang="0">
                <a:pos x="438" y="574"/>
              </a:cxn>
              <a:cxn ang="0">
                <a:pos x="486" y="569"/>
              </a:cxn>
              <a:cxn ang="0">
                <a:pos x="535" y="569"/>
              </a:cxn>
              <a:cxn ang="0">
                <a:pos x="584" y="558"/>
              </a:cxn>
              <a:cxn ang="0">
                <a:pos x="632" y="558"/>
              </a:cxn>
              <a:cxn ang="0">
                <a:pos x="681" y="520"/>
              </a:cxn>
              <a:cxn ang="0">
                <a:pos x="730" y="520"/>
              </a:cxn>
              <a:cxn ang="0">
                <a:pos x="778" y="498"/>
              </a:cxn>
              <a:cxn ang="0">
                <a:pos x="827" y="482"/>
              </a:cxn>
              <a:cxn ang="0">
                <a:pos x="876" y="455"/>
              </a:cxn>
              <a:cxn ang="0">
                <a:pos x="924" y="471"/>
              </a:cxn>
              <a:cxn ang="0">
                <a:pos x="973" y="401"/>
              </a:cxn>
              <a:cxn ang="0">
                <a:pos x="1022" y="44"/>
              </a:cxn>
              <a:cxn ang="0">
                <a:pos x="1071" y="233"/>
              </a:cxn>
              <a:cxn ang="0">
                <a:pos x="1119" y="460"/>
              </a:cxn>
              <a:cxn ang="0">
                <a:pos x="1168" y="520"/>
              </a:cxn>
              <a:cxn ang="0">
                <a:pos x="1217" y="536"/>
              </a:cxn>
              <a:cxn ang="0">
                <a:pos x="1265" y="541"/>
              </a:cxn>
              <a:cxn ang="0">
                <a:pos x="1314" y="541"/>
              </a:cxn>
              <a:cxn ang="0">
                <a:pos x="1363" y="547"/>
              </a:cxn>
              <a:cxn ang="0">
                <a:pos x="1411" y="552"/>
              </a:cxn>
              <a:cxn ang="0">
                <a:pos x="1460" y="569"/>
              </a:cxn>
              <a:cxn ang="0">
                <a:pos x="1509" y="563"/>
              </a:cxn>
              <a:cxn ang="0">
                <a:pos x="1557" y="574"/>
              </a:cxn>
              <a:cxn ang="0">
                <a:pos x="1606" y="569"/>
              </a:cxn>
              <a:cxn ang="0">
                <a:pos x="1655" y="569"/>
              </a:cxn>
              <a:cxn ang="0">
                <a:pos x="1703" y="569"/>
              </a:cxn>
              <a:cxn ang="0">
                <a:pos x="1752" y="574"/>
              </a:cxn>
              <a:cxn ang="0">
                <a:pos x="1806" y="569"/>
              </a:cxn>
              <a:cxn ang="0">
                <a:pos x="1855" y="569"/>
              </a:cxn>
              <a:cxn ang="0">
                <a:pos x="1903" y="569"/>
              </a:cxn>
              <a:cxn ang="0">
                <a:pos x="1952" y="563"/>
              </a:cxn>
              <a:cxn ang="0">
                <a:pos x="2001" y="569"/>
              </a:cxn>
              <a:cxn ang="0">
                <a:pos x="2049" y="552"/>
              </a:cxn>
              <a:cxn ang="0">
                <a:pos x="2098" y="498"/>
              </a:cxn>
              <a:cxn ang="0">
                <a:pos x="2147" y="249"/>
              </a:cxn>
              <a:cxn ang="0">
                <a:pos x="2196" y="358"/>
              </a:cxn>
              <a:cxn ang="0">
                <a:pos x="2244" y="482"/>
              </a:cxn>
              <a:cxn ang="0">
                <a:pos x="2293" y="536"/>
              </a:cxn>
              <a:cxn ang="0">
                <a:pos x="2342" y="541"/>
              </a:cxn>
              <a:cxn ang="0">
                <a:pos x="2390" y="569"/>
              </a:cxn>
              <a:cxn ang="0">
                <a:pos x="2439" y="558"/>
              </a:cxn>
              <a:cxn ang="0">
                <a:pos x="2488" y="563"/>
              </a:cxn>
              <a:cxn ang="0">
                <a:pos x="2536" y="563"/>
              </a:cxn>
              <a:cxn ang="0">
                <a:pos x="2585" y="563"/>
              </a:cxn>
              <a:cxn ang="0">
                <a:pos x="2634" y="569"/>
              </a:cxn>
              <a:cxn ang="0">
                <a:pos x="2682" y="563"/>
              </a:cxn>
              <a:cxn ang="0">
                <a:pos x="2731" y="569"/>
              </a:cxn>
              <a:cxn ang="0">
                <a:pos x="2780" y="563"/>
              </a:cxn>
              <a:cxn ang="0">
                <a:pos x="2828" y="574"/>
              </a:cxn>
              <a:cxn ang="0">
                <a:pos x="2877" y="574"/>
              </a:cxn>
              <a:cxn ang="0">
                <a:pos x="2926" y="563"/>
              </a:cxn>
              <a:cxn ang="0">
                <a:pos x="2974" y="563"/>
              </a:cxn>
              <a:cxn ang="0">
                <a:pos x="3023" y="569"/>
              </a:cxn>
              <a:cxn ang="0">
                <a:pos x="3072" y="563"/>
              </a:cxn>
            </a:cxnLst>
            <a:rect l="0" t="0" r="r" b="b"/>
            <a:pathLst>
              <a:path w="3120" h="590">
                <a:moveTo>
                  <a:pt x="0" y="579"/>
                </a:moveTo>
                <a:lnTo>
                  <a:pt x="0" y="579"/>
                </a:lnTo>
                <a:lnTo>
                  <a:pt x="5" y="574"/>
                </a:lnTo>
                <a:lnTo>
                  <a:pt x="5" y="574"/>
                </a:lnTo>
                <a:lnTo>
                  <a:pt x="5" y="574"/>
                </a:lnTo>
                <a:lnTo>
                  <a:pt x="10" y="574"/>
                </a:lnTo>
                <a:lnTo>
                  <a:pt x="10" y="579"/>
                </a:lnTo>
                <a:lnTo>
                  <a:pt x="16" y="579"/>
                </a:lnTo>
                <a:lnTo>
                  <a:pt x="16" y="579"/>
                </a:lnTo>
                <a:lnTo>
                  <a:pt x="21" y="579"/>
                </a:lnTo>
                <a:lnTo>
                  <a:pt x="21" y="579"/>
                </a:lnTo>
                <a:lnTo>
                  <a:pt x="21" y="579"/>
                </a:lnTo>
                <a:lnTo>
                  <a:pt x="27" y="579"/>
                </a:lnTo>
                <a:lnTo>
                  <a:pt x="27" y="579"/>
                </a:lnTo>
                <a:lnTo>
                  <a:pt x="32" y="574"/>
                </a:lnTo>
                <a:lnTo>
                  <a:pt x="32" y="574"/>
                </a:lnTo>
                <a:lnTo>
                  <a:pt x="37" y="574"/>
                </a:lnTo>
                <a:lnTo>
                  <a:pt x="37" y="574"/>
                </a:lnTo>
                <a:lnTo>
                  <a:pt x="37" y="569"/>
                </a:lnTo>
                <a:lnTo>
                  <a:pt x="43" y="569"/>
                </a:lnTo>
                <a:lnTo>
                  <a:pt x="43" y="569"/>
                </a:lnTo>
                <a:lnTo>
                  <a:pt x="48" y="569"/>
                </a:lnTo>
                <a:lnTo>
                  <a:pt x="48" y="569"/>
                </a:lnTo>
                <a:lnTo>
                  <a:pt x="54" y="574"/>
                </a:lnTo>
                <a:lnTo>
                  <a:pt x="54" y="574"/>
                </a:lnTo>
                <a:lnTo>
                  <a:pt x="54" y="574"/>
                </a:lnTo>
                <a:lnTo>
                  <a:pt x="59" y="574"/>
                </a:lnTo>
                <a:lnTo>
                  <a:pt x="59" y="579"/>
                </a:lnTo>
                <a:lnTo>
                  <a:pt x="64" y="579"/>
                </a:lnTo>
                <a:lnTo>
                  <a:pt x="64" y="579"/>
                </a:lnTo>
                <a:lnTo>
                  <a:pt x="70" y="574"/>
                </a:lnTo>
                <a:lnTo>
                  <a:pt x="70" y="574"/>
                </a:lnTo>
                <a:lnTo>
                  <a:pt x="75" y="574"/>
                </a:lnTo>
                <a:lnTo>
                  <a:pt x="75" y="574"/>
                </a:lnTo>
                <a:lnTo>
                  <a:pt x="75" y="574"/>
                </a:lnTo>
                <a:lnTo>
                  <a:pt x="81" y="574"/>
                </a:lnTo>
                <a:lnTo>
                  <a:pt x="81" y="574"/>
                </a:lnTo>
                <a:lnTo>
                  <a:pt x="86" y="574"/>
                </a:lnTo>
                <a:lnTo>
                  <a:pt x="86" y="574"/>
                </a:lnTo>
                <a:lnTo>
                  <a:pt x="92" y="574"/>
                </a:lnTo>
                <a:lnTo>
                  <a:pt x="92" y="574"/>
                </a:lnTo>
                <a:lnTo>
                  <a:pt x="92" y="574"/>
                </a:lnTo>
                <a:lnTo>
                  <a:pt x="97" y="574"/>
                </a:lnTo>
                <a:lnTo>
                  <a:pt x="97" y="574"/>
                </a:lnTo>
                <a:lnTo>
                  <a:pt x="102" y="574"/>
                </a:lnTo>
                <a:lnTo>
                  <a:pt x="102" y="574"/>
                </a:lnTo>
                <a:lnTo>
                  <a:pt x="108" y="574"/>
                </a:lnTo>
                <a:lnTo>
                  <a:pt x="108" y="574"/>
                </a:lnTo>
                <a:lnTo>
                  <a:pt x="108" y="574"/>
                </a:lnTo>
                <a:lnTo>
                  <a:pt x="113" y="574"/>
                </a:lnTo>
                <a:lnTo>
                  <a:pt x="113" y="574"/>
                </a:lnTo>
                <a:lnTo>
                  <a:pt x="119" y="574"/>
                </a:lnTo>
                <a:lnTo>
                  <a:pt x="119" y="574"/>
                </a:lnTo>
                <a:lnTo>
                  <a:pt x="124" y="574"/>
                </a:lnTo>
                <a:lnTo>
                  <a:pt x="124" y="574"/>
                </a:lnTo>
                <a:lnTo>
                  <a:pt x="124" y="574"/>
                </a:lnTo>
                <a:lnTo>
                  <a:pt x="129" y="574"/>
                </a:lnTo>
                <a:lnTo>
                  <a:pt x="129" y="574"/>
                </a:lnTo>
                <a:lnTo>
                  <a:pt x="135" y="574"/>
                </a:lnTo>
                <a:lnTo>
                  <a:pt x="135" y="574"/>
                </a:lnTo>
                <a:lnTo>
                  <a:pt x="140" y="574"/>
                </a:lnTo>
                <a:lnTo>
                  <a:pt x="140" y="574"/>
                </a:lnTo>
                <a:lnTo>
                  <a:pt x="140" y="574"/>
                </a:lnTo>
                <a:lnTo>
                  <a:pt x="146" y="574"/>
                </a:lnTo>
                <a:lnTo>
                  <a:pt x="146" y="574"/>
                </a:lnTo>
                <a:lnTo>
                  <a:pt x="151" y="579"/>
                </a:lnTo>
                <a:lnTo>
                  <a:pt x="151" y="579"/>
                </a:lnTo>
                <a:lnTo>
                  <a:pt x="156" y="579"/>
                </a:lnTo>
                <a:lnTo>
                  <a:pt x="156" y="579"/>
                </a:lnTo>
                <a:lnTo>
                  <a:pt x="156" y="579"/>
                </a:lnTo>
                <a:lnTo>
                  <a:pt x="162" y="579"/>
                </a:lnTo>
                <a:lnTo>
                  <a:pt x="162" y="579"/>
                </a:lnTo>
                <a:lnTo>
                  <a:pt x="167" y="579"/>
                </a:lnTo>
                <a:lnTo>
                  <a:pt x="167" y="579"/>
                </a:lnTo>
                <a:lnTo>
                  <a:pt x="173" y="579"/>
                </a:lnTo>
                <a:lnTo>
                  <a:pt x="173" y="579"/>
                </a:lnTo>
                <a:lnTo>
                  <a:pt x="173" y="579"/>
                </a:lnTo>
                <a:lnTo>
                  <a:pt x="178" y="579"/>
                </a:lnTo>
                <a:lnTo>
                  <a:pt x="178" y="579"/>
                </a:lnTo>
                <a:lnTo>
                  <a:pt x="183" y="579"/>
                </a:lnTo>
                <a:lnTo>
                  <a:pt x="183" y="579"/>
                </a:lnTo>
                <a:lnTo>
                  <a:pt x="189" y="579"/>
                </a:lnTo>
                <a:lnTo>
                  <a:pt x="189" y="574"/>
                </a:lnTo>
                <a:lnTo>
                  <a:pt x="189" y="574"/>
                </a:lnTo>
                <a:lnTo>
                  <a:pt x="194" y="574"/>
                </a:lnTo>
                <a:lnTo>
                  <a:pt x="194" y="574"/>
                </a:lnTo>
                <a:lnTo>
                  <a:pt x="200" y="574"/>
                </a:lnTo>
                <a:lnTo>
                  <a:pt x="200" y="574"/>
                </a:lnTo>
                <a:lnTo>
                  <a:pt x="205" y="569"/>
                </a:lnTo>
                <a:lnTo>
                  <a:pt x="205" y="569"/>
                </a:lnTo>
                <a:lnTo>
                  <a:pt x="205" y="569"/>
                </a:lnTo>
                <a:lnTo>
                  <a:pt x="211" y="574"/>
                </a:lnTo>
                <a:lnTo>
                  <a:pt x="211" y="574"/>
                </a:lnTo>
                <a:lnTo>
                  <a:pt x="216" y="574"/>
                </a:lnTo>
                <a:lnTo>
                  <a:pt x="216" y="574"/>
                </a:lnTo>
                <a:lnTo>
                  <a:pt x="221" y="574"/>
                </a:lnTo>
                <a:lnTo>
                  <a:pt x="221" y="579"/>
                </a:lnTo>
                <a:lnTo>
                  <a:pt x="221" y="579"/>
                </a:lnTo>
                <a:lnTo>
                  <a:pt x="227" y="579"/>
                </a:lnTo>
                <a:lnTo>
                  <a:pt x="227" y="579"/>
                </a:lnTo>
                <a:lnTo>
                  <a:pt x="232" y="574"/>
                </a:lnTo>
                <a:lnTo>
                  <a:pt x="232" y="574"/>
                </a:lnTo>
                <a:lnTo>
                  <a:pt x="238" y="574"/>
                </a:lnTo>
                <a:lnTo>
                  <a:pt x="238" y="574"/>
                </a:lnTo>
                <a:lnTo>
                  <a:pt x="238" y="579"/>
                </a:lnTo>
                <a:lnTo>
                  <a:pt x="243" y="579"/>
                </a:lnTo>
                <a:lnTo>
                  <a:pt x="243" y="579"/>
                </a:lnTo>
                <a:lnTo>
                  <a:pt x="248" y="579"/>
                </a:lnTo>
                <a:lnTo>
                  <a:pt x="248" y="579"/>
                </a:lnTo>
                <a:lnTo>
                  <a:pt x="254" y="579"/>
                </a:lnTo>
                <a:lnTo>
                  <a:pt x="254" y="579"/>
                </a:lnTo>
                <a:lnTo>
                  <a:pt x="254" y="579"/>
                </a:lnTo>
                <a:lnTo>
                  <a:pt x="259" y="579"/>
                </a:lnTo>
                <a:lnTo>
                  <a:pt x="259" y="579"/>
                </a:lnTo>
                <a:lnTo>
                  <a:pt x="265" y="579"/>
                </a:lnTo>
                <a:lnTo>
                  <a:pt x="265" y="579"/>
                </a:lnTo>
                <a:lnTo>
                  <a:pt x="270" y="579"/>
                </a:lnTo>
                <a:lnTo>
                  <a:pt x="270" y="574"/>
                </a:lnTo>
                <a:lnTo>
                  <a:pt x="270" y="574"/>
                </a:lnTo>
                <a:lnTo>
                  <a:pt x="275" y="574"/>
                </a:lnTo>
                <a:lnTo>
                  <a:pt x="275" y="574"/>
                </a:lnTo>
                <a:lnTo>
                  <a:pt x="281" y="574"/>
                </a:lnTo>
                <a:lnTo>
                  <a:pt x="281" y="579"/>
                </a:lnTo>
                <a:lnTo>
                  <a:pt x="286" y="579"/>
                </a:lnTo>
                <a:lnTo>
                  <a:pt x="286" y="579"/>
                </a:lnTo>
                <a:lnTo>
                  <a:pt x="292" y="579"/>
                </a:lnTo>
                <a:lnTo>
                  <a:pt x="292" y="574"/>
                </a:lnTo>
                <a:lnTo>
                  <a:pt x="292" y="574"/>
                </a:lnTo>
                <a:lnTo>
                  <a:pt x="297" y="574"/>
                </a:lnTo>
                <a:lnTo>
                  <a:pt x="297" y="574"/>
                </a:lnTo>
                <a:lnTo>
                  <a:pt x="302" y="574"/>
                </a:lnTo>
                <a:lnTo>
                  <a:pt x="302" y="574"/>
                </a:lnTo>
                <a:lnTo>
                  <a:pt x="308" y="574"/>
                </a:lnTo>
                <a:lnTo>
                  <a:pt x="308" y="574"/>
                </a:lnTo>
                <a:lnTo>
                  <a:pt x="308" y="574"/>
                </a:lnTo>
                <a:lnTo>
                  <a:pt x="313" y="574"/>
                </a:lnTo>
                <a:lnTo>
                  <a:pt x="313" y="574"/>
                </a:lnTo>
                <a:lnTo>
                  <a:pt x="319" y="574"/>
                </a:lnTo>
                <a:lnTo>
                  <a:pt x="319" y="579"/>
                </a:lnTo>
                <a:lnTo>
                  <a:pt x="324" y="579"/>
                </a:lnTo>
                <a:lnTo>
                  <a:pt x="324" y="579"/>
                </a:lnTo>
                <a:lnTo>
                  <a:pt x="324" y="579"/>
                </a:lnTo>
                <a:lnTo>
                  <a:pt x="330" y="579"/>
                </a:lnTo>
                <a:lnTo>
                  <a:pt x="330" y="579"/>
                </a:lnTo>
                <a:lnTo>
                  <a:pt x="335" y="579"/>
                </a:lnTo>
                <a:lnTo>
                  <a:pt x="335" y="579"/>
                </a:lnTo>
                <a:lnTo>
                  <a:pt x="340" y="579"/>
                </a:lnTo>
                <a:lnTo>
                  <a:pt x="340" y="574"/>
                </a:lnTo>
                <a:lnTo>
                  <a:pt x="340" y="574"/>
                </a:lnTo>
                <a:lnTo>
                  <a:pt x="346" y="574"/>
                </a:lnTo>
                <a:lnTo>
                  <a:pt x="346" y="574"/>
                </a:lnTo>
                <a:lnTo>
                  <a:pt x="351" y="574"/>
                </a:lnTo>
                <a:lnTo>
                  <a:pt x="351" y="574"/>
                </a:lnTo>
                <a:lnTo>
                  <a:pt x="357" y="579"/>
                </a:lnTo>
                <a:lnTo>
                  <a:pt x="357" y="579"/>
                </a:lnTo>
                <a:lnTo>
                  <a:pt x="357" y="579"/>
                </a:lnTo>
                <a:lnTo>
                  <a:pt x="362" y="579"/>
                </a:lnTo>
                <a:lnTo>
                  <a:pt x="362" y="579"/>
                </a:lnTo>
                <a:lnTo>
                  <a:pt x="367" y="579"/>
                </a:lnTo>
                <a:lnTo>
                  <a:pt x="367" y="579"/>
                </a:lnTo>
                <a:lnTo>
                  <a:pt x="373" y="579"/>
                </a:lnTo>
                <a:lnTo>
                  <a:pt x="373" y="579"/>
                </a:lnTo>
                <a:lnTo>
                  <a:pt x="373" y="574"/>
                </a:lnTo>
                <a:lnTo>
                  <a:pt x="378" y="574"/>
                </a:lnTo>
                <a:lnTo>
                  <a:pt x="378" y="574"/>
                </a:lnTo>
                <a:lnTo>
                  <a:pt x="384" y="574"/>
                </a:lnTo>
                <a:lnTo>
                  <a:pt x="384" y="579"/>
                </a:lnTo>
                <a:lnTo>
                  <a:pt x="389" y="579"/>
                </a:lnTo>
                <a:lnTo>
                  <a:pt x="389" y="579"/>
                </a:lnTo>
                <a:lnTo>
                  <a:pt x="389" y="579"/>
                </a:lnTo>
                <a:lnTo>
                  <a:pt x="394" y="579"/>
                </a:lnTo>
                <a:lnTo>
                  <a:pt x="394" y="574"/>
                </a:lnTo>
                <a:lnTo>
                  <a:pt x="400" y="574"/>
                </a:lnTo>
                <a:lnTo>
                  <a:pt x="400" y="574"/>
                </a:lnTo>
                <a:lnTo>
                  <a:pt x="405" y="574"/>
                </a:lnTo>
                <a:lnTo>
                  <a:pt x="405" y="574"/>
                </a:lnTo>
                <a:lnTo>
                  <a:pt x="405" y="574"/>
                </a:lnTo>
                <a:lnTo>
                  <a:pt x="411" y="574"/>
                </a:lnTo>
                <a:lnTo>
                  <a:pt x="411" y="574"/>
                </a:lnTo>
                <a:lnTo>
                  <a:pt x="416" y="574"/>
                </a:lnTo>
                <a:lnTo>
                  <a:pt x="416" y="574"/>
                </a:lnTo>
                <a:lnTo>
                  <a:pt x="421" y="574"/>
                </a:lnTo>
                <a:lnTo>
                  <a:pt x="421" y="574"/>
                </a:lnTo>
                <a:lnTo>
                  <a:pt x="421" y="574"/>
                </a:lnTo>
                <a:lnTo>
                  <a:pt x="427" y="574"/>
                </a:lnTo>
                <a:lnTo>
                  <a:pt x="427" y="574"/>
                </a:lnTo>
                <a:lnTo>
                  <a:pt x="432" y="574"/>
                </a:lnTo>
                <a:lnTo>
                  <a:pt x="432" y="574"/>
                </a:lnTo>
                <a:lnTo>
                  <a:pt x="438" y="574"/>
                </a:lnTo>
                <a:lnTo>
                  <a:pt x="438" y="574"/>
                </a:lnTo>
                <a:lnTo>
                  <a:pt x="438" y="574"/>
                </a:lnTo>
                <a:lnTo>
                  <a:pt x="443" y="569"/>
                </a:lnTo>
                <a:lnTo>
                  <a:pt x="443" y="569"/>
                </a:lnTo>
                <a:lnTo>
                  <a:pt x="449" y="569"/>
                </a:lnTo>
                <a:lnTo>
                  <a:pt x="449" y="569"/>
                </a:lnTo>
                <a:lnTo>
                  <a:pt x="454" y="569"/>
                </a:lnTo>
                <a:lnTo>
                  <a:pt x="454" y="569"/>
                </a:lnTo>
                <a:lnTo>
                  <a:pt x="454" y="569"/>
                </a:lnTo>
                <a:lnTo>
                  <a:pt x="459" y="569"/>
                </a:lnTo>
                <a:lnTo>
                  <a:pt x="459" y="569"/>
                </a:lnTo>
                <a:lnTo>
                  <a:pt x="465" y="569"/>
                </a:lnTo>
                <a:lnTo>
                  <a:pt x="465" y="569"/>
                </a:lnTo>
                <a:lnTo>
                  <a:pt x="470" y="569"/>
                </a:lnTo>
                <a:lnTo>
                  <a:pt x="470" y="569"/>
                </a:lnTo>
                <a:lnTo>
                  <a:pt x="470" y="569"/>
                </a:lnTo>
                <a:lnTo>
                  <a:pt x="476" y="563"/>
                </a:lnTo>
                <a:lnTo>
                  <a:pt x="476" y="563"/>
                </a:lnTo>
                <a:lnTo>
                  <a:pt x="481" y="563"/>
                </a:lnTo>
                <a:lnTo>
                  <a:pt x="481" y="563"/>
                </a:lnTo>
                <a:lnTo>
                  <a:pt x="486" y="569"/>
                </a:lnTo>
                <a:lnTo>
                  <a:pt x="486" y="569"/>
                </a:lnTo>
                <a:lnTo>
                  <a:pt x="486" y="569"/>
                </a:lnTo>
                <a:lnTo>
                  <a:pt x="492" y="569"/>
                </a:lnTo>
                <a:lnTo>
                  <a:pt x="492" y="569"/>
                </a:lnTo>
                <a:lnTo>
                  <a:pt x="497" y="569"/>
                </a:lnTo>
                <a:lnTo>
                  <a:pt x="497" y="569"/>
                </a:lnTo>
                <a:lnTo>
                  <a:pt x="503" y="569"/>
                </a:lnTo>
                <a:lnTo>
                  <a:pt x="503" y="569"/>
                </a:lnTo>
                <a:lnTo>
                  <a:pt x="508" y="569"/>
                </a:lnTo>
                <a:lnTo>
                  <a:pt x="508" y="569"/>
                </a:lnTo>
                <a:lnTo>
                  <a:pt x="508" y="569"/>
                </a:lnTo>
                <a:lnTo>
                  <a:pt x="513" y="569"/>
                </a:lnTo>
                <a:lnTo>
                  <a:pt x="513" y="569"/>
                </a:lnTo>
                <a:lnTo>
                  <a:pt x="519" y="569"/>
                </a:lnTo>
                <a:lnTo>
                  <a:pt x="519" y="569"/>
                </a:lnTo>
                <a:lnTo>
                  <a:pt x="524" y="569"/>
                </a:lnTo>
                <a:lnTo>
                  <a:pt x="524" y="569"/>
                </a:lnTo>
                <a:lnTo>
                  <a:pt x="524" y="569"/>
                </a:lnTo>
                <a:lnTo>
                  <a:pt x="530" y="569"/>
                </a:lnTo>
                <a:lnTo>
                  <a:pt x="530" y="569"/>
                </a:lnTo>
                <a:lnTo>
                  <a:pt x="535" y="569"/>
                </a:lnTo>
                <a:lnTo>
                  <a:pt x="535" y="563"/>
                </a:lnTo>
                <a:lnTo>
                  <a:pt x="540" y="563"/>
                </a:lnTo>
                <a:lnTo>
                  <a:pt x="540" y="563"/>
                </a:lnTo>
                <a:lnTo>
                  <a:pt x="540" y="563"/>
                </a:lnTo>
                <a:lnTo>
                  <a:pt x="546" y="558"/>
                </a:lnTo>
                <a:lnTo>
                  <a:pt x="546" y="558"/>
                </a:lnTo>
                <a:lnTo>
                  <a:pt x="551" y="558"/>
                </a:lnTo>
                <a:lnTo>
                  <a:pt x="551" y="558"/>
                </a:lnTo>
                <a:lnTo>
                  <a:pt x="557" y="558"/>
                </a:lnTo>
                <a:lnTo>
                  <a:pt x="557" y="558"/>
                </a:lnTo>
                <a:lnTo>
                  <a:pt x="557" y="558"/>
                </a:lnTo>
                <a:lnTo>
                  <a:pt x="562" y="558"/>
                </a:lnTo>
                <a:lnTo>
                  <a:pt x="562" y="558"/>
                </a:lnTo>
                <a:lnTo>
                  <a:pt x="567" y="558"/>
                </a:lnTo>
                <a:lnTo>
                  <a:pt x="567" y="558"/>
                </a:lnTo>
                <a:lnTo>
                  <a:pt x="573" y="558"/>
                </a:lnTo>
                <a:lnTo>
                  <a:pt x="573" y="558"/>
                </a:lnTo>
                <a:lnTo>
                  <a:pt x="573" y="558"/>
                </a:lnTo>
                <a:lnTo>
                  <a:pt x="578" y="558"/>
                </a:lnTo>
                <a:lnTo>
                  <a:pt x="578" y="558"/>
                </a:lnTo>
                <a:lnTo>
                  <a:pt x="584" y="558"/>
                </a:lnTo>
                <a:lnTo>
                  <a:pt x="584" y="558"/>
                </a:lnTo>
                <a:lnTo>
                  <a:pt x="589" y="558"/>
                </a:lnTo>
                <a:lnTo>
                  <a:pt x="589" y="558"/>
                </a:lnTo>
                <a:lnTo>
                  <a:pt x="589" y="558"/>
                </a:lnTo>
                <a:lnTo>
                  <a:pt x="595" y="558"/>
                </a:lnTo>
                <a:lnTo>
                  <a:pt x="595" y="558"/>
                </a:lnTo>
                <a:lnTo>
                  <a:pt x="600" y="552"/>
                </a:lnTo>
                <a:lnTo>
                  <a:pt x="600" y="552"/>
                </a:lnTo>
                <a:lnTo>
                  <a:pt x="605" y="552"/>
                </a:lnTo>
                <a:lnTo>
                  <a:pt x="605" y="552"/>
                </a:lnTo>
                <a:lnTo>
                  <a:pt x="605" y="552"/>
                </a:lnTo>
                <a:lnTo>
                  <a:pt x="611" y="552"/>
                </a:lnTo>
                <a:lnTo>
                  <a:pt x="611" y="552"/>
                </a:lnTo>
                <a:lnTo>
                  <a:pt x="616" y="552"/>
                </a:lnTo>
                <a:lnTo>
                  <a:pt x="616" y="552"/>
                </a:lnTo>
                <a:lnTo>
                  <a:pt x="622" y="552"/>
                </a:lnTo>
                <a:lnTo>
                  <a:pt x="622" y="552"/>
                </a:lnTo>
                <a:lnTo>
                  <a:pt x="622" y="552"/>
                </a:lnTo>
                <a:lnTo>
                  <a:pt x="627" y="558"/>
                </a:lnTo>
                <a:lnTo>
                  <a:pt x="627" y="558"/>
                </a:lnTo>
                <a:lnTo>
                  <a:pt x="632" y="558"/>
                </a:lnTo>
                <a:lnTo>
                  <a:pt x="632" y="558"/>
                </a:lnTo>
                <a:lnTo>
                  <a:pt x="638" y="558"/>
                </a:lnTo>
                <a:lnTo>
                  <a:pt x="638" y="558"/>
                </a:lnTo>
                <a:lnTo>
                  <a:pt x="638" y="552"/>
                </a:lnTo>
                <a:lnTo>
                  <a:pt x="643" y="552"/>
                </a:lnTo>
                <a:lnTo>
                  <a:pt x="643" y="547"/>
                </a:lnTo>
                <a:lnTo>
                  <a:pt x="649" y="541"/>
                </a:lnTo>
                <a:lnTo>
                  <a:pt x="649" y="536"/>
                </a:lnTo>
                <a:lnTo>
                  <a:pt x="654" y="536"/>
                </a:lnTo>
                <a:lnTo>
                  <a:pt x="654" y="536"/>
                </a:lnTo>
                <a:lnTo>
                  <a:pt x="654" y="531"/>
                </a:lnTo>
                <a:lnTo>
                  <a:pt x="659" y="531"/>
                </a:lnTo>
                <a:lnTo>
                  <a:pt x="659" y="525"/>
                </a:lnTo>
                <a:lnTo>
                  <a:pt x="665" y="525"/>
                </a:lnTo>
                <a:lnTo>
                  <a:pt x="665" y="525"/>
                </a:lnTo>
                <a:lnTo>
                  <a:pt x="670" y="525"/>
                </a:lnTo>
                <a:lnTo>
                  <a:pt x="670" y="520"/>
                </a:lnTo>
                <a:lnTo>
                  <a:pt x="670" y="520"/>
                </a:lnTo>
                <a:lnTo>
                  <a:pt x="676" y="520"/>
                </a:lnTo>
                <a:lnTo>
                  <a:pt x="676" y="520"/>
                </a:lnTo>
                <a:lnTo>
                  <a:pt x="681" y="520"/>
                </a:lnTo>
                <a:lnTo>
                  <a:pt x="681" y="514"/>
                </a:lnTo>
                <a:lnTo>
                  <a:pt x="686" y="514"/>
                </a:lnTo>
                <a:lnTo>
                  <a:pt x="686" y="514"/>
                </a:lnTo>
                <a:lnTo>
                  <a:pt x="686" y="509"/>
                </a:lnTo>
                <a:lnTo>
                  <a:pt x="692" y="509"/>
                </a:lnTo>
                <a:lnTo>
                  <a:pt x="692" y="509"/>
                </a:lnTo>
                <a:lnTo>
                  <a:pt x="697" y="514"/>
                </a:lnTo>
                <a:lnTo>
                  <a:pt x="697" y="514"/>
                </a:lnTo>
                <a:lnTo>
                  <a:pt x="703" y="514"/>
                </a:lnTo>
                <a:lnTo>
                  <a:pt x="703" y="520"/>
                </a:lnTo>
                <a:lnTo>
                  <a:pt x="703" y="520"/>
                </a:lnTo>
                <a:lnTo>
                  <a:pt x="708" y="520"/>
                </a:lnTo>
                <a:lnTo>
                  <a:pt x="708" y="520"/>
                </a:lnTo>
                <a:lnTo>
                  <a:pt x="714" y="520"/>
                </a:lnTo>
                <a:lnTo>
                  <a:pt x="714" y="520"/>
                </a:lnTo>
                <a:lnTo>
                  <a:pt x="719" y="520"/>
                </a:lnTo>
                <a:lnTo>
                  <a:pt x="719" y="525"/>
                </a:lnTo>
                <a:lnTo>
                  <a:pt x="724" y="525"/>
                </a:lnTo>
                <a:lnTo>
                  <a:pt x="724" y="525"/>
                </a:lnTo>
                <a:lnTo>
                  <a:pt x="724" y="520"/>
                </a:lnTo>
                <a:lnTo>
                  <a:pt x="730" y="520"/>
                </a:lnTo>
                <a:lnTo>
                  <a:pt x="730" y="514"/>
                </a:lnTo>
                <a:lnTo>
                  <a:pt x="735" y="514"/>
                </a:lnTo>
                <a:lnTo>
                  <a:pt x="735" y="509"/>
                </a:lnTo>
                <a:lnTo>
                  <a:pt x="741" y="509"/>
                </a:lnTo>
                <a:lnTo>
                  <a:pt x="741" y="509"/>
                </a:lnTo>
                <a:lnTo>
                  <a:pt x="741" y="509"/>
                </a:lnTo>
                <a:lnTo>
                  <a:pt x="746" y="509"/>
                </a:lnTo>
                <a:lnTo>
                  <a:pt x="746" y="504"/>
                </a:lnTo>
                <a:lnTo>
                  <a:pt x="751" y="504"/>
                </a:lnTo>
                <a:lnTo>
                  <a:pt x="751" y="504"/>
                </a:lnTo>
                <a:lnTo>
                  <a:pt x="757" y="504"/>
                </a:lnTo>
                <a:lnTo>
                  <a:pt x="757" y="504"/>
                </a:lnTo>
                <a:lnTo>
                  <a:pt x="757" y="504"/>
                </a:lnTo>
                <a:lnTo>
                  <a:pt x="762" y="504"/>
                </a:lnTo>
                <a:lnTo>
                  <a:pt x="762" y="504"/>
                </a:lnTo>
                <a:lnTo>
                  <a:pt x="768" y="504"/>
                </a:lnTo>
                <a:lnTo>
                  <a:pt x="768" y="504"/>
                </a:lnTo>
                <a:lnTo>
                  <a:pt x="773" y="498"/>
                </a:lnTo>
                <a:lnTo>
                  <a:pt x="773" y="498"/>
                </a:lnTo>
                <a:lnTo>
                  <a:pt x="773" y="498"/>
                </a:lnTo>
                <a:lnTo>
                  <a:pt x="778" y="498"/>
                </a:lnTo>
                <a:lnTo>
                  <a:pt x="778" y="493"/>
                </a:lnTo>
                <a:lnTo>
                  <a:pt x="784" y="487"/>
                </a:lnTo>
                <a:lnTo>
                  <a:pt x="784" y="487"/>
                </a:lnTo>
                <a:lnTo>
                  <a:pt x="789" y="487"/>
                </a:lnTo>
                <a:lnTo>
                  <a:pt x="789" y="487"/>
                </a:lnTo>
                <a:lnTo>
                  <a:pt x="789" y="487"/>
                </a:lnTo>
                <a:lnTo>
                  <a:pt x="795" y="487"/>
                </a:lnTo>
                <a:lnTo>
                  <a:pt x="795" y="487"/>
                </a:lnTo>
                <a:lnTo>
                  <a:pt x="800" y="487"/>
                </a:lnTo>
                <a:lnTo>
                  <a:pt x="800" y="487"/>
                </a:lnTo>
                <a:lnTo>
                  <a:pt x="805" y="482"/>
                </a:lnTo>
                <a:lnTo>
                  <a:pt x="805" y="482"/>
                </a:lnTo>
                <a:lnTo>
                  <a:pt x="805" y="482"/>
                </a:lnTo>
                <a:lnTo>
                  <a:pt x="811" y="482"/>
                </a:lnTo>
                <a:lnTo>
                  <a:pt x="811" y="487"/>
                </a:lnTo>
                <a:lnTo>
                  <a:pt x="816" y="487"/>
                </a:lnTo>
                <a:lnTo>
                  <a:pt x="816" y="487"/>
                </a:lnTo>
                <a:lnTo>
                  <a:pt x="822" y="487"/>
                </a:lnTo>
                <a:lnTo>
                  <a:pt x="822" y="487"/>
                </a:lnTo>
                <a:lnTo>
                  <a:pt x="822" y="482"/>
                </a:lnTo>
                <a:lnTo>
                  <a:pt x="827" y="482"/>
                </a:lnTo>
                <a:lnTo>
                  <a:pt x="827" y="482"/>
                </a:lnTo>
                <a:lnTo>
                  <a:pt x="833" y="482"/>
                </a:lnTo>
                <a:lnTo>
                  <a:pt x="833" y="482"/>
                </a:lnTo>
                <a:lnTo>
                  <a:pt x="838" y="482"/>
                </a:lnTo>
                <a:lnTo>
                  <a:pt x="838" y="477"/>
                </a:lnTo>
                <a:lnTo>
                  <a:pt x="838" y="477"/>
                </a:lnTo>
                <a:lnTo>
                  <a:pt x="843" y="471"/>
                </a:lnTo>
                <a:lnTo>
                  <a:pt x="843" y="471"/>
                </a:lnTo>
                <a:lnTo>
                  <a:pt x="849" y="466"/>
                </a:lnTo>
                <a:lnTo>
                  <a:pt x="849" y="466"/>
                </a:lnTo>
                <a:lnTo>
                  <a:pt x="854" y="466"/>
                </a:lnTo>
                <a:lnTo>
                  <a:pt x="854" y="466"/>
                </a:lnTo>
                <a:lnTo>
                  <a:pt x="854" y="466"/>
                </a:lnTo>
                <a:lnTo>
                  <a:pt x="860" y="466"/>
                </a:lnTo>
                <a:lnTo>
                  <a:pt x="860" y="466"/>
                </a:lnTo>
                <a:lnTo>
                  <a:pt x="865" y="466"/>
                </a:lnTo>
                <a:lnTo>
                  <a:pt x="865" y="460"/>
                </a:lnTo>
                <a:lnTo>
                  <a:pt x="870" y="460"/>
                </a:lnTo>
                <a:lnTo>
                  <a:pt x="870" y="460"/>
                </a:lnTo>
                <a:lnTo>
                  <a:pt x="870" y="455"/>
                </a:lnTo>
                <a:lnTo>
                  <a:pt x="876" y="455"/>
                </a:lnTo>
                <a:lnTo>
                  <a:pt x="876" y="460"/>
                </a:lnTo>
                <a:lnTo>
                  <a:pt x="881" y="460"/>
                </a:lnTo>
                <a:lnTo>
                  <a:pt x="881" y="466"/>
                </a:lnTo>
                <a:lnTo>
                  <a:pt x="887" y="466"/>
                </a:lnTo>
                <a:lnTo>
                  <a:pt x="887" y="466"/>
                </a:lnTo>
                <a:lnTo>
                  <a:pt x="887" y="466"/>
                </a:lnTo>
                <a:lnTo>
                  <a:pt x="892" y="466"/>
                </a:lnTo>
                <a:lnTo>
                  <a:pt x="892" y="466"/>
                </a:lnTo>
                <a:lnTo>
                  <a:pt x="897" y="466"/>
                </a:lnTo>
                <a:lnTo>
                  <a:pt x="897" y="471"/>
                </a:lnTo>
                <a:lnTo>
                  <a:pt x="903" y="471"/>
                </a:lnTo>
                <a:lnTo>
                  <a:pt x="903" y="466"/>
                </a:lnTo>
                <a:lnTo>
                  <a:pt x="903" y="466"/>
                </a:lnTo>
                <a:lnTo>
                  <a:pt x="908" y="466"/>
                </a:lnTo>
                <a:lnTo>
                  <a:pt x="908" y="466"/>
                </a:lnTo>
                <a:lnTo>
                  <a:pt x="914" y="466"/>
                </a:lnTo>
                <a:lnTo>
                  <a:pt x="914" y="466"/>
                </a:lnTo>
                <a:lnTo>
                  <a:pt x="919" y="466"/>
                </a:lnTo>
                <a:lnTo>
                  <a:pt x="919" y="471"/>
                </a:lnTo>
                <a:lnTo>
                  <a:pt x="919" y="471"/>
                </a:lnTo>
                <a:lnTo>
                  <a:pt x="924" y="471"/>
                </a:lnTo>
                <a:lnTo>
                  <a:pt x="924" y="471"/>
                </a:lnTo>
                <a:lnTo>
                  <a:pt x="930" y="471"/>
                </a:lnTo>
                <a:lnTo>
                  <a:pt x="930" y="471"/>
                </a:lnTo>
                <a:lnTo>
                  <a:pt x="935" y="471"/>
                </a:lnTo>
                <a:lnTo>
                  <a:pt x="935" y="471"/>
                </a:lnTo>
                <a:lnTo>
                  <a:pt x="941" y="471"/>
                </a:lnTo>
                <a:lnTo>
                  <a:pt x="941" y="471"/>
                </a:lnTo>
                <a:lnTo>
                  <a:pt x="941" y="466"/>
                </a:lnTo>
                <a:lnTo>
                  <a:pt x="946" y="466"/>
                </a:lnTo>
                <a:lnTo>
                  <a:pt x="946" y="460"/>
                </a:lnTo>
                <a:lnTo>
                  <a:pt x="952" y="455"/>
                </a:lnTo>
                <a:lnTo>
                  <a:pt x="952" y="449"/>
                </a:lnTo>
                <a:lnTo>
                  <a:pt x="957" y="444"/>
                </a:lnTo>
                <a:lnTo>
                  <a:pt x="957" y="444"/>
                </a:lnTo>
                <a:lnTo>
                  <a:pt x="957" y="439"/>
                </a:lnTo>
                <a:lnTo>
                  <a:pt x="962" y="428"/>
                </a:lnTo>
                <a:lnTo>
                  <a:pt x="962" y="428"/>
                </a:lnTo>
                <a:lnTo>
                  <a:pt x="968" y="422"/>
                </a:lnTo>
                <a:lnTo>
                  <a:pt x="968" y="417"/>
                </a:lnTo>
                <a:lnTo>
                  <a:pt x="973" y="412"/>
                </a:lnTo>
                <a:lnTo>
                  <a:pt x="973" y="401"/>
                </a:lnTo>
                <a:lnTo>
                  <a:pt x="973" y="395"/>
                </a:lnTo>
                <a:lnTo>
                  <a:pt x="979" y="390"/>
                </a:lnTo>
                <a:lnTo>
                  <a:pt x="979" y="379"/>
                </a:lnTo>
                <a:lnTo>
                  <a:pt x="984" y="368"/>
                </a:lnTo>
                <a:lnTo>
                  <a:pt x="984" y="358"/>
                </a:lnTo>
                <a:lnTo>
                  <a:pt x="989" y="330"/>
                </a:lnTo>
                <a:lnTo>
                  <a:pt x="989" y="320"/>
                </a:lnTo>
                <a:lnTo>
                  <a:pt x="989" y="303"/>
                </a:lnTo>
                <a:lnTo>
                  <a:pt x="995" y="287"/>
                </a:lnTo>
                <a:lnTo>
                  <a:pt x="995" y="271"/>
                </a:lnTo>
                <a:lnTo>
                  <a:pt x="1000" y="238"/>
                </a:lnTo>
                <a:lnTo>
                  <a:pt x="1000" y="222"/>
                </a:lnTo>
                <a:lnTo>
                  <a:pt x="1006" y="206"/>
                </a:lnTo>
                <a:lnTo>
                  <a:pt x="1006" y="190"/>
                </a:lnTo>
                <a:lnTo>
                  <a:pt x="1006" y="168"/>
                </a:lnTo>
                <a:lnTo>
                  <a:pt x="1011" y="130"/>
                </a:lnTo>
                <a:lnTo>
                  <a:pt x="1011" y="114"/>
                </a:lnTo>
                <a:lnTo>
                  <a:pt x="1016" y="98"/>
                </a:lnTo>
                <a:lnTo>
                  <a:pt x="1016" y="82"/>
                </a:lnTo>
                <a:lnTo>
                  <a:pt x="1022" y="65"/>
                </a:lnTo>
                <a:lnTo>
                  <a:pt x="1022" y="44"/>
                </a:lnTo>
                <a:lnTo>
                  <a:pt x="1022" y="33"/>
                </a:lnTo>
                <a:lnTo>
                  <a:pt x="1027" y="22"/>
                </a:lnTo>
                <a:lnTo>
                  <a:pt x="1027" y="17"/>
                </a:lnTo>
                <a:lnTo>
                  <a:pt x="1033" y="11"/>
                </a:lnTo>
                <a:lnTo>
                  <a:pt x="1033" y="0"/>
                </a:lnTo>
                <a:lnTo>
                  <a:pt x="1038" y="0"/>
                </a:lnTo>
                <a:lnTo>
                  <a:pt x="1038" y="0"/>
                </a:lnTo>
                <a:lnTo>
                  <a:pt x="1038" y="0"/>
                </a:lnTo>
                <a:lnTo>
                  <a:pt x="1043" y="6"/>
                </a:lnTo>
                <a:lnTo>
                  <a:pt x="1043" y="11"/>
                </a:lnTo>
                <a:lnTo>
                  <a:pt x="1049" y="33"/>
                </a:lnTo>
                <a:lnTo>
                  <a:pt x="1049" y="44"/>
                </a:lnTo>
                <a:lnTo>
                  <a:pt x="1054" y="60"/>
                </a:lnTo>
                <a:lnTo>
                  <a:pt x="1054" y="76"/>
                </a:lnTo>
                <a:lnTo>
                  <a:pt x="1054" y="92"/>
                </a:lnTo>
                <a:lnTo>
                  <a:pt x="1060" y="130"/>
                </a:lnTo>
                <a:lnTo>
                  <a:pt x="1060" y="147"/>
                </a:lnTo>
                <a:lnTo>
                  <a:pt x="1065" y="163"/>
                </a:lnTo>
                <a:lnTo>
                  <a:pt x="1065" y="179"/>
                </a:lnTo>
                <a:lnTo>
                  <a:pt x="1071" y="201"/>
                </a:lnTo>
                <a:lnTo>
                  <a:pt x="1071" y="233"/>
                </a:lnTo>
                <a:lnTo>
                  <a:pt x="1071" y="255"/>
                </a:lnTo>
                <a:lnTo>
                  <a:pt x="1076" y="271"/>
                </a:lnTo>
                <a:lnTo>
                  <a:pt x="1076" y="287"/>
                </a:lnTo>
                <a:lnTo>
                  <a:pt x="1081" y="303"/>
                </a:lnTo>
                <a:lnTo>
                  <a:pt x="1081" y="330"/>
                </a:lnTo>
                <a:lnTo>
                  <a:pt x="1087" y="341"/>
                </a:lnTo>
                <a:lnTo>
                  <a:pt x="1087" y="358"/>
                </a:lnTo>
                <a:lnTo>
                  <a:pt x="1087" y="368"/>
                </a:lnTo>
                <a:lnTo>
                  <a:pt x="1092" y="379"/>
                </a:lnTo>
                <a:lnTo>
                  <a:pt x="1092" y="385"/>
                </a:lnTo>
                <a:lnTo>
                  <a:pt x="1098" y="401"/>
                </a:lnTo>
                <a:lnTo>
                  <a:pt x="1098" y="406"/>
                </a:lnTo>
                <a:lnTo>
                  <a:pt x="1103" y="412"/>
                </a:lnTo>
                <a:lnTo>
                  <a:pt x="1103" y="417"/>
                </a:lnTo>
                <a:lnTo>
                  <a:pt x="1103" y="422"/>
                </a:lnTo>
                <a:lnTo>
                  <a:pt x="1108" y="433"/>
                </a:lnTo>
                <a:lnTo>
                  <a:pt x="1108" y="439"/>
                </a:lnTo>
                <a:lnTo>
                  <a:pt x="1114" y="444"/>
                </a:lnTo>
                <a:lnTo>
                  <a:pt x="1114" y="449"/>
                </a:lnTo>
                <a:lnTo>
                  <a:pt x="1119" y="455"/>
                </a:lnTo>
                <a:lnTo>
                  <a:pt x="1119" y="460"/>
                </a:lnTo>
                <a:lnTo>
                  <a:pt x="1119" y="466"/>
                </a:lnTo>
                <a:lnTo>
                  <a:pt x="1125" y="466"/>
                </a:lnTo>
                <a:lnTo>
                  <a:pt x="1125" y="471"/>
                </a:lnTo>
                <a:lnTo>
                  <a:pt x="1130" y="471"/>
                </a:lnTo>
                <a:lnTo>
                  <a:pt x="1130" y="482"/>
                </a:lnTo>
                <a:lnTo>
                  <a:pt x="1135" y="482"/>
                </a:lnTo>
                <a:lnTo>
                  <a:pt x="1135" y="487"/>
                </a:lnTo>
                <a:lnTo>
                  <a:pt x="1135" y="493"/>
                </a:lnTo>
                <a:lnTo>
                  <a:pt x="1141" y="493"/>
                </a:lnTo>
                <a:lnTo>
                  <a:pt x="1141" y="498"/>
                </a:lnTo>
                <a:lnTo>
                  <a:pt x="1146" y="498"/>
                </a:lnTo>
                <a:lnTo>
                  <a:pt x="1146" y="504"/>
                </a:lnTo>
                <a:lnTo>
                  <a:pt x="1152" y="504"/>
                </a:lnTo>
                <a:lnTo>
                  <a:pt x="1152" y="504"/>
                </a:lnTo>
                <a:lnTo>
                  <a:pt x="1157" y="504"/>
                </a:lnTo>
                <a:lnTo>
                  <a:pt x="1157" y="504"/>
                </a:lnTo>
                <a:lnTo>
                  <a:pt x="1157" y="509"/>
                </a:lnTo>
                <a:lnTo>
                  <a:pt x="1162" y="509"/>
                </a:lnTo>
                <a:lnTo>
                  <a:pt x="1162" y="514"/>
                </a:lnTo>
                <a:lnTo>
                  <a:pt x="1168" y="514"/>
                </a:lnTo>
                <a:lnTo>
                  <a:pt x="1168" y="520"/>
                </a:lnTo>
                <a:lnTo>
                  <a:pt x="1173" y="520"/>
                </a:lnTo>
                <a:lnTo>
                  <a:pt x="1173" y="520"/>
                </a:lnTo>
                <a:lnTo>
                  <a:pt x="1173" y="520"/>
                </a:lnTo>
                <a:lnTo>
                  <a:pt x="1179" y="520"/>
                </a:lnTo>
                <a:lnTo>
                  <a:pt x="1179" y="520"/>
                </a:lnTo>
                <a:lnTo>
                  <a:pt x="1184" y="520"/>
                </a:lnTo>
                <a:lnTo>
                  <a:pt x="1184" y="514"/>
                </a:lnTo>
                <a:lnTo>
                  <a:pt x="1190" y="520"/>
                </a:lnTo>
                <a:lnTo>
                  <a:pt x="1190" y="520"/>
                </a:lnTo>
                <a:lnTo>
                  <a:pt x="1190" y="520"/>
                </a:lnTo>
                <a:lnTo>
                  <a:pt x="1195" y="525"/>
                </a:lnTo>
                <a:lnTo>
                  <a:pt x="1195" y="525"/>
                </a:lnTo>
                <a:lnTo>
                  <a:pt x="1200" y="525"/>
                </a:lnTo>
                <a:lnTo>
                  <a:pt x="1200" y="531"/>
                </a:lnTo>
                <a:lnTo>
                  <a:pt x="1206" y="531"/>
                </a:lnTo>
                <a:lnTo>
                  <a:pt x="1206" y="531"/>
                </a:lnTo>
                <a:lnTo>
                  <a:pt x="1206" y="531"/>
                </a:lnTo>
                <a:lnTo>
                  <a:pt x="1211" y="536"/>
                </a:lnTo>
                <a:lnTo>
                  <a:pt x="1211" y="536"/>
                </a:lnTo>
                <a:lnTo>
                  <a:pt x="1217" y="536"/>
                </a:lnTo>
                <a:lnTo>
                  <a:pt x="1217" y="536"/>
                </a:lnTo>
                <a:lnTo>
                  <a:pt x="1222" y="536"/>
                </a:lnTo>
                <a:lnTo>
                  <a:pt x="1222" y="536"/>
                </a:lnTo>
                <a:lnTo>
                  <a:pt x="1222" y="536"/>
                </a:lnTo>
                <a:lnTo>
                  <a:pt x="1227" y="536"/>
                </a:lnTo>
                <a:lnTo>
                  <a:pt x="1227" y="536"/>
                </a:lnTo>
                <a:lnTo>
                  <a:pt x="1233" y="536"/>
                </a:lnTo>
                <a:lnTo>
                  <a:pt x="1233" y="536"/>
                </a:lnTo>
                <a:lnTo>
                  <a:pt x="1238" y="541"/>
                </a:lnTo>
                <a:lnTo>
                  <a:pt x="1238" y="541"/>
                </a:lnTo>
                <a:lnTo>
                  <a:pt x="1238" y="547"/>
                </a:lnTo>
                <a:lnTo>
                  <a:pt x="1244" y="547"/>
                </a:lnTo>
                <a:lnTo>
                  <a:pt x="1244" y="547"/>
                </a:lnTo>
                <a:lnTo>
                  <a:pt x="1249" y="547"/>
                </a:lnTo>
                <a:lnTo>
                  <a:pt x="1249" y="547"/>
                </a:lnTo>
                <a:lnTo>
                  <a:pt x="1254" y="547"/>
                </a:lnTo>
                <a:lnTo>
                  <a:pt x="1254" y="547"/>
                </a:lnTo>
                <a:lnTo>
                  <a:pt x="1254" y="547"/>
                </a:lnTo>
                <a:lnTo>
                  <a:pt x="1260" y="541"/>
                </a:lnTo>
                <a:lnTo>
                  <a:pt x="1260" y="541"/>
                </a:lnTo>
                <a:lnTo>
                  <a:pt x="1265" y="541"/>
                </a:lnTo>
                <a:lnTo>
                  <a:pt x="1265" y="541"/>
                </a:lnTo>
                <a:lnTo>
                  <a:pt x="1271" y="541"/>
                </a:lnTo>
                <a:lnTo>
                  <a:pt x="1271" y="541"/>
                </a:lnTo>
                <a:lnTo>
                  <a:pt x="1271" y="536"/>
                </a:lnTo>
                <a:lnTo>
                  <a:pt x="1276" y="536"/>
                </a:lnTo>
                <a:lnTo>
                  <a:pt x="1276" y="536"/>
                </a:lnTo>
                <a:lnTo>
                  <a:pt x="1281" y="536"/>
                </a:lnTo>
                <a:lnTo>
                  <a:pt x="1281" y="536"/>
                </a:lnTo>
                <a:lnTo>
                  <a:pt x="1287" y="536"/>
                </a:lnTo>
                <a:lnTo>
                  <a:pt x="1287" y="541"/>
                </a:lnTo>
                <a:lnTo>
                  <a:pt x="1287" y="541"/>
                </a:lnTo>
                <a:lnTo>
                  <a:pt x="1292" y="541"/>
                </a:lnTo>
                <a:lnTo>
                  <a:pt x="1292" y="541"/>
                </a:lnTo>
                <a:lnTo>
                  <a:pt x="1298" y="541"/>
                </a:lnTo>
                <a:lnTo>
                  <a:pt x="1298" y="547"/>
                </a:lnTo>
                <a:lnTo>
                  <a:pt x="1303" y="547"/>
                </a:lnTo>
                <a:lnTo>
                  <a:pt x="1303" y="552"/>
                </a:lnTo>
                <a:lnTo>
                  <a:pt x="1303" y="552"/>
                </a:lnTo>
                <a:lnTo>
                  <a:pt x="1308" y="552"/>
                </a:lnTo>
                <a:lnTo>
                  <a:pt x="1308" y="552"/>
                </a:lnTo>
                <a:lnTo>
                  <a:pt x="1314" y="547"/>
                </a:lnTo>
                <a:lnTo>
                  <a:pt x="1314" y="541"/>
                </a:lnTo>
                <a:lnTo>
                  <a:pt x="1319" y="541"/>
                </a:lnTo>
                <a:lnTo>
                  <a:pt x="1319" y="541"/>
                </a:lnTo>
                <a:lnTo>
                  <a:pt x="1319" y="536"/>
                </a:lnTo>
                <a:lnTo>
                  <a:pt x="1325" y="536"/>
                </a:lnTo>
                <a:lnTo>
                  <a:pt x="1325" y="536"/>
                </a:lnTo>
                <a:lnTo>
                  <a:pt x="1330" y="536"/>
                </a:lnTo>
                <a:lnTo>
                  <a:pt x="1330" y="536"/>
                </a:lnTo>
                <a:lnTo>
                  <a:pt x="1336" y="541"/>
                </a:lnTo>
                <a:lnTo>
                  <a:pt x="1336" y="541"/>
                </a:lnTo>
                <a:lnTo>
                  <a:pt x="1336" y="541"/>
                </a:lnTo>
                <a:lnTo>
                  <a:pt x="1341" y="547"/>
                </a:lnTo>
                <a:lnTo>
                  <a:pt x="1341" y="547"/>
                </a:lnTo>
                <a:lnTo>
                  <a:pt x="1346" y="547"/>
                </a:lnTo>
                <a:lnTo>
                  <a:pt x="1346" y="552"/>
                </a:lnTo>
                <a:lnTo>
                  <a:pt x="1352" y="552"/>
                </a:lnTo>
                <a:lnTo>
                  <a:pt x="1352" y="552"/>
                </a:lnTo>
                <a:lnTo>
                  <a:pt x="1357" y="552"/>
                </a:lnTo>
                <a:lnTo>
                  <a:pt x="1357" y="552"/>
                </a:lnTo>
                <a:lnTo>
                  <a:pt x="1357" y="552"/>
                </a:lnTo>
                <a:lnTo>
                  <a:pt x="1363" y="547"/>
                </a:lnTo>
                <a:lnTo>
                  <a:pt x="1363" y="547"/>
                </a:lnTo>
                <a:lnTo>
                  <a:pt x="1368" y="552"/>
                </a:lnTo>
                <a:lnTo>
                  <a:pt x="1368" y="552"/>
                </a:lnTo>
                <a:lnTo>
                  <a:pt x="1373" y="552"/>
                </a:lnTo>
                <a:lnTo>
                  <a:pt x="1373" y="552"/>
                </a:lnTo>
                <a:lnTo>
                  <a:pt x="1373" y="552"/>
                </a:lnTo>
                <a:lnTo>
                  <a:pt x="1379" y="552"/>
                </a:lnTo>
                <a:lnTo>
                  <a:pt x="1379" y="547"/>
                </a:lnTo>
                <a:lnTo>
                  <a:pt x="1384" y="547"/>
                </a:lnTo>
                <a:lnTo>
                  <a:pt x="1384" y="547"/>
                </a:lnTo>
                <a:lnTo>
                  <a:pt x="1390" y="547"/>
                </a:lnTo>
                <a:lnTo>
                  <a:pt x="1390" y="552"/>
                </a:lnTo>
                <a:lnTo>
                  <a:pt x="1390" y="552"/>
                </a:lnTo>
                <a:lnTo>
                  <a:pt x="1395" y="552"/>
                </a:lnTo>
                <a:lnTo>
                  <a:pt x="1395" y="552"/>
                </a:lnTo>
                <a:lnTo>
                  <a:pt x="1400" y="552"/>
                </a:lnTo>
                <a:lnTo>
                  <a:pt x="1400" y="552"/>
                </a:lnTo>
                <a:lnTo>
                  <a:pt x="1406" y="552"/>
                </a:lnTo>
                <a:lnTo>
                  <a:pt x="1406" y="552"/>
                </a:lnTo>
                <a:lnTo>
                  <a:pt x="1406" y="552"/>
                </a:lnTo>
                <a:lnTo>
                  <a:pt x="1411" y="552"/>
                </a:lnTo>
                <a:lnTo>
                  <a:pt x="1411" y="552"/>
                </a:lnTo>
                <a:lnTo>
                  <a:pt x="1417" y="552"/>
                </a:lnTo>
                <a:lnTo>
                  <a:pt x="1417" y="552"/>
                </a:lnTo>
                <a:lnTo>
                  <a:pt x="1422" y="552"/>
                </a:lnTo>
                <a:lnTo>
                  <a:pt x="1422" y="552"/>
                </a:lnTo>
                <a:lnTo>
                  <a:pt x="1422" y="552"/>
                </a:lnTo>
                <a:lnTo>
                  <a:pt x="1427" y="552"/>
                </a:lnTo>
                <a:lnTo>
                  <a:pt x="1427" y="552"/>
                </a:lnTo>
                <a:lnTo>
                  <a:pt x="1433" y="552"/>
                </a:lnTo>
                <a:lnTo>
                  <a:pt x="1433" y="552"/>
                </a:lnTo>
                <a:lnTo>
                  <a:pt x="1438" y="552"/>
                </a:lnTo>
                <a:lnTo>
                  <a:pt x="1438" y="552"/>
                </a:lnTo>
                <a:lnTo>
                  <a:pt x="1438" y="552"/>
                </a:lnTo>
                <a:lnTo>
                  <a:pt x="1444" y="552"/>
                </a:lnTo>
                <a:lnTo>
                  <a:pt x="1444" y="552"/>
                </a:lnTo>
                <a:lnTo>
                  <a:pt x="1449" y="558"/>
                </a:lnTo>
                <a:lnTo>
                  <a:pt x="1449" y="558"/>
                </a:lnTo>
                <a:lnTo>
                  <a:pt x="1455" y="558"/>
                </a:lnTo>
                <a:lnTo>
                  <a:pt x="1455" y="563"/>
                </a:lnTo>
                <a:lnTo>
                  <a:pt x="1455" y="563"/>
                </a:lnTo>
                <a:lnTo>
                  <a:pt x="1460" y="563"/>
                </a:lnTo>
                <a:lnTo>
                  <a:pt x="1460" y="569"/>
                </a:lnTo>
                <a:lnTo>
                  <a:pt x="1465" y="569"/>
                </a:lnTo>
                <a:lnTo>
                  <a:pt x="1465" y="569"/>
                </a:lnTo>
                <a:lnTo>
                  <a:pt x="1471" y="569"/>
                </a:lnTo>
                <a:lnTo>
                  <a:pt x="1471" y="569"/>
                </a:lnTo>
                <a:lnTo>
                  <a:pt x="1471" y="569"/>
                </a:lnTo>
                <a:lnTo>
                  <a:pt x="1476" y="569"/>
                </a:lnTo>
                <a:lnTo>
                  <a:pt x="1476" y="569"/>
                </a:lnTo>
                <a:lnTo>
                  <a:pt x="1482" y="569"/>
                </a:lnTo>
                <a:lnTo>
                  <a:pt x="1482" y="569"/>
                </a:lnTo>
                <a:lnTo>
                  <a:pt x="1487" y="569"/>
                </a:lnTo>
                <a:lnTo>
                  <a:pt x="1487" y="569"/>
                </a:lnTo>
                <a:lnTo>
                  <a:pt x="1487" y="569"/>
                </a:lnTo>
                <a:lnTo>
                  <a:pt x="1492" y="569"/>
                </a:lnTo>
                <a:lnTo>
                  <a:pt x="1492" y="569"/>
                </a:lnTo>
                <a:lnTo>
                  <a:pt x="1498" y="569"/>
                </a:lnTo>
                <a:lnTo>
                  <a:pt x="1498" y="569"/>
                </a:lnTo>
                <a:lnTo>
                  <a:pt x="1503" y="569"/>
                </a:lnTo>
                <a:lnTo>
                  <a:pt x="1503" y="569"/>
                </a:lnTo>
                <a:lnTo>
                  <a:pt x="1503" y="569"/>
                </a:lnTo>
                <a:lnTo>
                  <a:pt x="1509" y="563"/>
                </a:lnTo>
                <a:lnTo>
                  <a:pt x="1509" y="563"/>
                </a:lnTo>
                <a:lnTo>
                  <a:pt x="1514" y="563"/>
                </a:lnTo>
                <a:lnTo>
                  <a:pt x="1514" y="563"/>
                </a:lnTo>
                <a:lnTo>
                  <a:pt x="1519" y="563"/>
                </a:lnTo>
                <a:lnTo>
                  <a:pt x="1519" y="558"/>
                </a:lnTo>
                <a:lnTo>
                  <a:pt x="1519" y="558"/>
                </a:lnTo>
                <a:lnTo>
                  <a:pt x="1525" y="558"/>
                </a:lnTo>
                <a:lnTo>
                  <a:pt x="1525" y="558"/>
                </a:lnTo>
                <a:lnTo>
                  <a:pt x="1530" y="558"/>
                </a:lnTo>
                <a:lnTo>
                  <a:pt x="1530" y="558"/>
                </a:lnTo>
                <a:lnTo>
                  <a:pt x="1536" y="558"/>
                </a:lnTo>
                <a:lnTo>
                  <a:pt x="1536" y="558"/>
                </a:lnTo>
                <a:lnTo>
                  <a:pt x="1536" y="558"/>
                </a:lnTo>
                <a:lnTo>
                  <a:pt x="1541" y="563"/>
                </a:lnTo>
                <a:lnTo>
                  <a:pt x="1541" y="563"/>
                </a:lnTo>
                <a:lnTo>
                  <a:pt x="1546" y="569"/>
                </a:lnTo>
                <a:lnTo>
                  <a:pt x="1546" y="569"/>
                </a:lnTo>
                <a:lnTo>
                  <a:pt x="1552" y="569"/>
                </a:lnTo>
                <a:lnTo>
                  <a:pt x="1552" y="569"/>
                </a:lnTo>
                <a:lnTo>
                  <a:pt x="1552" y="569"/>
                </a:lnTo>
                <a:lnTo>
                  <a:pt x="1557" y="569"/>
                </a:lnTo>
                <a:lnTo>
                  <a:pt x="1557" y="574"/>
                </a:lnTo>
                <a:lnTo>
                  <a:pt x="1563" y="574"/>
                </a:lnTo>
                <a:lnTo>
                  <a:pt x="1563" y="574"/>
                </a:lnTo>
                <a:lnTo>
                  <a:pt x="1568" y="574"/>
                </a:lnTo>
                <a:lnTo>
                  <a:pt x="1568" y="574"/>
                </a:lnTo>
                <a:lnTo>
                  <a:pt x="1574" y="574"/>
                </a:lnTo>
                <a:lnTo>
                  <a:pt x="1574" y="569"/>
                </a:lnTo>
                <a:lnTo>
                  <a:pt x="1574" y="569"/>
                </a:lnTo>
                <a:lnTo>
                  <a:pt x="1579" y="569"/>
                </a:lnTo>
                <a:lnTo>
                  <a:pt x="1579" y="563"/>
                </a:lnTo>
                <a:lnTo>
                  <a:pt x="1584" y="563"/>
                </a:lnTo>
                <a:lnTo>
                  <a:pt x="1584" y="563"/>
                </a:lnTo>
                <a:lnTo>
                  <a:pt x="1590" y="563"/>
                </a:lnTo>
                <a:lnTo>
                  <a:pt x="1590" y="563"/>
                </a:lnTo>
                <a:lnTo>
                  <a:pt x="1590" y="558"/>
                </a:lnTo>
                <a:lnTo>
                  <a:pt x="1595" y="558"/>
                </a:lnTo>
                <a:lnTo>
                  <a:pt x="1595" y="558"/>
                </a:lnTo>
                <a:lnTo>
                  <a:pt x="1601" y="563"/>
                </a:lnTo>
                <a:lnTo>
                  <a:pt x="1601" y="563"/>
                </a:lnTo>
                <a:lnTo>
                  <a:pt x="1606" y="563"/>
                </a:lnTo>
                <a:lnTo>
                  <a:pt x="1606" y="569"/>
                </a:lnTo>
                <a:lnTo>
                  <a:pt x="1606" y="569"/>
                </a:lnTo>
                <a:lnTo>
                  <a:pt x="1611" y="569"/>
                </a:lnTo>
                <a:lnTo>
                  <a:pt x="1611" y="569"/>
                </a:lnTo>
                <a:lnTo>
                  <a:pt x="1617" y="569"/>
                </a:lnTo>
                <a:lnTo>
                  <a:pt x="1617" y="569"/>
                </a:lnTo>
                <a:lnTo>
                  <a:pt x="1622" y="569"/>
                </a:lnTo>
                <a:lnTo>
                  <a:pt x="1622" y="569"/>
                </a:lnTo>
                <a:lnTo>
                  <a:pt x="1622" y="569"/>
                </a:lnTo>
                <a:lnTo>
                  <a:pt x="1628" y="569"/>
                </a:lnTo>
                <a:lnTo>
                  <a:pt x="1628" y="574"/>
                </a:lnTo>
                <a:lnTo>
                  <a:pt x="1633" y="574"/>
                </a:lnTo>
                <a:lnTo>
                  <a:pt x="1633" y="574"/>
                </a:lnTo>
                <a:lnTo>
                  <a:pt x="1638" y="574"/>
                </a:lnTo>
                <a:lnTo>
                  <a:pt x="1638" y="574"/>
                </a:lnTo>
                <a:lnTo>
                  <a:pt x="1638" y="574"/>
                </a:lnTo>
                <a:lnTo>
                  <a:pt x="1644" y="574"/>
                </a:lnTo>
                <a:lnTo>
                  <a:pt x="1644" y="574"/>
                </a:lnTo>
                <a:lnTo>
                  <a:pt x="1649" y="574"/>
                </a:lnTo>
                <a:lnTo>
                  <a:pt x="1649" y="574"/>
                </a:lnTo>
                <a:lnTo>
                  <a:pt x="1655" y="574"/>
                </a:lnTo>
                <a:lnTo>
                  <a:pt x="1655" y="574"/>
                </a:lnTo>
                <a:lnTo>
                  <a:pt x="1655" y="569"/>
                </a:lnTo>
                <a:lnTo>
                  <a:pt x="1660" y="569"/>
                </a:lnTo>
                <a:lnTo>
                  <a:pt x="1660" y="569"/>
                </a:lnTo>
                <a:lnTo>
                  <a:pt x="1665" y="569"/>
                </a:lnTo>
                <a:lnTo>
                  <a:pt x="1665" y="569"/>
                </a:lnTo>
                <a:lnTo>
                  <a:pt x="1671" y="569"/>
                </a:lnTo>
                <a:lnTo>
                  <a:pt x="1671" y="563"/>
                </a:lnTo>
                <a:lnTo>
                  <a:pt x="1671" y="563"/>
                </a:lnTo>
                <a:lnTo>
                  <a:pt x="1676" y="563"/>
                </a:lnTo>
                <a:lnTo>
                  <a:pt x="1676" y="569"/>
                </a:lnTo>
                <a:lnTo>
                  <a:pt x="1682" y="569"/>
                </a:lnTo>
                <a:lnTo>
                  <a:pt x="1682" y="569"/>
                </a:lnTo>
                <a:lnTo>
                  <a:pt x="1687" y="569"/>
                </a:lnTo>
                <a:lnTo>
                  <a:pt x="1687" y="574"/>
                </a:lnTo>
                <a:lnTo>
                  <a:pt x="1687" y="574"/>
                </a:lnTo>
                <a:lnTo>
                  <a:pt x="1693" y="574"/>
                </a:lnTo>
                <a:lnTo>
                  <a:pt x="1693" y="574"/>
                </a:lnTo>
                <a:lnTo>
                  <a:pt x="1698" y="569"/>
                </a:lnTo>
                <a:lnTo>
                  <a:pt x="1698" y="569"/>
                </a:lnTo>
                <a:lnTo>
                  <a:pt x="1703" y="569"/>
                </a:lnTo>
                <a:lnTo>
                  <a:pt x="1703" y="569"/>
                </a:lnTo>
                <a:lnTo>
                  <a:pt x="1703" y="569"/>
                </a:lnTo>
                <a:lnTo>
                  <a:pt x="1709" y="569"/>
                </a:lnTo>
                <a:lnTo>
                  <a:pt x="1709" y="569"/>
                </a:lnTo>
                <a:lnTo>
                  <a:pt x="1714" y="574"/>
                </a:lnTo>
                <a:lnTo>
                  <a:pt x="1714" y="574"/>
                </a:lnTo>
                <a:lnTo>
                  <a:pt x="1720" y="574"/>
                </a:lnTo>
                <a:lnTo>
                  <a:pt x="1720" y="574"/>
                </a:lnTo>
                <a:lnTo>
                  <a:pt x="1720" y="574"/>
                </a:lnTo>
                <a:lnTo>
                  <a:pt x="1725" y="569"/>
                </a:lnTo>
                <a:lnTo>
                  <a:pt x="1725" y="569"/>
                </a:lnTo>
                <a:lnTo>
                  <a:pt x="1730" y="569"/>
                </a:lnTo>
                <a:lnTo>
                  <a:pt x="1730" y="569"/>
                </a:lnTo>
                <a:lnTo>
                  <a:pt x="1736" y="569"/>
                </a:lnTo>
                <a:lnTo>
                  <a:pt x="1736" y="569"/>
                </a:lnTo>
                <a:lnTo>
                  <a:pt x="1736" y="569"/>
                </a:lnTo>
                <a:lnTo>
                  <a:pt x="1741" y="574"/>
                </a:lnTo>
                <a:lnTo>
                  <a:pt x="1741" y="574"/>
                </a:lnTo>
                <a:lnTo>
                  <a:pt x="1747" y="574"/>
                </a:lnTo>
                <a:lnTo>
                  <a:pt x="1747" y="574"/>
                </a:lnTo>
                <a:lnTo>
                  <a:pt x="1752" y="574"/>
                </a:lnTo>
                <a:lnTo>
                  <a:pt x="1752" y="574"/>
                </a:lnTo>
                <a:lnTo>
                  <a:pt x="1752" y="574"/>
                </a:lnTo>
                <a:lnTo>
                  <a:pt x="1757" y="574"/>
                </a:lnTo>
                <a:lnTo>
                  <a:pt x="1757" y="574"/>
                </a:lnTo>
                <a:lnTo>
                  <a:pt x="1763" y="569"/>
                </a:lnTo>
                <a:lnTo>
                  <a:pt x="1763" y="569"/>
                </a:lnTo>
                <a:lnTo>
                  <a:pt x="1768" y="569"/>
                </a:lnTo>
                <a:lnTo>
                  <a:pt x="1768" y="569"/>
                </a:lnTo>
                <a:lnTo>
                  <a:pt x="1768" y="569"/>
                </a:lnTo>
                <a:lnTo>
                  <a:pt x="1774" y="569"/>
                </a:lnTo>
                <a:lnTo>
                  <a:pt x="1774" y="569"/>
                </a:lnTo>
                <a:lnTo>
                  <a:pt x="1779" y="569"/>
                </a:lnTo>
                <a:lnTo>
                  <a:pt x="1779" y="569"/>
                </a:lnTo>
                <a:lnTo>
                  <a:pt x="1784" y="569"/>
                </a:lnTo>
                <a:lnTo>
                  <a:pt x="1784" y="569"/>
                </a:lnTo>
                <a:lnTo>
                  <a:pt x="1790" y="569"/>
                </a:lnTo>
                <a:lnTo>
                  <a:pt x="1790" y="569"/>
                </a:lnTo>
                <a:lnTo>
                  <a:pt x="1790" y="569"/>
                </a:lnTo>
                <a:lnTo>
                  <a:pt x="1795" y="569"/>
                </a:lnTo>
                <a:lnTo>
                  <a:pt x="1795" y="569"/>
                </a:lnTo>
                <a:lnTo>
                  <a:pt x="1801" y="574"/>
                </a:lnTo>
                <a:lnTo>
                  <a:pt x="1801" y="569"/>
                </a:lnTo>
                <a:lnTo>
                  <a:pt x="1806" y="569"/>
                </a:lnTo>
                <a:lnTo>
                  <a:pt x="1806" y="569"/>
                </a:lnTo>
                <a:lnTo>
                  <a:pt x="1806" y="569"/>
                </a:lnTo>
                <a:lnTo>
                  <a:pt x="1812" y="569"/>
                </a:lnTo>
                <a:lnTo>
                  <a:pt x="1812" y="569"/>
                </a:lnTo>
                <a:lnTo>
                  <a:pt x="1817" y="574"/>
                </a:lnTo>
                <a:lnTo>
                  <a:pt x="1817" y="574"/>
                </a:lnTo>
                <a:lnTo>
                  <a:pt x="1822" y="574"/>
                </a:lnTo>
                <a:lnTo>
                  <a:pt x="1822" y="574"/>
                </a:lnTo>
                <a:lnTo>
                  <a:pt x="1822" y="574"/>
                </a:lnTo>
                <a:lnTo>
                  <a:pt x="1828" y="574"/>
                </a:lnTo>
                <a:lnTo>
                  <a:pt x="1828" y="574"/>
                </a:lnTo>
                <a:lnTo>
                  <a:pt x="1833" y="574"/>
                </a:lnTo>
                <a:lnTo>
                  <a:pt x="1833" y="574"/>
                </a:lnTo>
                <a:lnTo>
                  <a:pt x="1839" y="574"/>
                </a:lnTo>
                <a:lnTo>
                  <a:pt x="1839" y="574"/>
                </a:lnTo>
                <a:lnTo>
                  <a:pt x="1839" y="574"/>
                </a:lnTo>
                <a:lnTo>
                  <a:pt x="1844" y="574"/>
                </a:lnTo>
                <a:lnTo>
                  <a:pt x="1844" y="569"/>
                </a:lnTo>
                <a:lnTo>
                  <a:pt x="1849" y="569"/>
                </a:lnTo>
                <a:lnTo>
                  <a:pt x="1849" y="569"/>
                </a:lnTo>
                <a:lnTo>
                  <a:pt x="1855" y="569"/>
                </a:lnTo>
                <a:lnTo>
                  <a:pt x="1855" y="569"/>
                </a:lnTo>
                <a:lnTo>
                  <a:pt x="1855" y="569"/>
                </a:lnTo>
                <a:lnTo>
                  <a:pt x="1860" y="569"/>
                </a:lnTo>
                <a:lnTo>
                  <a:pt x="1860" y="569"/>
                </a:lnTo>
                <a:lnTo>
                  <a:pt x="1866" y="569"/>
                </a:lnTo>
                <a:lnTo>
                  <a:pt x="1866" y="569"/>
                </a:lnTo>
                <a:lnTo>
                  <a:pt x="1871" y="569"/>
                </a:lnTo>
                <a:lnTo>
                  <a:pt x="1871" y="563"/>
                </a:lnTo>
                <a:lnTo>
                  <a:pt x="1871" y="563"/>
                </a:lnTo>
                <a:lnTo>
                  <a:pt x="1876" y="563"/>
                </a:lnTo>
                <a:lnTo>
                  <a:pt x="1876" y="563"/>
                </a:lnTo>
                <a:lnTo>
                  <a:pt x="1882" y="569"/>
                </a:lnTo>
                <a:lnTo>
                  <a:pt x="1882" y="569"/>
                </a:lnTo>
                <a:lnTo>
                  <a:pt x="1887" y="569"/>
                </a:lnTo>
                <a:lnTo>
                  <a:pt x="1887" y="569"/>
                </a:lnTo>
                <a:lnTo>
                  <a:pt x="1887" y="569"/>
                </a:lnTo>
                <a:lnTo>
                  <a:pt x="1893" y="574"/>
                </a:lnTo>
                <a:lnTo>
                  <a:pt x="1893" y="569"/>
                </a:lnTo>
                <a:lnTo>
                  <a:pt x="1898" y="569"/>
                </a:lnTo>
                <a:lnTo>
                  <a:pt x="1898" y="569"/>
                </a:lnTo>
                <a:lnTo>
                  <a:pt x="1903" y="569"/>
                </a:lnTo>
                <a:lnTo>
                  <a:pt x="1903" y="569"/>
                </a:lnTo>
                <a:lnTo>
                  <a:pt x="1903" y="569"/>
                </a:lnTo>
                <a:lnTo>
                  <a:pt x="1909" y="569"/>
                </a:lnTo>
                <a:lnTo>
                  <a:pt x="1909" y="569"/>
                </a:lnTo>
                <a:lnTo>
                  <a:pt x="1914" y="563"/>
                </a:lnTo>
                <a:lnTo>
                  <a:pt x="1914" y="563"/>
                </a:lnTo>
                <a:lnTo>
                  <a:pt x="1920" y="563"/>
                </a:lnTo>
                <a:lnTo>
                  <a:pt x="1920" y="563"/>
                </a:lnTo>
                <a:lnTo>
                  <a:pt x="1920" y="563"/>
                </a:lnTo>
                <a:lnTo>
                  <a:pt x="1925" y="563"/>
                </a:lnTo>
                <a:lnTo>
                  <a:pt x="1925" y="558"/>
                </a:lnTo>
                <a:lnTo>
                  <a:pt x="1930" y="563"/>
                </a:lnTo>
                <a:lnTo>
                  <a:pt x="1930" y="563"/>
                </a:lnTo>
                <a:lnTo>
                  <a:pt x="1936" y="563"/>
                </a:lnTo>
                <a:lnTo>
                  <a:pt x="1936" y="563"/>
                </a:lnTo>
                <a:lnTo>
                  <a:pt x="1936" y="563"/>
                </a:lnTo>
                <a:lnTo>
                  <a:pt x="1941" y="563"/>
                </a:lnTo>
                <a:lnTo>
                  <a:pt x="1941" y="563"/>
                </a:lnTo>
                <a:lnTo>
                  <a:pt x="1947" y="563"/>
                </a:lnTo>
                <a:lnTo>
                  <a:pt x="1947" y="563"/>
                </a:lnTo>
                <a:lnTo>
                  <a:pt x="1952" y="563"/>
                </a:lnTo>
                <a:lnTo>
                  <a:pt x="1952" y="563"/>
                </a:lnTo>
                <a:lnTo>
                  <a:pt x="1952" y="569"/>
                </a:lnTo>
                <a:lnTo>
                  <a:pt x="1958" y="569"/>
                </a:lnTo>
                <a:lnTo>
                  <a:pt x="1958" y="569"/>
                </a:lnTo>
                <a:lnTo>
                  <a:pt x="1963" y="569"/>
                </a:lnTo>
                <a:lnTo>
                  <a:pt x="1963" y="569"/>
                </a:lnTo>
                <a:lnTo>
                  <a:pt x="1968" y="569"/>
                </a:lnTo>
                <a:lnTo>
                  <a:pt x="1968" y="569"/>
                </a:lnTo>
                <a:lnTo>
                  <a:pt x="1968" y="569"/>
                </a:lnTo>
                <a:lnTo>
                  <a:pt x="1974" y="563"/>
                </a:lnTo>
                <a:lnTo>
                  <a:pt x="1974" y="563"/>
                </a:lnTo>
                <a:lnTo>
                  <a:pt x="1979" y="563"/>
                </a:lnTo>
                <a:lnTo>
                  <a:pt x="1979" y="563"/>
                </a:lnTo>
                <a:lnTo>
                  <a:pt x="1985" y="563"/>
                </a:lnTo>
                <a:lnTo>
                  <a:pt x="1985" y="563"/>
                </a:lnTo>
                <a:lnTo>
                  <a:pt x="1985" y="563"/>
                </a:lnTo>
                <a:lnTo>
                  <a:pt x="1990" y="563"/>
                </a:lnTo>
                <a:lnTo>
                  <a:pt x="1990" y="569"/>
                </a:lnTo>
                <a:lnTo>
                  <a:pt x="1995" y="569"/>
                </a:lnTo>
                <a:lnTo>
                  <a:pt x="1995" y="569"/>
                </a:lnTo>
                <a:lnTo>
                  <a:pt x="2001" y="569"/>
                </a:lnTo>
                <a:lnTo>
                  <a:pt x="2001" y="569"/>
                </a:lnTo>
                <a:lnTo>
                  <a:pt x="2006" y="563"/>
                </a:lnTo>
                <a:lnTo>
                  <a:pt x="2006" y="563"/>
                </a:lnTo>
                <a:lnTo>
                  <a:pt x="2006" y="563"/>
                </a:lnTo>
                <a:lnTo>
                  <a:pt x="2012" y="558"/>
                </a:lnTo>
                <a:lnTo>
                  <a:pt x="2012" y="558"/>
                </a:lnTo>
                <a:lnTo>
                  <a:pt x="2017" y="558"/>
                </a:lnTo>
                <a:lnTo>
                  <a:pt x="2017" y="558"/>
                </a:lnTo>
                <a:lnTo>
                  <a:pt x="2022" y="558"/>
                </a:lnTo>
                <a:lnTo>
                  <a:pt x="2022" y="558"/>
                </a:lnTo>
                <a:lnTo>
                  <a:pt x="2022" y="558"/>
                </a:lnTo>
                <a:lnTo>
                  <a:pt x="2028" y="558"/>
                </a:lnTo>
                <a:lnTo>
                  <a:pt x="2028" y="558"/>
                </a:lnTo>
                <a:lnTo>
                  <a:pt x="2033" y="552"/>
                </a:lnTo>
                <a:lnTo>
                  <a:pt x="2033" y="552"/>
                </a:lnTo>
                <a:lnTo>
                  <a:pt x="2039" y="552"/>
                </a:lnTo>
                <a:lnTo>
                  <a:pt x="2039" y="552"/>
                </a:lnTo>
                <a:lnTo>
                  <a:pt x="2039" y="552"/>
                </a:lnTo>
                <a:lnTo>
                  <a:pt x="2044" y="552"/>
                </a:lnTo>
                <a:lnTo>
                  <a:pt x="2044" y="552"/>
                </a:lnTo>
                <a:lnTo>
                  <a:pt x="2049" y="552"/>
                </a:lnTo>
                <a:lnTo>
                  <a:pt x="2049" y="558"/>
                </a:lnTo>
                <a:lnTo>
                  <a:pt x="2055" y="558"/>
                </a:lnTo>
                <a:lnTo>
                  <a:pt x="2055" y="552"/>
                </a:lnTo>
                <a:lnTo>
                  <a:pt x="2055" y="552"/>
                </a:lnTo>
                <a:lnTo>
                  <a:pt x="2060" y="552"/>
                </a:lnTo>
                <a:lnTo>
                  <a:pt x="2060" y="547"/>
                </a:lnTo>
                <a:lnTo>
                  <a:pt x="2066" y="541"/>
                </a:lnTo>
                <a:lnTo>
                  <a:pt x="2066" y="536"/>
                </a:lnTo>
                <a:lnTo>
                  <a:pt x="2071" y="536"/>
                </a:lnTo>
                <a:lnTo>
                  <a:pt x="2071" y="536"/>
                </a:lnTo>
                <a:lnTo>
                  <a:pt x="2071" y="531"/>
                </a:lnTo>
                <a:lnTo>
                  <a:pt x="2077" y="531"/>
                </a:lnTo>
                <a:lnTo>
                  <a:pt x="2077" y="531"/>
                </a:lnTo>
                <a:lnTo>
                  <a:pt x="2082" y="525"/>
                </a:lnTo>
                <a:lnTo>
                  <a:pt x="2082" y="525"/>
                </a:lnTo>
                <a:lnTo>
                  <a:pt x="2087" y="520"/>
                </a:lnTo>
                <a:lnTo>
                  <a:pt x="2087" y="520"/>
                </a:lnTo>
                <a:lnTo>
                  <a:pt x="2087" y="509"/>
                </a:lnTo>
                <a:lnTo>
                  <a:pt x="2093" y="504"/>
                </a:lnTo>
                <a:lnTo>
                  <a:pt x="2093" y="504"/>
                </a:lnTo>
                <a:lnTo>
                  <a:pt x="2098" y="498"/>
                </a:lnTo>
                <a:lnTo>
                  <a:pt x="2098" y="493"/>
                </a:lnTo>
                <a:lnTo>
                  <a:pt x="2104" y="477"/>
                </a:lnTo>
                <a:lnTo>
                  <a:pt x="2104" y="471"/>
                </a:lnTo>
                <a:lnTo>
                  <a:pt x="2104" y="466"/>
                </a:lnTo>
                <a:lnTo>
                  <a:pt x="2109" y="455"/>
                </a:lnTo>
                <a:lnTo>
                  <a:pt x="2109" y="449"/>
                </a:lnTo>
                <a:lnTo>
                  <a:pt x="2114" y="439"/>
                </a:lnTo>
                <a:lnTo>
                  <a:pt x="2114" y="422"/>
                </a:lnTo>
                <a:lnTo>
                  <a:pt x="2120" y="412"/>
                </a:lnTo>
                <a:lnTo>
                  <a:pt x="2120" y="401"/>
                </a:lnTo>
                <a:lnTo>
                  <a:pt x="2120" y="390"/>
                </a:lnTo>
                <a:lnTo>
                  <a:pt x="2125" y="379"/>
                </a:lnTo>
                <a:lnTo>
                  <a:pt x="2125" y="352"/>
                </a:lnTo>
                <a:lnTo>
                  <a:pt x="2131" y="341"/>
                </a:lnTo>
                <a:lnTo>
                  <a:pt x="2131" y="325"/>
                </a:lnTo>
                <a:lnTo>
                  <a:pt x="2136" y="314"/>
                </a:lnTo>
                <a:lnTo>
                  <a:pt x="2136" y="298"/>
                </a:lnTo>
                <a:lnTo>
                  <a:pt x="2136" y="276"/>
                </a:lnTo>
                <a:lnTo>
                  <a:pt x="2141" y="266"/>
                </a:lnTo>
                <a:lnTo>
                  <a:pt x="2141" y="255"/>
                </a:lnTo>
                <a:lnTo>
                  <a:pt x="2147" y="249"/>
                </a:lnTo>
                <a:lnTo>
                  <a:pt x="2147" y="244"/>
                </a:lnTo>
                <a:lnTo>
                  <a:pt x="2152" y="233"/>
                </a:lnTo>
                <a:lnTo>
                  <a:pt x="2152" y="228"/>
                </a:lnTo>
                <a:lnTo>
                  <a:pt x="2152" y="222"/>
                </a:lnTo>
                <a:lnTo>
                  <a:pt x="2158" y="222"/>
                </a:lnTo>
                <a:lnTo>
                  <a:pt x="2158" y="222"/>
                </a:lnTo>
                <a:lnTo>
                  <a:pt x="2163" y="222"/>
                </a:lnTo>
                <a:lnTo>
                  <a:pt x="2163" y="228"/>
                </a:lnTo>
                <a:lnTo>
                  <a:pt x="2168" y="233"/>
                </a:lnTo>
                <a:lnTo>
                  <a:pt x="2168" y="238"/>
                </a:lnTo>
                <a:lnTo>
                  <a:pt x="2168" y="244"/>
                </a:lnTo>
                <a:lnTo>
                  <a:pt x="2174" y="249"/>
                </a:lnTo>
                <a:lnTo>
                  <a:pt x="2174" y="266"/>
                </a:lnTo>
                <a:lnTo>
                  <a:pt x="2179" y="271"/>
                </a:lnTo>
                <a:lnTo>
                  <a:pt x="2179" y="282"/>
                </a:lnTo>
                <a:lnTo>
                  <a:pt x="2185" y="293"/>
                </a:lnTo>
                <a:lnTo>
                  <a:pt x="2185" y="303"/>
                </a:lnTo>
                <a:lnTo>
                  <a:pt x="2185" y="325"/>
                </a:lnTo>
                <a:lnTo>
                  <a:pt x="2190" y="336"/>
                </a:lnTo>
                <a:lnTo>
                  <a:pt x="2190" y="347"/>
                </a:lnTo>
                <a:lnTo>
                  <a:pt x="2196" y="358"/>
                </a:lnTo>
                <a:lnTo>
                  <a:pt x="2196" y="368"/>
                </a:lnTo>
                <a:lnTo>
                  <a:pt x="2201" y="385"/>
                </a:lnTo>
                <a:lnTo>
                  <a:pt x="2201" y="390"/>
                </a:lnTo>
                <a:lnTo>
                  <a:pt x="2201" y="395"/>
                </a:lnTo>
                <a:lnTo>
                  <a:pt x="2206" y="401"/>
                </a:lnTo>
                <a:lnTo>
                  <a:pt x="2206" y="412"/>
                </a:lnTo>
                <a:lnTo>
                  <a:pt x="2212" y="422"/>
                </a:lnTo>
                <a:lnTo>
                  <a:pt x="2212" y="428"/>
                </a:lnTo>
                <a:lnTo>
                  <a:pt x="2217" y="433"/>
                </a:lnTo>
                <a:lnTo>
                  <a:pt x="2217" y="439"/>
                </a:lnTo>
                <a:lnTo>
                  <a:pt x="2223" y="444"/>
                </a:lnTo>
                <a:lnTo>
                  <a:pt x="2223" y="444"/>
                </a:lnTo>
                <a:lnTo>
                  <a:pt x="2223" y="455"/>
                </a:lnTo>
                <a:lnTo>
                  <a:pt x="2228" y="455"/>
                </a:lnTo>
                <a:lnTo>
                  <a:pt x="2228" y="460"/>
                </a:lnTo>
                <a:lnTo>
                  <a:pt x="2233" y="466"/>
                </a:lnTo>
                <a:lnTo>
                  <a:pt x="2233" y="471"/>
                </a:lnTo>
                <a:lnTo>
                  <a:pt x="2239" y="477"/>
                </a:lnTo>
                <a:lnTo>
                  <a:pt x="2239" y="477"/>
                </a:lnTo>
                <a:lnTo>
                  <a:pt x="2239" y="482"/>
                </a:lnTo>
                <a:lnTo>
                  <a:pt x="2244" y="482"/>
                </a:lnTo>
                <a:lnTo>
                  <a:pt x="2244" y="487"/>
                </a:lnTo>
                <a:lnTo>
                  <a:pt x="2250" y="493"/>
                </a:lnTo>
                <a:lnTo>
                  <a:pt x="2250" y="493"/>
                </a:lnTo>
                <a:lnTo>
                  <a:pt x="2255" y="493"/>
                </a:lnTo>
                <a:lnTo>
                  <a:pt x="2255" y="498"/>
                </a:lnTo>
                <a:lnTo>
                  <a:pt x="2255" y="498"/>
                </a:lnTo>
                <a:lnTo>
                  <a:pt x="2260" y="504"/>
                </a:lnTo>
                <a:lnTo>
                  <a:pt x="2260" y="509"/>
                </a:lnTo>
                <a:lnTo>
                  <a:pt x="2266" y="509"/>
                </a:lnTo>
                <a:lnTo>
                  <a:pt x="2266" y="509"/>
                </a:lnTo>
                <a:lnTo>
                  <a:pt x="2271" y="514"/>
                </a:lnTo>
                <a:lnTo>
                  <a:pt x="2271" y="520"/>
                </a:lnTo>
                <a:lnTo>
                  <a:pt x="2271" y="520"/>
                </a:lnTo>
                <a:lnTo>
                  <a:pt x="2277" y="525"/>
                </a:lnTo>
                <a:lnTo>
                  <a:pt x="2277" y="525"/>
                </a:lnTo>
                <a:lnTo>
                  <a:pt x="2282" y="531"/>
                </a:lnTo>
                <a:lnTo>
                  <a:pt x="2282" y="531"/>
                </a:lnTo>
                <a:lnTo>
                  <a:pt x="2287" y="531"/>
                </a:lnTo>
                <a:lnTo>
                  <a:pt x="2287" y="536"/>
                </a:lnTo>
                <a:lnTo>
                  <a:pt x="2287" y="536"/>
                </a:lnTo>
                <a:lnTo>
                  <a:pt x="2293" y="536"/>
                </a:lnTo>
                <a:lnTo>
                  <a:pt x="2293" y="536"/>
                </a:lnTo>
                <a:lnTo>
                  <a:pt x="2298" y="531"/>
                </a:lnTo>
                <a:lnTo>
                  <a:pt x="2298" y="531"/>
                </a:lnTo>
                <a:lnTo>
                  <a:pt x="2304" y="531"/>
                </a:lnTo>
                <a:lnTo>
                  <a:pt x="2304" y="531"/>
                </a:lnTo>
                <a:lnTo>
                  <a:pt x="2304" y="531"/>
                </a:lnTo>
                <a:lnTo>
                  <a:pt x="2309" y="536"/>
                </a:lnTo>
                <a:lnTo>
                  <a:pt x="2309" y="536"/>
                </a:lnTo>
                <a:lnTo>
                  <a:pt x="2315" y="536"/>
                </a:lnTo>
                <a:lnTo>
                  <a:pt x="2315" y="536"/>
                </a:lnTo>
                <a:lnTo>
                  <a:pt x="2320" y="541"/>
                </a:lnTo>
                <a:lnTo>
                  <a:pt x="2320" y="541"/>
                </a:lnTo>
                <a:lnTo>
                  <a:pt x="2320" y="541"/>
                </a:lnTo>
                <a:lnTo>
                  <a:pt x="2325" y="541"/>
                </a:lnTo>
                <a:lnTo>
                  <a:pt x="2325" y="541"/>
                </a:lnTo>
                <a:lnTo>
                  <a:pt x="2331" y="541"/>
                </a:lnTo>
                <a:lnTo>
                  <a:pt x="2331" y="541"/>
                </a:lnTo>
                <a:lnTo>
                  <a:pt x="2336" y="541"/>
                </a:lnTo>
                <a:lnTo>
                  <a:pt x="2336" y="541"/>
                </a:lnTo>
                <a:lnTo>
                  <a:pt x="2336" y="541"/>
                </a:lnTo>
                <a:lnTo>
                  <a:pt x="2342" y="541"/>
                </a:lnTo>
                <a:lnTo>
                  <a:pt x="2342" y="541"/>
                </a:lnTo>
                <a:lnTo>
                  <a:pt x="2347" y="541"/>
                </a:lnTo>
                <a:lnTo>
                  <a:pt x="2347" y="541"/>
                </a:lnTo>
                <a:lnTo>
                  <a:pt x="2352" y="541"/>
                </a:lnTo>
                <a:lnTo>
                  <a:pt x="2352" y="541"/>
                </a:lnTo>
                <a:lnTo>
                  <a:pt x="2352" y="547"/>
                </a:lnTo>
                <a:lnTo>
                  <a:pt x="2358" y="552"/>
                </a:lnTo>
                <a:lnTo>
                  <a:pt x="2358" y="552"/>
                </a:lnTo>
                <a:lnTo>
                  <a:pt x="2363" y="558"/>
                </a:lnTo>
                <a:lnTo>
                  <a:pt x="2363" y="558"/>
                </a:lnTo>
                <a:lnTo>
                  <a:pt x="2369" y="558"/>
                </a:lnTo>
                <a:lnTo>
                  <a:pt x="2369" y="558"/>
                </a:lnTo>
                <a:lnTo>
                  <a:pt x="2369" y="558"/>
                </a:lnTo>
                <a:lnTo>
                  <a:pt x="2374" y="563"/>
                </a:lnTo>
                <a:lnTo>
                  <a:pt x="2374" y="563"/>
                </a:lnTo>
                <a:lnTo>
                  <a:pt x="2379" y="563"/>
                </a:lnTo>
                <a:lnTo>
                  <a:pt x="2379" y="563"/>
                </a:lnTo>
                <a:lnTo>
                  <a:pt x="2385" y="569"/>
                </a:lnTo>
                <a:lnTo>
                  <a:pt x="2385" y="569"/>
                </a:lnTo>
                <a:lnTo>
                  <a:pt x="2385" y="569"/>
                </a:lnTo>
                <a:lnTo>
                  <a:pt x="2390" y="569"/>
                </a:lnTo>
                <a:lnTo>
                  <a:pt x="2390" y="569"/>
                </a:lnTo>
                <a:lnTo>
                  <a:pt x="2396" y="569"/>
                </a:lnTo>
                <a:lnTo>
                  <a:pt x="2396" y="563"/>
                </a:lnTo>
                <a:lnTo>
                  <a:pt x="2401" y="563"/>
                </a:lnTo>
                <a:lnTo>
                  <a:pt x="2401" y="563"/>
                </a:lnTo>
                <a:lnTo>
                  <a:pt x="2401" y="563"/>
                </a:lnTo>
                <a:lnTo>
                  <a:pt x="2406" y="563"/>
                </a:lnTo>
                <a:lnTo>
                  <a:pt x="2406" y="558"/>
                </a:lnTo>
                <a:lnTo>
                  <a:pt x="2412" y="563"/>
                </a:lnTo>
                <a:lnTo>
                  <a:pt x="2412" y="563"/>
                </a:lnTo>
                <a:lnTo>
                  <a:pt x="2417" y="563"/>
                </a:lnTo>
                <a:lnTo>
                  <a:pt x="2417" y="563"/>
                </a:lnTo>
                <a:lnTo>
                  <a:pt x="2417" y="563"/>
                </a:lnTo>
                <a:lnTo>
                  <a:pt x="2423" y="563"/>
                </a:lnTo>
                <a:lnTo>
                  <a:pt x="2423" y="563"/>
                </a:lnTo>
                <a:lnTo>
                  <a:pt x="2428" y="563"/>
                </a:lnTo>
                <a:lnTo>
                  <a:pt x="2428" y="558"/>
                </a:lnTo>
                <a:lnTo>
                  <a:pt x="2434" y="558"/>
                </a:lnTo>
                <a:lnTo>
                  <a:pt x="2434" y="558"/>
                </a:lnTo>
                <a:lnTo>
                  <a:pt x="2439" y="558"/>
                </a:lnTo>
                <a:lnTo>
                  <a:pt x="2439" y="558"/>
                </a:lnTo>
                <a:lnTo>
                  <a:pt x="2439" y="558"/>
                </a:lnTo>
                <a:lnTo>
                  <a:pt x="2444" y="558"/>
                </a:lnTo>
                <a:lnTo>
                  <a:pt x="2444" y="558"/>
                </a:lnTo>
                <a:lnTo>
                  <a:pt x="2450" y="558"/>
                </a:lnTo>
                <a:lnTo>
                  <a:pt x="2450" y="563"/>
                </a:lnTo>
                <a:lnTo>
                  <a:pt x="2455" y="558"/>
                </a:lnTo>
                <a:lnTo>
                  <a:pt x="2455" y="558"/>
                </a:lnTo>
                <a:lnTo>
                  <a:pt x="2455" y="558"/>
                </a:lnTo>
                <a:lnTo>
                  <a:pt x="2461" y="558"/>
                </a:lnTo>
                <a:lnTo>
                  <a:pt x="2461" y="558"/>
                </a:lnTo>
                <a:lnTo>
                  <a:pt x="2466" y="558"/>
                </a:lnTo>
                <a:lnTo>
                  <a:pt x="2466" y="558"/>
                </a:lnTo>
                <a:lnTo>
                  <a:pt x="2471" y="558"/>
                </a:lnTo>
                <a:lnTo>
                  <a:pt x="2471" y="558"/>
                </a:lnTo>
                <a:lnTo>
                  <a:pt x="2471" y="558"/>
                </a:lnTo>
                <a:lnTo>
                  <a:pt x="2477" y="558"/>
                </a:lnTo>
                <a:lnTo>
                  <a:pt x="2477" y="563"/>
                </a:lnTo>
                <a:lnTo>
                  <a:pt x="2482" y="563"/>
                </a:lnTo>
                <a:lnTo>
                  <a:pt x="2482" y="563"/>
                </a:lnTo>
                <a:lnTo>
                  <a:pt x="2488" y="563"/>
                </a:lnTo>
                <a:lnTo>
                  <a:pt x="2488" y="563"/>
                </a:lnTo>
                <a:lnTo>
                  <a:pt x="2488" y="563"/>
                </a:lnTo>
                <a:lnTo>
                  <a:pt x="2493" y="558"/>
                </a:lnTo>
                <a:lnTo>
                  <a:pt x="2493" y="558"/>
                </a:lnTo>
                <a:lnTo>
                  <a:pt x="2498" y="558"/>
                </a:lnTo>
                <a:lnTo>
                  <a:pt x="2498" y="558"/>
                </a:lnTo>
                <a:lnTo>
                  <a:pt x="2504" y="558"/>
                </a:lnTo>
                <a:lnTo>
                  <a:pt x="2504" y="558"/>
                </a:lnTo>
                <a:lnTo>
                  <a:pt x="2504" y="558"/>
                </a:lnTo>
                <a:lnTo>
                  <a:pt x="2509" y="558"/>
                </a:lnTo>
                <a:lnTo>
                  <a:pt x="2509" y="558"/>
                </a:lnTo>
                <a:lnTo>
                  <a:pt x="2515" y="558"/>
                </a:lnTo>
                <a:lnTo>
                  <a:pt x="2515" y="558"/>
                </a:lnTo>
                <a:lnTo>
                  <a:pt x="2520" y="558"/>
                </a:lnTo>
                <a:lnTo>
                  <a:pt x="2520" y="563"/>
                </a:lnTo>
                <a:lnTo>
                  <a:pt x="2520" y="563"/>
                </a:lnTo>
                <a:lnTo>
                  <a:pt x="2525" y="563"/>
                </a:lnTo>
                <a:lnTo>
                  <a:pt x="2525" y="563"/>
                </a:lnTo>
                <a:lnTo>
                  <a:pt x="2531" y="563"/>
                </a:lnTo>
                <a:lnTo>
                  <a:pt x="2531" y="563"/>
                </a:lnTo>
                <a:lnTo>
                  <a:pt x="2536" y="563"/>
                </a:lnTo>
                <a:lnTo>
                  <a:pt x="2536" y="563"/>
                </a:lnTo>
                <a:lnTo>
                  <a:pt x="2536" y="563"/>
                </a:lnTo>
                <a:lnTo>
                  <a:pt x="2542" y="563"/>
                </a:lnTo>
                <a:lnTo>
                  <a:pt x="2542" y="569"/>
                </a:lnTo>
                <a:lnTo>
                  <a:pt x="2547" y="563"/>
                </a:lnTo>
                <a:lnTo>
                  <a:pt x="2547" y="563"/>
                </a:lnTo>
                <a:lnTo>
                  <a:pt x="2553" y="563"/>
                </a:lnTo>
                <a:lnTo>
                  <a:pt x="2553" y="563"/>
                </a:lnTo>
                <a:lnTo>
                  <a:pt x="2553" y="563"/>
                </a:lnTo>
                <a:lnTo>
                  <a:pt x="2558" y="563"/>
                </a:lnTo>
                <a:lnTo>
                  <a:pt x="2558" y="563"/>
                </a:lnTo>
                <a:lnTo>
                  <a:pt x="2563" y="563"/>
                </a:lnTo>
                <a:lnTo>
                  <a:pt x="2563" y="563"/>
                </a:lnTo>
                <a:lnTo>
                  <a:pt x="2569" y="563"/>
                </a:lnTo>
                <a:lnTo>
                  <a:pt x="2569" y="558"/>
                </a:lnTo>
                <a:lnTo>
                  <a:pt x="2569" y="558"/>
                </a:lnTo>
                <a:lnTo>
                  <a:pt x="2574" y="558"/>
                </a:lnTo>
                <a:lnTo>
                  <a:pt x="2574" y="558"/>
                </a:lnTo>
                <a:lnTo>
                  <a:pt x="2580" y="558"/>
                </a:lnTo>
                <a:lnTo>
                  <a:pt x="2580" y="558"/>
                </a:lnTo>
                <a:lnTo>
                  <a:pt x="2585" y="558"/>
                </a:lnTo>
                <a:lnTo>
                  <a:pt x="2585" y="563"/>
                </a:lnTo>
                <a:lnTo>
                  <a:pt x="2585" y="563"/>
                </a:lnTo>
                <a:lnTo>
                  <a:pt x="2590" y="563"/>
                </a:lnTo>
                <a:lnTo>
                  <a:pt x="2590" y="563"/>
                </a:lnTo>
                <a:lnTo>
                  <a:pt x="2596" y="563"/>
                </a:lnTo>
                <a:lnTo>
                  <a:pt x="2596" y="563"/>
                </a:lnTo>
                <a:lnTo>
                  <a:pt x="2601" y="563"/>
                </a:lnTo>
                <a:lnTo>
                  <a:pt x="2601" y="558"/>
                </a:lnTo>
                <a:lnTo>
                  <a:pt x="2601" y="558"/>
                </a:lnTo>
                <a:lnTo>
                  <a:pt x="2607" y="558"/>
                </a:lnTo>
                <a:lnTo>
                  <a:pt x="2607" y="558"/>
                </a:lnTo>
                <a:lnTo>
                  <a:pt x="2612" y="558"/>
                </a:lnTo>
                <a:lnTo>
                  <a:pt x="2612" y="558"/>
                </a:lnTo>
                <a:lnTo>
                  <a:pt x="2617" y="558"/>
                </a:lnTo>
                <a:lnTo>
                  <a:pt x="2617" y="558"/>
                </a:lnTo>
                <a:lnTo>
                  <a:pt x="2617" y="558"/>
                </a:lnTo>
                <a:lnTo>
                  <a:pt x="2623" y="558"/>
                </a:lnTo>
                <a:lnTo>
                  <a:pt x="2623" y="558"/>
                </a:lnTo>
                <a:lnTo>
                  <a:pt x="2628" y="563"/>
                </a:lnTo>
                <a:lnTo>
                  <a:pt x="2628" y="563"/>
                </a:lnTo>
                <a:lnTo>
                  <a:pt x="2634" y="563"/>
                </a:lnTo>
                <a:lnTo>
                  <a:pt x="2634" y="569"/>
                </a:lnTo>
                <a:lnTo>
                  <a:pt x="2634" y="569"/>
                </a:lnTo>
                <a:lnTo>
                  <a:pt x="2639" y="569"/>
                </a:lnTo>
                <a:lnTo>
                  <a:pt x="2639" y="563"/>
                </a:lnTo>
                <a:lnTo>
                  <a:pt x="2644" y="563"/>
                </a:lnTo>
                <a:lnTo>
                  <a:pt x="2644" y="563"/>
                </a:lnTo>
                <a:lnTo>
                  <a:pt x="2650" y="558"/>
                </a:lnTo>
                <a:lnTo>
                  <a:pt x="2650" y="558"/>
                </a:lnTo>
                <a:lnTo>
                  <a:pt x="2655" y="563"/>
                </a:lnTo>
                <a:lnTo>
                  <a:pt x="2655" y="563"/>
                </a:lnTo>
                <a:lnTo>
                  <a:pt x="2655" y="563"/>
                </a:lnTo>
                <a:lnTo>
                  <a:pt x="2661" y="563"/>
                </a:lnTo>
                <a:lnTo>
                  <a:pt x="2661" y="563"/>
                </a:lnTo>
                <a:lnTo>
                  <a:pt x="2666" y="563"/>
                </a:lnTo>
                <a:lnTo>
                  <a:pt x="2666" y="563"/>
                </a:lnTo>
                <a:lnTo>
                  <a:pt x="2671" y="563"/>
                </a:lnTo>
                <a:lnTo>
                  <a:pt x="2671" y="569"/>
                </a:lnTo>
                <a:lnTo>
                  <a:pt x="2671" y="569"/>
                </a:lnTo>
                <a:lnTo>
                  <a:pt x="2677" y="569"/>
                </a:lnTo>
                <a:lnTo>
                  <a:pt x="2677" y="569"/>
                </a:lnTo>
                <a:lnTo>
                  <a:pt x="2682" y="569"/>
                </a:lnTo>
                <a:lnTo>
                  <a:pt x="2682" y="563"/>
                </a:lnTo>
                <a:lnTo>
                  <a:pt x="2688" y="563"/>
                </a:lnTo>
                <a:lnTo>
                  <a:pt x="2688" y="569"/>
                </a:lnTo>
                <a:lnTo>
                  <a:pt x="2688" y="569"/>
                </a:lnTo>
                <a:lnTo>
                  <a:pt x="2693" y="569"/>
                </a:lnTo>
                <a:lnTo>
                  <a:pt x="2693" y="569"/>
                </a:lnTo>
                <a:lnTo>
                  <a:pt x="2699" y="569"/>
                </a:lnTo>
                <a:lnTo>
                  <a:pt x="2699" y="563"/>
                </a:lnTo>
                <a:lnTo>
                  <a:pt x="2704" y="563"/>
                </a:lnTo>
                <a:lnTo>
                  <a:pt x="2704" y="563"/>
                </a:lnTo>
                <a:lnTo>
                  <a:pt x="2704" y="563"/>
                </a:lnTo>
                <a:lnTo>
                  <a:pt x="2709" y="563"/>
                </a:lnTo>
                <a:lnTo>
                  <a:pt x="2709" y="563"/>
                </a:lnTo>
                <a:lnTo>
                  <a:pt x="2715" y="563"/>
                </a:lnTo>
                <a:lnTo>
                  <a:pt x="2715" y="563"/>
                </a:lnTo>
                <a:lnTo>
                  <a:pt x="2720" y="563"/>
                </a:lnTo>
                <a:lnTo>
                  <a:pt x="2720" y="563"/>
                </a:lnTo>
                <a:lnTo>
                  <a:pt x="2720" y="563"/>
                </a:lnTo>
                <a:lnTo>
                  <a:pt x="2726" y="563"/>
                </a:lnTo>
                <a:lnTo>
                  <a:pt x="2726" y="563"/>
                </a:lnTo>
                <a:lnTo>
                  <a:pt x="2731" y="563"/>
                </a:lnTo>
                <a:lnTo>
                  <a:pt x="2731" y="569"/>
                </a:lnTo>
                <a:lnTo>
                  <a:pt x="2736" y="569"/>
                </a:lnTo>
                <a:lnTo>
                  <a:pt x="2736" y="569"/>
                </a:lnTo>
                <a:lnTo>
                  <a:pt x="2736" y="569"/>
                </a:lnTo>
                <a:lnTo>
                  <a:pt x="2742" y="569"/>
                </a:lnTo>
                <a:lnTo>
                  <a:pt x="2742" y="569"/>
                </a:lnTo>
                <a:lnTo>
                  <a:pt x="2747" y="574"/>
                </a:lnTo>
                <a:lnTo>
                  <a:pt x="2747" y="574"/>
                </a:lnTo>
                <a:lnTo>
                  <a:pt x="2753" y="574"/>
                </a:lnTo>
                <a:lnTo>
                  <a:pt x="2753" y="574"/>
                </a:lnTo>
                <a:lnTo>
                  <a:pt x="2753" y="574"/>
                </a:lnTo>
                <a:lnTo>
                  <a:pt x="2758" y="574"/>
                </a:lnTo>
                <a:lnTo>
                  <a:pt x="2758" y="574"/>
                </a:lnTo>
                <a:lnTo>
                  <a:pt x="2763" y="569"/>
                </a:lnTo>
                <a:lnTo>
                  <a:pt x="2763" y="569"/>
                </a:lnTo>
                <a:lnTo>
                  <a:pt x="2769" y="569"/>
                </a:lnTo>
                <a:lnTo>
                  <a:pt x="2769" y="563"/>
                </a:lnTo>
                <a:lnTo>
                  <a:pt x="2769" y="563"/>
                </a:lnTo>
                <a:lnTo>
                  <a:pt x="2774" y="563"/>
                </a:lnTo>
                <a:lnTo>
                  <a:pt x="2774" y="563"/>
                </a:lnTo>
                <a:lnTo>
                  <a:pt x="2780" y="563"/>
                </a:lnTo>
                <a:lnTo>
                  <a:pt x="2780" y="563"/>
                </a:lnTo>
                <a:lnTo>
                  <a:pt x="2785" y="563"/>
                </a:lnTo>
                <a:lnTo>
                  <a:pt x="2785" y="563"/>
                </a:lnTo>
                <a:lnTo>
                  <a:pt x="2785" y="563"/>
                </a:lnTo>
                <a:lnTo>
                  <a:pt x="2790" y="569"/>
                </a:lnTo>
                <a:lnTo>
                  <a:pt x="2790" y="569"/>
                </a:lnTo>
                <a:lnTo>
                  <a:pt x="2796" y="569"/>
                </a:lnTo>
                <a:lnTo>
                  <a:pt x="2796" y="569"/>
                </a:lnTo>
                <a:lnTo>
                  <a:pt x="2801" y="569"/>
                </a:lnTo>
                <a:lnTo>
                  <a:pt x="2801" y="574"/>
                </a:lnTo>
                <a:lnTo>
                  <a:pt x="2801" y="574"/>
                </a:lnTo>
                <a:lnTo>
                  <a:pt x="2807" y="579"/>
                </a:lnTo>
                <a:lnTo>
                  <a:pt x="2807" y="579"/>
                </a:lnTo>
                <a:lnTo>
                  <a:pt x="2812" y="585"/>
                </a:lnTo>
                <a:lnTo>
                  <a:pt x="2812" y="585"/>
                </a:lnTo>
                <a:lnTo>
                  <a:pt x="2818" y="585"/>
                </a:lnTo>
                <a:lnTo>
                  <a:pt x="2818" y="579"/>
                </a:lnTo>
                <a:lnTo>
                  <a:pt x="2818" y="579"/>
                </a:lnTo>
                <a:lnTo>
                  <a:pt x="2823" y="579"/>
                </a:lnTo>
                <a:lnTo>
                  <a:pt x="2823" y="579"/>
                </a:lnTo>
                <a:lnTo>
                  <a:pt x="2828" y="579"/>
                </a:lnTo>
                <a:lnTo>
                  <a:pt x="2828" y="574"/>
                </a:lnTo>
                <a:lnTo>
                  <a:pt x="2834" y="574"/>
                </a:lnTo>
                <a:lnTo>
                  <a:pt x="2834" y="574"/>
                </a:lnTo>
                <a:lnTo>
                  <a:pt x="2834" y="574"/>
                </a:lnTo>
                <a:lnTo>
                  <a:pt x="2839" y="569"/>
                </a:lnTo>
                <a:lnTo>
                  <a:pt x="2839" y="569"/>
                </a:lnTo>
                <a:lnTo>
                  <a:pt x="2845" y="569"/>
                </a:lnTo>
                <a:lnTo>
                  <a:pt x="2845" y="563"/>
                </a:lnTo>
                <a:lnTo>
                  <a:pt x="2850" y="563"/>
                </a:lnTo>
                <a:lnTo>
                  <a:pt x="2850" y="563"/>
                </a:lnTo>
                <a:lnTo>
                  <a:pt x="2855" y="563"/>
                </a:lnTo>
                <a:lnTo>
                  <a:pt x="2855" y="563"/>
                </a:lnTo>
                <a:lnTo>
                  <a:pt x="2855" y="563"/>
                </a:lnTo>
                <a:lnTo>
                  <a:pt x="2861" y="563"/>
                </a:lnTo>
                <a:lnTo>
                  <a:pt x="2861" y="563"/>
                </a:lnTo>
                <a:lnTo>
                  <a:pt x="2866" y="569"/>
                </a:lnTo>
                <a:lnTo>
                  <a:pt x="2866" y="569"/>
                </a:lnTo>
                <a:lnTo>
                  <a:pt x="2872" y="574"/>
                </a:lnTo>
                <a:lnTo>
                  <a:pt x="2872" y="574"/>
                </a:lnTo>
                <a:lnTo>
                  <a:pt x="2872" y="574"/>
                </a:lnTo>
                <a:lnTo>
                  <a:pt x="2877" y="574"/>
                </a:lnTo>
                <a:lnTo>
                  <a:pt x="2877" y="574"/>
                </a:lnTo>
                <a:lnTo>
                  <a:pt x="2882" y="574"/>
                </a:lnTo>
                <a:lnTo>
                  <a:pt x="2882" y="574"/>
                </a:lnTo>
                <a:lnTo>
                  <a:pt x="2888" y="574"/>
                </a:lnTo>
                <a:lnTo>
                  <a:pt x="2888" y="574"/>
                </a:lnTo>
                <a:lnTo>
                  <a:pt x="2888" y="574"/>
                </a:lnTo>
                <a:lnTo>
                  <a:pt x="2893" y="574"/>
                </a:lnTo>
                <a:lnTo>
                  <a:pt x="2893" y="574"/>
                </a:lnTo>
                <a:lnTo>
                  <a:pt x="2899" y="579"/>
                </a:lnTo>
                <a:lnTo>
                  <a:pt x="2899" y="579"/>
                </a:lnTo>
                <a:lnTo>
                  <a:pt x="2904" y="579"/>
                </a:lnTo>
                <a:lnTo>
                  <a:pt x="2904" y="579"/>
                </a:lnTo>
                <a:lnTo>
                  <a:pt x="2904" y="574"/>
                </a:lnTo>
                <a:lnTo>
                  <a:pt x="2909" y="574"/>
                </a:lnTo>
                <a:lnTo>
                  <a:pt x="2909" y="574"/>
                </a:lnTo>
                <a:lnTo>
                  <a:pt x="2915" y="574"/>
                </a:lnTo>
                <a:lnTo>
                  <a:pt x="2915" y="574"/>
                </a:lnTo>
                <a:lnTo>
                  <a:pt x="2920" y="569"/>
                </a:lnTo>
                <a:lnTo>
                  <a:pt x="2920" y="569"/>
                </a:lnTo>
                <a:lnTo>
                  <a:pt x="2920" y="569"/>
                </a:lnTo>
                <a:lnTo>
                  <a:pt x="2926" y="563"/>
                </a:lnTo>
                <a:lnTo>
                  <a:pt x="2926" y="563"/>
                </a:lnTo>
                <a:lnTo>
                  <a:pt x="2931" y="563"/>
                </a:lnTo>
                <a:lnTo>
                  <a:pt x="2931" y="563"/>
                </a:lnTo>
                <a:lnTo>
                  <a:pt x="2937" y="563"/>
                </a:lnTo>
                <a:lnTo>
                  <a:pt x="2937" y="563"/>
                </a:lnTo>
                <a:lnTo>
                  <a:pt x="2937" y="563"/>
                </a:lnTo>
                <a:lnTo>
                  <a:pt x="2942" y="563"/>
                </a:lnTo>
                <a:lnTo>
                  <a:pt x="2942" y="563"/>
                </a:lnTo>
                <a:lnTo>
                  <a:pt x="2947" y="563"/>
                </a:lnTo>
                <a:lnTo>
                  <a:pt x="2947" y="563"/>
                </a:lnTo>
                <a:lnTo>
                  <a:pt x="2953" y="563"/>
                </a:lnTo>
                <a:lnTo>
                  <a:pt x="2953" y="569"/>
                </a:lnTo>
                <a:lnTo>
                  <a:pt x="2953" y="569"/>
                </a:lnTo>
                <a:lnTo>
                  <a:pt x="2958" y="569"/>
                </a:lnTo>
                <a:lnTo>
                  <a:pt x="2958" y="569"/>
                </a:lnTo>
                <a:lnTo>
                  <a:pt x="2964" y="574"/>
                </a:lnTo>
                <a:lnTo>
                  <a:pt x="2964" y="574"/>
                </a:lnTo>
                <a:lnTo>
                  <a:pt x="2969" y="569"/>
                </a:lnTo>
                <a:lnTo>
                  <a:pt x="2969" y="569"/>
                </a:lnTo>
                <a:lnTo>
                  <a:pt x="2969" y="569"/>
                </a:lnTo>
                <a:lnTo>
                  <a:pt x="2974" y="563"/>
                </a:lnTo>
                <a:lnTo>
                  <a:pt x="2974" y="563"/>
                </a:lnTo>
                <a:lnTo>
                  <a:pt x="2980" y="563"/>
                </a:lnTo>
                <a:lnTo>
                  <a:pt x="2980" y="563"/>
                </a:lnTo>
                <a:lnTo>
                  <a:pt x="2985" y="563"/>
                </a:lnTo>
                <a:lnTo>
                  <a:pt x="2985" y="563"/>
                </a:lnTo>
                <a:lnTo>
                  <a:pt x="2985" y="569"/>
                </a:lnTo>
                <a:lnTo>
                  <a:pt x="2991" y="569"/>
                </a:lnTo>
                <a:lnTo>
                  <a:pt x="2991" y="569"/>
                </a:lnTo>
                <a:lnTo>
                  <a:pt x="2996" y="574"/>
                </a:lnTo>
                <a:lnTo>
                  <a:pt x="2996" y="574"/>
                </a:lnTo>
                <a:lnTo>
                  <a:pt x="3001" y="569"/>
                </a:lnTo>
                <a:lnTo>
                  <a:pt x="3001" y="569"/>
                </a:lnTo>
                <a:lnTo>
                  <a:pt x="3001" y="569"/>
                </a:lnTo>
                <a:lnTo>
                  <a:pt x="3007" y="569"/>
                </a:lnTo>
                <a:lnTo>
                  <a:pt x="3007" y="569"/>
                </a:lnTo>
                <a:lnTo>
                  <a:pt x="3012" y="569"/>
                </a:lnTo>
                <a:lnTo>
                  <a:pt x="3012" y="574"/>
                </a:lnTo>
                <a:lnTo>
                  <a:pt x="3018" y="574"/>
                </a:lnTo>
                <a:lnTo>
                  <a:pt x="3018" y="574"/>
                </a:lnTo>
                <a:lnTo>
                  <a:pt x="3018" y="569"/>
                </a:lnTo>
                <a:lnTo>
                  <a:pt x="3023" y="569"/>
                </a:lnTo>
                <a:lnTo>
                  <a:pt x="3023" y="569"/>
                </a:lnTo>
                <a:lnTo>
                  <a:pt x="3028" y="569"/>
                </a:lnTo>
                <a:lnTo>
                  <a:pt x="3028" y="569"/>
                </a:lnTo>
                <a:lnTo>
                  <a:pt x="3034" y="563"/>
                </a:lnTo>
                <a:lnTo>
                  <a:pt x="3034" y="563"/>
                </a:lnTo>
                <a:lnTo>
                  <a:pt x="3034" y="563"/>
                </a:lnTo>
                <a:lnTo>
                  <a:pt x="3039" y="563"/>
                </a:lnTo>
                <a:lnTo>
                  <a:pt x="3039" y="563"/>
                </a:lnTo>
                <a:lnTo>
                  <a:pt x="3045" y="563"/>
                </a:lnTo>
                <a:lnTo>
                  <a:pt x="3045" y="563"/>
                </a:lnTo>
                <a:lnTo>
                  <a:pt x="3050" y="569"/>
                </a:lnTo>
                <a:lnTo>
                  <a:pt x="3050" y="569"/>
                </a:lnTo>
                <a:lnTo>
                  <a:pt x="3050" y="569"/>
                </a:lnTo>
                <a:lnTo>
                  <a:pt x="3056" y="569"/>
                </a:lnTo>
                <a:lnTo>
                  <a:pt x="3056" y="569"/>
                </a:lnTo>
                <a:lnTo>
                  <a:pt x="3061" y="574"/>
                </a:lnTo>
                <a:lnTo>
                  <a:pt x="3061" y="574"/>
                </a:lnTo>
                <a:lnTo>
                  <a:pt x="3066" y="574"/>
                </a:lnTo>
                <a:lnTo>
                  <a:pt x="3066" y="569"/>
                </a:lnTo>
                <a:lnTo>
                  <a:pt x="3072" y="569"/>
                </a:lnTo>
                <a:lnTo>
                  <a:pt x="3072" y="569"/>
                </a:lnTo>
                <a:lnTo>
                  <a:pt x="3072" y="563"/>
                </a:lnTo>
                <a:lnTo>
                  <a:pt x="3077" y="563"/>
                </a:lnTo>
                <a:lnTo>
                  <a:pt x="3077" y="563"/>
                </a:lnTo>
                <a:lnTo>
                  <a:pt x="3083" y="563"/>
                </a:lnTo>
                <a:lnTo>
                  <a:pt x="3083" y="563"/>
                </a:lnTo>
                <a:lnTo>
                  <a:pt x="3088" y="563"/>
                </a:lnTo>
                <a:lnTo>
                  <a:pt x="3088" y="563"/>
                </a:lnTo>
                <a:lnTo>
                  <a:pt x="3088" y="563"/>
                </a:lnTo>
                <a:lnTo>
                  <a:pt x="3093" y="563"/>
                </a:lnTo>
                <a:lnTo>
                  <a:pt x="3093" y="563"/>
                </a:lnTo>
                <a:lnTo>
                  <a:pt x="3099" y="558"/>
                </a:lnTo>
                <a:lnTo>
                  <a:pt x="3099" y="558"/>
                </a:lnTo>
                <a:lnTo>
                  <a:pt x="3104" y="558"/>
                </a:lnTo>
                <a:lnTo>
                  <a:pt x="3104" y="563"/>
                </a:lnTo>
                <a:lnTo>
                  <a:pt x="3104" y="563"/>
                </a:lnTo>
                <a:lnTo>
                  <a:pt x="3110" y="563"/>
                </a:lnTo>
                <a:lnTo>
                  <a:pt x="3110" y="563"/>
                </a:lnTo>
                <a:lnTo>
                  <a:pt x="3115" y="563"/>
                </a:lnTo>
                <a:lnTo>
                  <a:pt x="3115" y="563"/>
                </a:lnTo>
                <a:lnTo>
                  <a:pt x="3120" y="563"/>
                </a:lnTo>
                <a:lnTo>
                  <a:pt x="3120" y="590"/>
                </a:lnTo>
              </a:path>
            </a:pathLst>
          </a:custGeom>
          <a:noFill/>
          <a:ln w="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2" name="TextBox 441"/>
          <p:cNvSpPr txBox="1"/>
          <p:nvPr/>
        </p:nvSpPr>
        <p:spPr>
          <a:xfrm>
            <a:off x="2202485" y="3276600"/>
            <a:ext cx="1527085" cy="369332"/>
          </a:xfrm>
          <a:prstGeom prst="rect">
            <a:avLst/>
          </a:prstGeom>
          <a:noFill/>
        </p:spPr>
        <p:txBody>
          <a:bodyPr wrap="none" rtlCol="0">
            <a:spAutoFit/>
          </a:bodyPr>
          <a:lstStyle/>
          <a:p>
            <a:r>
              <a:rPr lang="en-US" dirty="0" smtClean="0">
                <a:solidFill>
                  <a:srgbClr val="FF0000"/>
                </a:solidFill>
              </a:rPr>
              <a:t>G*</a:t>
            </a:r>
            <a:r>
              <a:rPr lang="en-US" dirty="0" smtClean="0"/>
              <a:t>CT [FAAF]</a:t>
            </a:r>
            <a:endParaRPr lang="en-US" dirty="0"/>
          </a:p>
        </p:txBody>
      </p:sp>
      <p:sp>
        <p:nvSpPr>
          <p:cNvPr id="443" name="Text Box 14"/>
          <p:cNvSpPr txBox="1">
            <a:spLocks noChangeArrowheads="1"/>
          </p:cNvSpPr>
          <p:nvPr/>
        </p:nvSpPr>
        <p:spPr bwMode="auto">
          <a:xfrm>
            <a:off x="3470276" y="3581401"/>
            <a:ext cx="720725" cy="276999"/>
          </a:xfrm>
          <a:prstGeom prst="rect">
            <a:avLst/>
          </a:prstGeom>
          <a:noFill/>
          <a:ln w="9525">
            <a:noFill/>
            <a:miter lim="800000"/>
            <a:headEnd/>
            <a:tailEnd/>
          </a:ln>
        </p:spPr>
        <p:txBody>
          <a:bodyPr>
            <a:spAutoFit/>
          </a:bodyPr>
          <a:lstStyle/>
          <a:p>
            <a:pPr>
              <a:spcBef>
                <a:spcPct val="50000"/>
              </a:spcBef>
            </a:pPr>
            <a:r>
              <a:rPr lang="en-US" sz="1200" b="1" dirty="0">
                <a:solidFill>
                  <a:srgbClr val="FF0000"/>
                </a:solidFill>
                <a:latin typeface="Calibri" pitchFamily="34" charset="0"/>
              </a:rPr>
              <a:t>S(53%)</a:t>
            </a:r>
          </a:p>
        </p:txBody>
      </p:sp>
      <p:sp>
        <p:nvSpPr>
          <p:cNvPr id="444" name="Text Box 31"/>
          <p:cNvSpPr txBox="1">
            <a:spLocks noChangeArrowheads="1"/>
          </p:cNvSpPr>
          <p:nvPr/>
        </p:nvSpPr>
        <p:spPr bwMode="auto">
          <a:xfrm>
            <a:off x="2819401" y="4186536"/>
            <a:ext cx="858839" cy="461665"/>
          </a:xfrm>
          <a:prstGeom prst="rect">
            <a:avLst/>
          </a:prstGeom>
          <a:noFill/>
          <a:ln w="9525">
            <a:noFill/>
            <a:miter lim="800000"/>
            <a:headEnd/>
            <a:tailEnd/>
          </a:ln>
        </p:spPr>
        <p:txBody>
          <a:bodyPr>
            <a:spAutoFit/>
          </a:bodyPr>
          <a:lstStyle/>
          <a:p>
            <a:pPr algn="ctr">
              <a:spcBef>
                <a:spcPts val="0"/>
              </a:spcBef>
            </a:pPr>
            <a:r>
              <a:rPr lang="en-US" sz="1200" b="1" dirty="0" smtClean="0">
                <a:solidFill>
                  <a:srgbClr val="0000CC"/>
                </a:solidFill>
                <a:latin typeface="Calibri" pitchFamily="34" charset="0"/>
              </a:rPr>
              <a:t>B</a:t>
            </a:r>
          </a:p>
          <a:p>
            <a:pPr algn="ctr">
              <a:spcBef>
                <a:spcPts val="0"/>
              </a:spcBef>
            </a:pPr>
            <a:r>
              <a:rPr lang="en-US" sz="1200" b="1" dirty="0" smtClean="0">
                <a:solidFill>
                  <a:srgbClr val="0000CC"/>
                </a:solidFill>
                <a:latin typeface="Calibri" pitchFamily="34" charset="0"/>
              </a:rPr>
              <a:t>(~</a:t>
            </a:r>
            <a:r>
              <a:rPr lang="en-US" sz="1200" b="1" dirty="0">
                <a:solidFill>
                  <a:srgbClr val="0000CC"/>
                </a:solidFill>
                <a:latin typeface="Calibri" pitchFamily="34" charset="0"/>
              </a:rPr>
              <a:t>17%)</a:t>
            </a:r>
          </a:p>
        </p:txBody>
      </p:sp>
      <p:sp>
        <p:nvSpPr>
          <p:cNvPr id="445" name="Text Box 31"/>
          <p:cNvSpPr txBox="1">
            <a:spLocks noChangeArrowheads="1"/>
          </p:cNvSpPr>
          <p:nvPr/>
        </p:nvSpPr>
        <p:spPr bwMode="auto">
          <a:xfrm>
            <a:off x="5241132" y="3909537"/>
            <a:ext cx="747712" cy="276999"/>
          </a:xfrm>
          <a:prstGeom prst="rect">
            <a:avLst/>
          </a:prstGeom>
          <a:noFill/>
          <a:ln w="9525">
            <a:noFill/>
            <a:miter lim="800000"/>
            <a:headEnd/>
            <a:tailEnd/>
          </a:ln>
        </p:spPr>
        <p:txBody>
          <a:bodyPr wrap="square">
            <a:spAutoFit/>
          </a:bodyPr>
          <a:lstStyle/>
          <a:p>
            <a:pPr>
              <a:spcBef>
                <a:spcPct val="50000"/>
              </a:spcBef>
            </a:pPr>
            <a:r>
              <a:rPr lang="en-US" sz="1200" b="1" dirty="0">
                <a:solidFill>
                  <a:srgbClr val="FF00FF"/>
                </a:solidFill>
                <a:latin typeface="Calibri" pitchFamily="34" charset="0"/>
              </a:rPr>
              <a:t>W(30%)</a:t>
            </a:r>
          </a:p>
        </p:txBody>
      </p:sp>
      <p:sp>
        <p:nvSpPr>
          <p:cNvPr id="446" name="Text Box 14"/>
          <p:cNvSpPr txBox="1">
            <a:spLocks noChangeArrowheads="1"/>
          </p:cNvSpPr>
          <p:nvPr/>
        </p:nvSpPr>
        <p:spPr bwMode="auto">
          <a:xfrm>
            <a:off x="3810000" y="1524001"/>
            <a:ext cx="720725" cy="276999"/>
          </a:xfrm>
          <a:prstGeom prst="rect">
            <a:avLst/>
          </a:prstGeom>
          <a:noFill/>
          <a:ln w="9525">
            <a:noFill/>
            <a:miter lim="800000"/>
            <a:headEnd/>
            <a:tailEnd/>
          </a:ln>
        </p:spPr>
        <p:txBody>
          <a:bodyPr>
            <a:spAutoFit/>
          </a:bodyPr>
          <a:lstStyle/>
          <a:p>
            <a:pPr>
              <a:spcBef>
                <a:spcPct val="50000"/>
              </a:spcBef>
            </a:pPr>
            <a:r>
              <a:rPr lang="en-US" sz="1200" b="1" dirty="0">
                <a:solidFill>
                  <a:srgbClr val="FF0000"/>
                </a:solidFill>
                <a:latin typeface="Calibri" pitchFamily="34" charset="0"/>
              </a:rPr>
              <a:t>S(64%)</a:t>
            </a:r>
          </a:p>
        </p:txBody>
      </p:sp>
      <p:sp>
        <p:nvSpPr>
          <p:cNvPr id="447" name="Text Box 31"/>
          <p:cNvSpPr txBox="1">
            <a:spLocks noChangeArrowheads="1"/>
          </p:cNvSpPr>
          <p:nvPr/>
        </p:nvSpPr>
        <p:spPr bwMode="auto">
          <a:xfrm>
            <a:off x="3124201" y="1976736"/>
            <a:ext cx="935039" cy="461665"/>
          </a:xfrm>
          <a:prstGeom prst="rect">
            <a:avLst/>
          </a:prstGeom>
          <a:noFill/>
          <a:ln w="9525">
            <a:noFill/>
            <a:miter lim="800000"/>
            <a:headEnd/>
            <a:tailEnd/>
          </a:ln>
        </p:spPr>
        <p:txBody>
          <a:bodyPr>
            <a:spAutoFit/>
          </a:bodyPr>
          <a:lstStyle/>
          <a:p>
            <a:pPr algn="ctr">
              <a:spcBef>
                <a:spcPts val="0"/>
              </a:spcBef>
            </a:pPr>
            <a:r>
              <a:rPr lang="en-US" sz="1200" b="1" dirty="0" smtClean="0">
                <a:solidFill>
                  <a:srgbClr val="0000CC"/>
                </a:solidFill>
                <a:latin typeface="Calibri" pitchFamily="34" charset="0"/>
              </a:rPr>
              <a:t>B</a:t>
            </a:r>
          </a:p>
          <a:p>
            <a:pPr algn="ctr">
              <a:spcBef>
                <a:spcPts val="0"/>
              </a:spcBef>
            </a:pPr>
            <a:r>
              <a:rPr lang="en-US" sz="1200" b="1" dirty="0" smtClean="0">
                <a:solidFill>
                  <a:srgbClr val="0000CC"/>
                </a:solidFill>
                <a:latin typeface="Calibri" pitchFamily="34" charset="0"/>
              </a:rPr>
              <a:t>(~</a:t>
            </a:r>
            <a:r>
              <a:rPr lang="en-US" sz="1200" b="1" dirty="0">
                <a:solidFill>
                  <a:srgbClr val="0000CC"/>
                </a:solidFill>
                <a:latin typeface="Calibri" pitchFamily="34" charset="0"/>
              </a:rPr>
              <a:t>22%)</a:t>
            </a:r>
          </a:p>
        </p:txBody>
      </p:sp>
      <p:sp>
        <p:nvSpPr>
          <p:cNvPr id="448" name="Text Box 31"/>
          <p:cNvSpPr txBox="1">
            <a:spLocks noChangeArrowheads="1"/>
          </p:cNvSpPr>
          <p:nvPr/>
        </p:nvSpPr>
        <p:spPr bwMode="auto">
          <a:xfrm>
            <a:off x="5043487" y="2057401"/>
            <a:ext cx="747713" cy="276999"/>
          </a:xfrm>
          <a:prstGeom prst="rect">
            <a:avLst/>
          </a:prstGeom>
          <a:noFill/>
          <a:ln w="9525">
            <a:noFill/>
            <a:miter lim="800000"/>
            <a:headEnd/>
            <a:tailEnd/>
          </a:ln>
        </p:spPr>
        <p:txBody>
          <a:bodyPr wrap="square">
            <a:spAutoFit/>
          </a:bodyPr>
          <a:lstStyle/>
          <a:p>
            <a:pPr>
              <a:spcBef>
                <a:spcPct val="50000"/>
              </a:spcBef>
            </a:pPr>
            <a:r>
              <a:rPr lang="en-US" sz="1200" b="1" dirty="0">
                <a:solidFill>
                  <a:srgbClr val="FF00FF"/>
                </a:solidFill>
                <a:latin typeface="Calibri" pitchFamily="34" charset="0"/>
              </a:rPr>
              <a:t>W(14%)</a:t>
            </a:r>
          </a:p>
        </p:txBody>
      </p:sp>
      <p:sp>
        <p:nvSpPr>
          <p:cNvPr id="449" name="Text Box 2"/>
          <p:cNvSpPr txBox="1">
            <a:spLocks noChangeArrowheads="1"/>
          </p:cNvSpPr>
          <p:nvPr/>
        </p:nvSpPr>
        <p:spPr bwMode="auto">
          <a:xfrm>
            <a:off x="1874003" y="1234440"/>
            <a:ext cx="413888" cy="338550"/>
          </a:xfrm>
          <a:prstGeom prst="rect">
            <a:avLst/>
          </a:prstGeom>
          <a:noFill/>
          <a:ln w="9525">
            <a:noFill/>
            <a:miter lim="800000"/>
            <a:headEnd/>
            <a:tailEnd/>
          </a:ln>
        </p:spPr>
        <p:txBody>
          <a:bodyPr wrap="none" lIns="91436" tIns="45718" rIns="91436" bIns="45718">
            <a:spAutoFit/>
          </a:bodyPr>
          <a:lstStyle/>
          <a:p>
            <a:pPr defTabSz="914400" fontAlgn="auto">
              <a:spcBef>
                <a:spcPts val="0"/>
              </a:spcBef>
              <a:spcAft>
                <a:spcPts val="0"/>
              </a:spcAft>
              <a:defRPr/>
            </a:pPr>
            <a:r>
              <a:rPr lang="en-US" sz="1600" b="1" dirty="0">
                <a:solidFill>
                  <a:prstClr val="black"/>
                </a:solidFill>
                <a:latin typeface="Calibri"/>
                <a:cs typeface="+mn-cs"/>
              </a:rPr>
              <a:t>(</a:t>
            </a:r>
            <a:r>
              <a:rPr lang="en-US" sz="1600" b="1" dirty="0" smtClean="0">
                <a:solidFill>
                  <a:prstClr val="black"/>
                </a:solidFill>
                <a:latin typeface="Calibri"/>
                <a:cs typeface="+mn-cs"/>
              </a:rPr>
              <a:t>a)</a:t>
            </a:r>
            <a:endParaRPr lang="en-US" sz="1600" b="1" dirty="0">
              <a:solidFill>
                <a:prstClr val="black"/>
              </a:solidFill>
              <a:latin typeface="Calibri"/>
              <a:cs typeface="+mn-cs"/>
            </a:endParaRPr>
          </a:p>
        </p:txBody>
      </p:sp>
      <p:sp>
        <p:nvSpPr>
          <p:cNvPr id="450" name="Text Box 2"/>
          <p:cNvSpPr txBox="1">
            <a:spLocks noChangeArrowheads="1"/>
          </p:cNvSpPr>
          <p:nvPr/>
        </p:nvSpPr>
        <p:spPr bwMode="auto">
          <a:xfrm>
            <a:off x="1874823" y="3273330"/>
            <a:ext cx="423506" cy="338550"/>
          </a:xfrm>
          <a:prstGeom prst="rect">
            <a:avLst/>
          </a:prstGeom>
          <a:noFill/>
          <a:ln w="9525">
            <a:noFill/>
            <a:miter lim="800000"/>
            <a:headEnd/>
            <a:tailEnd/>
          </a:ln>
        </p:spPr>
        <p:txBody>
          <a:bodyPr wrap="none" lIns="91436" tIns="45718" rIns="91436" bIns="45718">
            <a:spAutoFit/>
          </a:bodyPr>
          <a:lstStyle/>
          <a:p>
            <a:pPr defTabSz="914400" fontAlgn="auto">
              <a:spcBef>
                <a:spcPts val="0"/>
              </a:spcBef>
              <a:spcAft>
                <a:spcPts val="0"/>
              </a:spcAft>
              <a:defRPr/>
            </a:pPr>
            <a:r>
              <a:rPr lang="en-US" sz="1600" b="1" dirty="0" smtClean="0">
                <a:solidFill>
                  <a:prstClr val="black"/>
                </a:solidFill>
                <a:latin typeface="Calibri"/>
                <a:cs typeface="+mn-cs"/>
              </a:rPr>
              <a:t>(b)</a:t>
            </a:r>
            <a:endParaRPr lang="en-US" sz="1600" b="1" dirty="0">
              <a:solidFill>
                <a:prstClr val="black"/>
              </a:solidFill>
              <a:latin typeface="Calibri"/>
              <a:cs typeface="+mn-cs"/>
            </a:endParaRPr>
          </a:p>
        </p:txBody>
      </p:sp>
      <p:sp>
        <p:nvSpPr>
          <p:cNvPr id="128" name="TextBox 127"/>
          <p:cNvSpPr txBox="1"/>
          <p:nvPr/>
        </p:nvSpPr>
        <p:spPr>
          <a:xfrm>
            <a:off x="910520" y="5362575"/>
            <a:ext cx="8393813" cy="830997"/>
          </a:xfrm>
          <a:prstGeom prst="rect">
            <a:avLst/>
          </a:prstGeom>
          <a:noFill/>
        </p:spPr>
        <p:txBody>
          <a:bodyPr wrap="square" rtlCol="0">
            <a:spAutoFit/>
          </a:bodyPr>
          <a:lstStyle/>
          <a:p>
            <a:r>
              <a:rPr lang="en-US" sz="1200" b="1" dirty="0" smtClean="0">
                <a:latin typeface="Times New Roman" pitchFamily="18" charset="0"/>
                <a:cs typeface="Times New Roman" pitchFamily="18" charset="0"/>
              </a:rPr>
              <a:t>Figure S4:</a:t>
            </a:r>
            <a:r>
              <a:rPr lang="en-US" sz="1200" dirty="0" smtClean="0">
                <a:latin typeface="Times New Roman" pitchFamily="18" charset="0"/>
                <a:cs typeface="Times New Roman" pitchFamily="18" charset="0"/>
              </a:rPr>
              <a:t> Line simulation of  fully paired FAAF-modified (a) G*CA and (b) G*CT duplexes at 20 ˚C. The simulations </a:t>
            </a:r>
            <a:r>
              <a:rPr lang="en-US" sz="1200" dirty="0">
                <a:latin typeface="Times New Roman" pitchFamily="18" charset="0"/>
                <a:cs typeface="Times New Roman" pitchFamily="18" charset="0"/>
              </a:rPr>
              <a:t>were performed </a:t>
            </a:r>
            <a:r>
              <a:rPr lang="en-US" sz="1200" dirty="0" smtClean="0">
                <a:latin typeface="Times New Roman" pitchFamily="18" charset="0"/>
                <a:cs typeface="Times New Roman" pitchFamily="18" charset="0"/>
              </a:rPr>
              <a:t>to calculate the population ratio of B-, S- and W-conformers in FAAF modified G*CA and G*CT duplexes using </a:t>
            </a:r>
            <a:r>
              <a:rPr lang="en-US" sz="1200" dirty="0">
                <a:latin typeface="Times New Roman" pitchFamily="18" charset="0"/>
                <a:cs typeface="Times New Roman" pitchFamily="18" charset="0"/>
              </a:rPr>
              <a:t>WINDNMR-Pro (version 7.1.6; </a:t>
            </a:r>
            <a:r>
              <a:rPr lang="en-US" sz="1200" i="1" dirty="0">
                <a:latin typeface="Times New Roman" pitchFamily="18" charset="0"/>
                <a:cs typeface="Times New Roman" pitchFamily="18" charset="0"/>
              </a:rPr>
              <a:t>J. Chem. Educ</a:t>
            </a:r>
            <a:r>
              <a:rPr lang="en-US" sz="1200" dirty="0">
                <a:latin typeface="Times New Roman" pitchFamily="18" charset="0"/>
                <a:cs typeface="Times New Roman" pitchFamily="18" charset="0"/>
              </a:rPr>
              <a:t>. Software Series; Reich, H. J., University of Wisconsin, Madison, WI).</a:t>
            </a:r>
          </a:p>
          <a:p>
            <a:r>
              <a:rPr lang="en-US" sz="1200" dirty="0" smtClean="0">
                <a:latin typeface="Times New Roman" pitchFamily="18" charset="0"/>
                <a:cs typeface="Times New Roman" pitchFamily="18" charset="0"/>
              </a:rPr>
              <a:t>  </a:t>
            </a:r>
            <a:endParaRPr lang="en-US" sz="1200" b="1" dirty="0">
              <a:latin typeface="Times New Roman" pitchFamily="18" charset="0"/>
              <a:cs typeface="Times New Roman" pitchFamily="18" charset="0"/>
            </a:endParaRPr>
          </a:p>
        </p:txBody>
      </p:sp>
    </p:spTree>
    <p:extLst>
      <p:ext uri="{BB962C8B-B14F-4D97-AF65-F5344CB8AC3E}">
        <p14:creationId xmlns:p14="http://schemas.microsoft.com/office/powerpoint/2010/main" val="42692360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8889</TotalTime>
  <Words>4700</Words>
  <Application>Microsoft Office PowerPoint</Application>
  <PresentationFormat>On-screen Show (4:3)</PresentationFormat>
  <Paragraphs>654</Paragraphs>
  <Slides>28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Office Theme</vt:lpstr>
      <vt:lpstr>SPW 11.0 Graph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Vipin Jain</dc:creator>
  <cp:lastModifiedBy>Vipin Jain</cp:lastModifiedBy>
  <cp:revision>115</cp:revision>
  <dcterms:created xsi:type="dcterms:W3CDTF">2012-05-15T18:52:09Z</dcterms:created>
  <dcterms:modified xsi:type="dcterms:W3CDTF">2012-10-12T14:25:03Z</dcterms:modified>
</cp:coreProperties>
</file>