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60" d="100"/>
          <a:sy n="160" d="100"/>
        </p:scale>
        <p:origin x="-972" y="46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627B-5181-4702-B2D0-A16014204A02}" type="datetimeFigureOut">
              <a:rPr kumimoji="1" lang="ja-JP" altLang="en-US" smtClean="0"/>
              <a:t>2013/1/23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084C-0CC8-4317-BB21-9A0E090F6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149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627B-5181-4702-B2D0-A16014204A02}" type="datetimeFigureOut">
              <a:rPr kumimoji="1" lang="ja-JP" altLang="en-US" smtClean="0"/>
              <a:t>2013/1/23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084C-0CC8-4317-BB21-9A0E090F6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467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627B-5181-4702-B2D0-A16014204A02}" type="datetimeFigureOut">
              <a:rPr kumimoji="1" lang="ja-JP" altLang="en-US" smtClean="0"/>
              <a:t>2013/1/23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084C-0CC8-4317-BB21-9A0E090F6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074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627B-5181-4702-B2D0-A16014204A02}" type="datetimeFigureOut">
              <a:rPr kumimoji="1" lang="ja-JP" altLang="en-US" smtClean="0"/>
              <a:t>2013/1/23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084C-0CC8-4317-BB21-9A0E090F6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423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627B-5181-4702-B2D0-A16014204A02}" type="datetimeFigureOut">
              <a:rPr kumimoji="1" lang="ja-JP" altLang="en-US" smtClean="0"/>
              <a:t>2013/1/23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084C-0CC8-4317-BB21-9A0E090F6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67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627B-5181-4702-B2D0-A16014204A02}" type="datetimeFigureOut">
              <a:rPr kumimoji="1" lang="ja-JP" altLang="en-US" smtClean="0"/>
              <a:t>2013/1/23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084C-0CC8-4317-BB21-9A0E090F6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07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627B-5181-4702-B2D0-A16014204A02}" type="datetimeFigureOut">
              <a:rPr kumimoji="1" lang="ja-JP" altLang="en-US" smtClean="0"/>
              <a:t>2013/1/23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084C-0CC8-4317-BB21-9A0E090F6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06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627B-5181-4702-B2D0-A16014204A02}" type="datetimeFigureOut">
              <a:rPr kumimoji="1" lang="ja-JP" altLang="en-US" smtClean="0"/>
              <a:t>2013/1/23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084C-0CC8-4317-BB21-9A0E090F6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07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627B-5181-4702-B2D0-A16014204A02}" type="datetimeFigureOut">
              <a:rPr kumimoji="1" lang="ja-JP" altLang="en-US" smtClean="0"/>
              <a:t>2013/1/23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084C-0CC8-4317-BB21-9A0E090F6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527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627B-5181-4702-B2D0-A16014204A02}" type="datetimeFigureOut">
              <a:rPr kumimoji="1" lang="ja-JP" altLang="en-US" smtClean="0"/>
              <a:t>2013/1/23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084C-0CC8-4317-BB21-9A0E090F6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0192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627B-5181-4702-B2D0-A16014204A02}" type="datetimeFigureOut">
              <a:rPr kumimoji="1" lang="ja-JP" altLang="en-US" smtClean="0"/>
              <a:t>2013/1/23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084C-0CC8-4317-BB21-9A0E090F6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82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7627B-5181-4702-B2D0-A16014204A02}" type="datetimeFigureOut">
              <a:rPr kumimoji="1" lang="ja-JP" altLang="en-US" smtClean="0"/>
              <a:t>2013/1/23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A084C-0CC8-4317-BB21-9A0E090F6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01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/>
          <p:cNvGrpSpPr/>
          <p:nvPr/>
        </p:nvGrpSpPr>
        <p:grpSpPr>
          <a:xfrm>
            <a:off x="1426937" y="4443213"/>
            <a:ext cx="4772028" cy="1742400"/>
            <a:chOff x="1421713" y="2862245"/>
            <a:chExt cx="4772028" cy="1742400"/>
          </a:xfrm>
        </p:grpSpPr>
        <p:grpSp>
          <p:nvGrpSpPr>
            <p:cNvPr id="37" name="グループ化 36"/>
            <p:cNvGrpSpPr/>
            <p:nvPr/>
          </p:nvGrpSpPr>
          <p:grpSpPr>
            <a:xfrm>
              <a:off x="1421713" y="2862245"/>
              <a:ext cx="2323199" cy="1742400"/>
              <a:chOff x="1421713" y="2862245"/>
              <a:chExt cx="2323199" cy="1742400"/>
            </a:xfrm>
          </p:grpSpPr>
          <p:pic>
            <p:nvPicPr>
              <p:cNvPr id="23" name="Picture 3" descr="J:\FUJIKAWA\NIFTS\研究\グリーニング\FISH\Fujikawa20110714\EUB\Ishi0707p5\Ishi1-EUB-EUB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1713" y="2862245"/>
                <a:ext cx="2323199" cy="1742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1" name="直線コネクタ 30"/>
              <p:cNvCxnSpPr/>
              <p:nvPr/>
            </p:nvCxnSpPr>
            <p:spPr>
              <a:xfrm>
                <a:off x="3346819" y="4473257"/>
                <a:ext cx="24289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グループ化 37"/>
            <p:cNvGrpSpPr/>
            <p:nvPr/>
          </p:nvGrpSpPr>
          <p:grpSpPr>
            <a:xfrm>
              <a:off x="3870541" y="2862245"/>
              <a:ext cx="2323200" cy="1742400"/>
              <a:chOff x="3870541" y="2862245"/>
              <a:chExt cx="2323200" cy="1742400"/>
            </a:xfrm>
          </p:grpSpPr>
          <p:pic>
            <p:nvPicPr>
              <p:cNvPr id="22" name="Picture 2" descr="J:\FUJIKAWA\NIFTS\研究\グリーニング\FISH\Fujikawa20110714\EUB\Ishi0707p5\Ishi1-EUB-DAPI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70541" y="2862245"/>
                <a:ext cx="2323200" cy="1742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4" name="直線コネクタ 33"/>
              <p:cNvCxnSpPr/>
              <p:nvPr/>
            </p:nvCxnSpPr>
            <p:spPr>
              <a:xfrm>
                <a:off x="5805264" y="4483951"/>
                <a:ext cx="24289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" name="グループ化 49"/>
          <p:cNvGrpSpPr/>
          <p:nvPr/>
        </p:nvGrpSpPr>
        <p:grpSpPr>
          <a:xfrm>
            <a:off x="1421271" y="2554851"/>
            <a:ext cx="4772470" cy="1743373"/>
            <a:chOff x="1423391" y="4703312"/>
            <a:chExt cx="4772470" cy="1743373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1423391" y="4703312"/>
              <a:ext cx="2325143" cy="1742400"/>
              <a:chOff x="1442441" y="4703312"/>
              <a:chExt cx="2325143" cy="1742400"/>
            </a:xfrm>
          </p:grpSpPr>
          <p:pic>
            <p:nvPicPr>
              <p:cNvPr id="55" name="Picture 2" descr="J:\FUJIKAWA\NIFTS\研究\グリーニング\FISH\Fujikawa20110714\ALF\Ishi0707p5\Ishi1-ALF-ALF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contrast="3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2441" y="4703312"/>
                <a:ext cx="2325143" cy="1742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6" name="直線コネクタ 55"/>
              <p:cNvCxnSpPr/>
              <p:nvPr/>
            </p:nvCxnSpPr>
            <p:spPr>
              <a:xfrm>
                <a:off x="3351645" y="6305539"/>
                <a:ext cx="24289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グループ化 51"/>
            <p:cNvGrpSpPr/>
            <p:nvPr/>
          </p:nvGrpSpPr>
          <p:grpSpPr>
            <a:xfrm>
              <a:off x="3870718" y="4704285"/>
              <a:ext cx="2325143" cy="1742400"/>
              <a:chOff x="3851668" y="4694760"/>
              <a:chExt cx="2325143" cy="1742400"/>
            </a:xfrm>
          </p:grpSpPr>
          <p:pic>
            <p:nvPicPr>
              <p:cNvPr id="53" name="Picture 3" descr="J:\FUJIKAWA\NIFTS\研究\グリーニング\FISH\Fujikawa20110714\ALF\Ishi0707p5\Ishi1-ALF-DAPI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1668" y="4694760"/>
                <a:ext cx="2325143" cy="1742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4" name="直線コネクタ 53"/>
              <p:cNvCxnSpPr/>
              <p:nvPr/>
            </p:nvCxnSpPr>
            <p:spPr>
              <a:xfrm>
                <a:off x="5805264" y="6305539"/>
                <a:ext cx="24289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グループ化 42"/>
          <p:cNvGrpSpPr/>
          <p:nvPr/>
        </p:nvGrpSpPr>
        <p:grpSpPr>
          <a:xfrm>
            <a:off x="1421713" y="683568"/>
            <a:ext cx="4757993" cy="1742448"/>
            <a:chOff x="1421713" y="963344"/>
            <a:chExt cx="4757993" cy="1742448"/>
          </a:xfrm>
        </p:grpSpPr>
        <p:grpSp>
          <p:nvGrpSpPr>
            <p:cNvPr id="4" name="グループ化 3"/>
            <p:cNvGrpSpPr>
              <a:grpSpLocks noChangeAspect="1"/>
            </p:cNvGrpSpPr>
            <p:nvPr/>
          </p:nvGrpSpPr>
          <p:grpSpPr>
            <a:xfrm>
              <a:off x="3861048" y="966799"/>
              <a:ext cx="2318658" cy="1738993"/>
              <a:chOff x="5364088" y="1465036"/>
              <a:chExt cx="3312368" cy="2484276"/>
            </a:xfrm>
          </p:grpSpPr>
          <p:pic>
            <p:nvPicPr>
              <p:cNvPr id="5" name="Picture 2" descr="J:\FUJIKAWA\NIFTS\研究\グリーニング\FISH\Fujikawa20110714\FISH1\Ishi0707p5\Ishi1-FISH-DAPI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64088" y="1465036"/>
                <a:ext cx="3312368" cy="24842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" name="直線矢印コネクタ 5"/>
              <p:cNvCxnSpPr/>
              <p:nvPr/>
            </p:nvCxnSpPr>
            <p:spPr>
              <a:xfrm flipH="1">
                <a:off x="7236296" y="3529622"/>
                <a:ext cx="176521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矢印コネクタ 6"/>
              <p:cNvCxnSpPr/>
              <p:nvPr/>
            </p:nvCxnSpPr>
            <p:spPr>
              <a:xfrm flipH="1">
                <a:off x="7610567" y="2891848"/>
                <a:ext cx="176521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矢印コネクタ 7"/>
              <p:cNvCxnSpPr/>
              <p:nvPr/>
            </p:nvCxnSpPr>
            <p:spPr>
              <a:xfrm flipH="1">
                <a:off x="8494119" y="2175680"/>
                <a:ext cx="176521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矢印コネクタ 8"/>
              <p:cNvCxnSpPr/>
              <p:nvPr/>
            </p:nvCxnSpPr>
            <p:spPr>
              <a:xfrm flipH="1">
                <a:off x="8307279" y="1628800"/>
                <a:ext cx="176521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矢印コネクタ 9"/>
              <p:cNvCxnSpPr/>
              <p:nvPr/>
            </p:nvCxnSpPr>
            <p:spPr>
              <a:xfrm>
                <a:off x="7806544" y="2162040"/>
                <a:ext cx="176521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/>
            </p:nvCxnSpPr>
            <p:spPr>
              <a:xfrm>
                <a:off x="8141539" y="3765558"/>
                <a:ext cx="34699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グループ化 12"/>
            <p:cNvGrpSpPr>
              <a:grpSpLocks noChangeAspect="1"/>
            </p:cNvGrpSpPr>
            <p:nvPr/>
          </p:nvGrpSpPr>
          <p:grpSpPr>
            <a:xfrm>
              <a:off x="1421713" y="963344"/>
              <a:ext cx="2318658" cy="1738993"/>
              <a:chOff x="1619672" y="1474041"/>
              <a:chExt cx="3312368" cy="2484276"/>
            </a:xfrm>
          </p:grpSpPr>
          <p:pic>
            <p:nvPicPr>
              <p:cNvPr id="14" name="Picture 3" descr="J:\FUJIKAWA\NIFTS\研究\グリーニング\FISH\Fujikawa20110714\FISH1\Ishi0707p5\Ishi1-FISH-FISH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9672" y="1474041"/>
                <a:ext cx="3312368" cy="24842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5" name="直線矢印コネクタ 14"/>
              <p:cNvCxnSpPr/>
              <p:nvPr/>
            </p:nvCxnSpPr>
            <p:spPr>
              <a:xfrm flipH="1">
                <a:off x="3487968" y="3529622"/>
                <a:ext cx="176521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矢印コネクタ 15"/>
              <p:cNvCxnSpPr/>
              <p:nvPr/>
            </p:nvCxnSpPr>
            <p:spPr>
              <a:xfrm flipH="1">
                <a:off x="3862239" y="2891848"/>
                <a:ext cx="176521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矢印コネクタ 16"/>
              <p:cNvCxnSpPr/>
              <p:nvPr/>
            </p:nvCxnSpPr>
            <p:spPr>
              <a:xfrm flipH="1">
                <a:off x="4745791" y="2175680"/>
                <a:ext cx="176521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矢印コネクタ 17"/>
              <p:cNvCxnSpPr/>
              <p:nvPr/>
            </p:nvCxnSpPr>
            <p:spPr>
              <a:xfrm flipH="1">
                <a:off x="4558951" y="1628800"/>
                <a:ext cx="176521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矢印コネクタ 18"/>
              <p:cNvCxnSpPr/>
              <p:nvPr/>
            </p:nvCxnSpPr>
            <p:spPr>
              <a:xfrm>
                <a:off x="4058216" y="2162040"/>
                <a:ext cx="176521" cy="0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/>
              <p:cNvCxnSpPr/>
              <p:nvPr/>
            </p:nvCxnSpPr>
            <p:spPr>
              <a:xfrm>
                <a:off x="4369823" y="3760868"/>
                <a:ext cx="34699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グループ化 45"/>
          <p:cNvGrpSpPr/>
          <p:nvPr/>
        </p:nvGrpSpPr>
        <p:grpSpPr>
          <a:xfrm>
            <a:off x="1425345" y="6314448"/>
            <a:ext cx="4768396" cy="1742400"/>
            <a:chOff x="1425345" y="6588224"/>
            <a:chExt cx="4768396" cy="1742400"/>
          </a:xfrm>
        </p:grpSpPr>
        <p:grpSp>
          <p:nvGrpSpPr>
            <p:cNvPr id="41" name="グループ化 40"/>
            <p:cNvGrpSpPr/>
            <p:nvPr/>
          </p:nvGrpSpPr>
          <p:grpSpPr>
            <a:xfrm>
              <a:off x="1425345" y="6588224"/>
              <a:ext cx="2325143" cy="1742400"/>
              <a:chOff x="1453920" y="6588224"/>
              <a:chExt cx="2325143" cy="1742400"/>
            </a:xfrm>
          </p:grpSpPr>
          <p:pic>
            <p:nvPicPr>
              <p:cNvPr id="28" name="Picture 2" descr="J:\FUJIKAWA\NIFTS\研究\グリーニング\FISH\Fujikawa20110714\NON\Ishi0707p5\Ishi1-NON-NON.jp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3920" y="6588224"/>
                <a:ext cx="2325143" cy="1742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3" name="直線コネクタ 32"/>
              <p:cNvCxnSpPr/>
              <p:nvPr/>
            </p:nvCxnSpPr>
            <p:spPr>
              <a:xfrm>
                <a:off x="3356992" y="8177747"/>
                <a:ext cx="24289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グループ化 41"/>
            <p:cNvGrpSpPr/>
            <p:nvPr/>
          </p:nvGrpSpPr>
          <p:grpSpPr>
            <a:xfrm>
              <a:off x="3868598" y="6588224"/>
              <a:ext cx="2325143" cy="1742400"/>
              <a:chOff x="3868598" y="6588224"/>
              <a:chExt cx="2325143" cy="1742400"/>
            </a:xfrm>
          </p:grpSpPr>
          <p:pic>
            <p:nvPicPr>
              <p:cNvPr id="29" name="Picture 3" descr="J:\FUJIKAWA\NIFTS\研究\グリーニング\FISH\Fujikawa20110714\NON\Ishi0707p5\Ishi1-NON-DAPI.jp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68598" y="6588224"/>
                <a:ext cx="2325143" cy="1742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6" name="直線コネクタ 35"/>
              <p:cNvCxnSpPr/>
              <p:nvPr/>
            </p:nvCxnSpPr>
            <p:spPr>
              <a:xfrm>
                <a:off x="5805264" y="8183094"/>
                <a:ext cx="24289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テキスト ボックス 46"/>
          <p:cNvSpPr txBox="1"/>
          <p:nvPr/>
        </p:nvSpPr>
        <p:spPr>
          <a:xfrm>
            <a:off x="2797306" y="3549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Figure S2.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6608" y="8244408"/>
            <a:ext cx="67413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Figure S2.</a:t>
            </a:r>
            <a:r>
              <a:rPr kumimoji="1" lang="en-US" altLang="ja-JP" sz="11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sz="11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FISH assay with various probes. The </a:t>
            </a:r>
            <a:r>
              <a:rPr kumimoji="1" lang="en-US" altLang="ja-JP" sz="1100" i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Biomasher</a:t>
            </a:r>
            <a:r>
              <a:rPr kumimoji="1" lang="en-US" altLang="ja-JP" sz="1100" i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-pellet </a:t>
            </a:r>
            <a:r>
              <a:rPr kumimoji="1" lang="en-US" altLang="ja-JP" sz="11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from Ishigaki1-A Las-infected leaves were filtered </a:t>
            </a:r>
            <a:r>
              <a:rPr lang="en-US" altLang="ja-JP" sz="11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5 µm </a:t>
            </a:r>
            <a:r>
              <a:rPr lang="en-US" altLang="ja-JP" sz="11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and used </a:t>
            </a:r>
            <a:r>
              <a:rPr kumimoji="1" lang="en-US" altLang="ja-JP" sz="11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FISH assay. Left panels, FISH with respective probes; right panels, DAPI staining. Scale bars </a:t>
            </a:r>
            <a:r>
              <a:rPr lang="en-US" altLang="ja-JP" sz="11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indicate 10 </a:t>
            </a:r>
            <a:r>
              <a:rPr lang="en-US" altLang="ja-JP" sz="11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µm. A, LSS (Las-specific) probe; B,  ALF968 (</a:t>
            </a:r>
            <a:r>
              <a:rPr lang="el-GR" altLang="ja-JP" sz="11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α</a:t>
            </a:r>
            <a:r>
              <a:rPr lang="en-US" altLang="ja-JP" sz="11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-proteobacteria-specific) probe; C, EUB338 (eubacteria-specific) probe; D, NON (invalid) probe. Arrows indicate the Las bacterial cells.</a:t>
            </a:r>
            <a:endParaRPr kumimoji="1" lang="ja-JP" altLang="en-US" sz="11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002214" y="6835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000184" y="254653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009912" y="444224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021670" y="631444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894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93</Words>
  <Application>Microsoft Office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Fujikawa</dc:creator>
  <cp:lastModifiedBy>Fujikawa</cp:lastModifiedBy>
  <cp:revision>6</cp:revision>
  <dcterms:created xsi:type="dcterms:W3CDTF">2012-08-17T00:11:42Z</dcterms:created>
  <dcterms:modified xsi:type="dcterms:W3CDTF">2013-01-23T00:40:26Z</dcterms:modified>
</cp:coreProperties>
</file>