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8" r:id="rId2"/>
    <p:sldId id="259" r:id="rId3"/>
    <p:sldId id="260" r:id="rId4"/>
    <p:sldId id="261" r:id="rId5"/>
    <p:sldId id="262" r:id="rId6"/>
    <p:sldId id="263"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606"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melissa\Local%20Settings\Temporary%20Internet%20Files\Content.IE5\QHD82PFY\ecdEcR%20sig%20genelists%5b1%5d.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Documents%20and%20Settings\melissa\Local%20Settings\Temporary%20Internet%20Files\Content.IE5\QHD82PFY\ecdEcR%20sig%20genelists%5b1%5d.xls"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lineChart>
        <c:grouping val="standard"/>
        <c:ser>
          <c:idx val="0"/>
          <c:order val="0"/>
          <c:tx>
            <c:strRef>
              <c:f>'compiled genome fold chng'!$Q$3</c:f>
              <c:strCache>
                <c:ptCount val="1"/>
                <c:pt idx="0">
                  <c:v>FBGN0010379</c:v>
                </c:pt>
              </c:strCache>
            </c:strRef>
          </c:tx>
          <c:marker>
            <c:symbol val="none"/>
          </c:marker>
          <c:val>
            <c:numRef>
              <c:f>'compiled genome fold chng'!$R$3:$T$3</c:f>
              <c:numCache>
                <c:formatCode>General</c:formatCode>
                <c:ptCount val="3"/>
                <c:pt idx="0">
                  <c:v>-1.98946137556606</c:v>
                </c:pt>
                <c:pt idx="1">
                  <c:v>0.80019413308151255</c:v>
                </c:pt>
                <c:pt idx="2">
                  <c:v>1.1892672424845498</c:v>
                </c:pt>
              </c:numCache>
            </c:numRef>
          </c:val>
        </c:ser>
        <c:ser>
          <c:idx val="1"/>
          <c:order val="1"/>
          <c:tx>
            <c:strRef>
              <c:f>'compiled genome fold chng'!$Q$4</c:f>
              <c:strCache>
                <c:ptCount val="1"/>
                <c:pt idx="0">
                  <c:v>FBGN0015924</c:v>
                </c:pt>
              </c:strCache>
            </c:strRef>
          </c:tx>
          <c:marker>
            <c:symbol val="none"/>
          </c:marker>
          <c:val>
            <c:numRef>
              <c:f>'compiled genome fold chng'!$R$4:$T$4</c:f>
              <c:numCache>
                <c:formatCode>General</c:formatCode>
                <c:ptCount val="3"/>
                <c:pt idx="0">
                  <c:v>-2.36402037931011</c:v>
                </c:pt>
                <c:pt idx="1">
                  <c:v>-0.33266619634196315</c:v>
                </c:pt>
                <c:pt idx="2">
                  <c:v>2.6966865756520599</c:v>
                </c:pt>
              </c:numCache>
            </c:numRef>
          </c:val>
        </c:ser>
        <c:ser>
          <c:idx val="2"/>
          <c:order val="2"/>
          <c:tx>
            <c:strRef>
              <c:f>'compiled genome fold chng'!$Q$5</c:f>
              <c:strCache>
                <c:ptCount val="1"/>
                <c:pt idx="0">
                  <c:v>FBGN0000567</c:v>
                </c:pt>
              </c:strCache>
            </c:strRef>
          </c:tx>
          <c:marker>
            <c:symbol val="none"/>
          </c:marker>
          <c:val>
            <c:numRef>
              <c:f>'compiled genome fold chng'!$R$5:$T$5</c:f>
              <c:numCache>
                <c:formatCode>General</c:formatCode>
                <c:ptCount val="3"/>
                <c:pt idx="0">
                  <c:v>-1.0322474840392701</c:v>
                </c:pt>
                <c:pt idx="1">
                  <c:v>3.2673070252817955</c:v>
                </c:pt>
                <c:pt idx="2">
                  <c:v>-2.2350595412425212</c:v>
                </c:pt>
              </c:numCache>
            </c:numRef>
          </c:val>
        </c:ser>
        <c:ser>
          <c:idx val="3"/>
          <c:order val="3"/>
          <c:tx>
            <c:strRef>
              <c:f>'compiled genome fold chng'!$Q$6</c:f>
              <c:strCache>
                <c:ptCount val="1"/>
                <c:pt idx="0">
                  <c:v>FBGN0035049</c:v>
                </c:pt>
              </c:strCache>
            </c:strRef>
          </c:tx>
          <c:marker>
            <c:symbol val="none"/>
          </c:marker>
          <c:val>
            <c:numRef>
              <c:f>'compiled genome fold chng'!$R$6:$T$6</c:f>
              <c:numCache>
                <c:formatCode>General</c:formatCode>
                <c:ptCount val="3"/>
                <c:pt idx="0">
                  <c:v>-1.7261186776678599</c:v>
                </c:pt>
                <c:pt idx="1">
                  <c:v>0.28956726047369202</c:v>
                </c:pt>
                <c:pt idx="2">
                  <c:v>1.4365514171941578</c:v>
                </c:pt>
              </c:numCache>
            </c:numRef>
          </c:val>
        </c:ser>
        <c:ser>
          <c:idx val="4"/>
          <c:order val="4"/>
          <c:tx>
            <c:strRef>
              <c:f>'compiled genome fold chng'!$Q$7</c:f>
              <c:strCache>
                <c:ptCount val="1"/>
                <c:pt idx="0">
                  <c:v>FBGN0036974</c:v>
                </c:pt>
              </c:strCache>
            </c:strRef>
          </c:tx>
          <c:marker>
            <c:symbol val="none"/>
          </c:marker>
          <c:val>
            <c:numRef>
              <c:f>'compiled genome fold chng'!$R$7:$T$7</c:f>
              <c:numCache>
                <c:formatCode>General</c:formatCode>
                <c:ptCount val="3"/>
                <c:pt idx="0">
                  <c:v>-3.5318342171927002</c:v>
                </c:pt>
                <c:pt idx="1">
                  <c:v>1.18509142208886</c:v>
                </c:pt>
                <c:pt idx="2">
                  <c:v>2.3467427951038076</c:v>
                </c:pt>
              </c:numCache>
            </c:numRef>
          </c:val>
        </c:ser>
        <c:ser>
          <c:idx val="5"/>
          <c:order val="5"/>
          <c:tx>
            <c:strRef>
              <c:f>'compiled genome fold chng'!$Q$8</c:f>
              <c:strCache>
                <c:ptCount val="1"/>
                <c:pt idx="0">
                  <c:v>FBGN0015795</c:v>
                </c:pt>
              </c:strCache>
            </c:strRef>
          </c:tx>
          <c:marker>
            <c:symbol val="none"/>
          </c:marker>
          <c:val>
            <c:numRef>
              <c:f>'compiled genome fold chng'!$R$8:$T$8</c:f>
              <c:numCache>
                <c:formatCode>General</c:formatCode>
                <c:ptCount val="3"/>
                <c:pt idx="0">
                  <c:v>-4.4213065040107198</c:v>
                </c:pt>
                <c:pt idx="1">
                  <c:v>-0.40085492605284401</c:v>
                </c:pt>
                <c:pt idx="2">
                  <c:v>4.8221614300635602</c:v>
                </c:pt>
              </c:numCache>
            </c:numRef>
          </c:val>
        </c:ser>
        <c:ser>
          <c:idx val="6"/>
          <c:order val="6"/>
          <c:tx>
            <c:strRef>
              <c:f>'compiled genome fold chng'!$Q$9</c:f>
              <c:strCache>
                <c:ptCount val="1"/>
                <c:pt idx="0">
                  <c:v>FBGN0040308</c:v>
                </c:pt>
              </c:strCache>
            </c:strRef>
          </c:tx>
          <c:marker>
            <c:symbol val="none"/>
          </c:marker>
          <c:val>
            <c:numRef>
              <c:f>'compiled genome fold chng'!$R$9:$T$9</c:f>
              <c:numCache>
                <c:formatCode>General</c:formatCode>
                <c:ptCount val="3"/>
                <c:pt idx="0">
                  <c:v>-0.78783604275261498</c:v>
                </c:pt>
                <c:pt idx="1">
                  <c:v>-2.2240882952700902</c:v>
                </c:pt>
                <c:pt idx="2">
                  <c:v>3.0119243380227099</c:v>
                </c:pt>
              </c:numCache>
            </c:numRef>
          </c:val>
        </c:ser>
        <c:ser>
          <c:idx val="7"/>
          <c:order val="7"/>
          <c:tx>
            <c:strRef>
              <c:f>'compiled genome fold chng'!$Q$10</c:f>
              <c:strCache>
                <c:ptCount val="1"/>
                <c:pt idx="0">
                  <c:v>FBGN0004431</c:v>
                </c:pt>
              </c:strCache>
            </c:strRef>
          </c:tx>
          <c:marker>
            <c:symbol val="none"/>
          </c:marker>
          <c:val>
            <c:numRef>
              <c:f>'compiled genome fold chng'!$R$10:$T$10</c:f>
              <c:numCache>
                <c:formatCode>General</c:formatCode>
                <c:ptCount val="3"/>
                <c:pt idx="0">
                  <c:v>-2.9005052304658268</c:v>
                </c:pt>
                <c:pt idx="1">
                  <c:v>1.4971151861329899</c:v>
                </c:pt>
                <c:pt idx="2">
                  <c:v>1.4033900443328398</c:v>
                </c:pt>
              </c:numCache>
            </c:numRef>
          </c:val>
        </c:ser>
        <c:ser>
          <c:idx val="8"/>
          <c:order val="8"/>
          <c:tx>
            <c:strRef>
              <c:f>'compiled genome fold chng'!$Q$11</c:f>
              <c:strCache>
                <c:ptCount val="1"/>
                <c:pt idx="0">
                  <c:v>FBGN0016984</c:v>
                </c:pt>
              </c:strCache>
            </c:strRef>
          </c:tx>
          <c:marker>
            <c:symbol val="none"/>
          </c:marker>
          <c:val>
            <c:numRef>
              <c:f>'compiled genome fold chng'!$R$11:$T$11</c:f>
              <c:numCache>
                <c:formatCode>General</c:formatCode>
                <c:ptCount val="3"/>
                <c:pt idx="0">
                  <c:v>-1.2843576883594499</c:v>
                </c:pt>
                <c:pt idx="1">
                  <c:v>2.0571038438206899</c:v>
                </c:pt>
                <c:pt idx="2">
                  <c:v>-0.77274615546123404</c:v>
                </c:pt>
              </c:numCache>
            </c:numRef>
          </c:val>
        </c:ser>
        <c:ser>
          <c:idx val="9"/>
          <c:order val="9"/>
          <c:tx>
            <c:strRef>
              <c:f>'compiled genome fold chng'!$Q$12</c:f>
              <c:strCache>
                <c:ptCount val="1"/>
                <c:pt idx="0">
                  <c:v>FBGN0026379</c:v>
                </c:pt>
              </c:strCache>
            </c:strRef>
          </c:tx>
          <c:marker>
            <c:symbol val="none"/>
          </c:marker>
          <c:val>
            <c:numRef>
              <c:f>'compiled genome fold chng'!$R$12:$T$12</c:f>
              <c:numCache>
                <c:formatCode>General</c:formatCode>
                <c:ptCount val="3"/>
                <c:pt idx="0">
                  <c:v>-2.2459862221971387</c:v>
                </c:pt>
                <c:pt idx="1">
                  <c:v>0.49589315729397698</c:v>
                </c:pt>
                <c:pt idx="2">
                  <c:v>1.7500930649031401</c:v>
                </c:pt>
              </c:numCache>
            </c:numRef>
          </c:val>
        </c:ser>
        <c:dLbls/>
        <c:marker val="1"/>
        <c:axId val="82107776"/>
        <c:axId val="82117760"/>
      </c:lineChart>
      <c:catAx>
        <c:axId val="82107776"/>
        <c:scaling>
          <c:orientation val="minMax"/>
        </c:scaling>
        <c:axPos val="b"/>
        <c:tickLblPos val="nextTo"/>
        <c:crossAx val="82117760"/>
        <c:crosses val="autoZero"/>
        <c:auto val="1"/>
        <c:lblAlgn val="ctr"/>
        <c:lblOffset val="100"/>
      </c:catAx>
      <c:valAx>
        <c:axId val="82117760"/>
        <c:scaling>
          <c:orientation val="minMax"/>
        </c:scaling>
        <c:axPos val="l"/>
        <c:majorGridlines/>
        <c:numFmt formatCode="General" sourceLinked="1"/>
        <c:tickLblPos val="nextTo"/>
        <c:crossAx val="82107776"/>
        <c:crosses val="autoZero"/>
        <c:crossBetween val="between"/>
      </c:valAx>
    </c:plotArea>
    <c:legend>
      <c:legendPos val="r"/>
      <c:layout/>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lineChart>
        <c:grouping val="standard"/>
        <c:ser>
          <c:idx val="0"/>
          <c:order val="0"/>
          <c:tx>
            <c:strRef>
              <c:f>'compiled genome fold chng'!$Q$17</c:f>
              <c:strCache>
                <c:ptCount val="1"/>
                <c:pt idx="0">
                  <c:v>FBGN0010379</c:v>
                </c:pt>
              </c:strCache>
            </c:strRef>
          </c:tx>
          <c:marker>
            <c:symbol val="none"/>
          </c:marker>
          <c:val>
            <c:numRef>
              <c:f>'compiled genome fold chng'!$R$17:$S$17</c:f>
              <c:numCache>
                <c:formatCode>General</c:formatCode>
                <c:ptCount val="2"/>
                <c:pt idx="0">
                  <c:v>1.133796566921208</c:v>
                </c:pt>
                <c:pt idx="1">
                  <c:v>0.91431711559312601</c:v>
                </c:pt>
              </c:numCache>
            </c:numRef>
          </c:val>
        </c:ser>
        <c:ser>
          <c:idx val="1"/>
          <c:order val="1"/>
          <c:tx>
            <c:strRef>
              <c:f>'compiled genome fold chng'!$Q$18</c:f>
              <c:strCache>
                <c:ptCount val="1"/>
                <c:pt idx="0">
                  <c:v>FBGN0015924</c:v>
                </c:pt>
              </c:strCache>
            </c:strRef>
          </c:tx>
          <c:marker>
            <c:symbol val="none"/>
          </c:marker>
          <c:val>
            <c:numRef>
              <c:f>'compiled genome fold chng'!$R$18:$S$18</c:f>
              <c:numCache>
                <c:formatCode>General</c:formatCode>
                <c:ptCount val="2"/>
                <c:pt idx="0">
                  <c:v>1.0279186838183498</c:v>
                </c:pt>
                <c:pt idx="1">
                  <c:v>0.70560743505338896</c:v>
                </c:pt>
              </c:numCache>
            </c:numRef>
          </c:val>
        </c:ser>
        <c:ser>
          <c:idx val="2"/>
          <c:order val="2"/>
          <c:tx>
            <c:strRef>
              <c:f>'compiled genome fold chng'!$Q$19</c:f>
              <c:strCache>
                <c:ptCount val="1"/>
                <c:pt idx="0">
                  <c:v>FBGN0000567</c:v>
                </c:pt>
              </c:strCache>
            </c:strRef>
          </c:tx>
          <c:marker>
            <c:symbol val="none"/>
          </c:marker>
          <c:val>
            <c:numRef>
              <c:f>'compiled genome fold chng'!$R$19:$S$19</c:f>
              <c:numCache>
                <c:formatCode>General</c:formatCode>
                <c:ptCount val="2"/>
                <c:pt idx="0">
                  <c:v>0.82515720918971303</c:v>
                </c:pt>
                <c:pt idx="1">
                  <c:v>0.99268280683027998</c:v>
                </c:pt>
              </c:numCache>
            </c:numRef>
          </c:val>
        </c:ser>
        <c:ser>
          <c:idx val="3"/>
          <c:order val="3"/>
          <c:tx>
            <c:strRef>
              <c:f>'compiled genome fold chng'!$Q$20</c:f>
              <c:strCache>
                <c:ptCount val="1"/>
                <c:pt idx="0">
                  <c:v>FBGN0035049</c:v>
                </c:pt>
              </c:strCache>
            </c:strRef>
          </c:tx>
          <c:marker>
            <c:symbol val="none"/>
          </c:marker>
          <c:val>
            <c:numRef>
              <c:f>'compiled genome fold chng'!$R$20:$S$20</c:f>
              <c:numCache>
                <c:formatCode>General</c:formatCode>
                <c:ptCount val="2"/>
                <c:pt idx="0">
                  <c:v>1.2813743378933629</c:v>
                </c:pt>
                <c:pt idx="1">
                  <c:v>0.80745543387079155</c:v>
                </c:pt>
              </c:numCache>
            </c:numRef>
          </c:val>
        </c:ser>
        <c:ser>
          <c:idx val="4"/>
          <c:order val="4"/>
          <c:tx>
            <c:strRef>
              <c:f>'compiled genome fold chng'!$Q$21</c:f>
              <c:strCache>
                <c:ptCount val="1"/>
                <c:pt idx="0">
                  <c:v>FBGN0036974</c:v>
                </c:pt>
              </c:strCache>
            </c:strRef>
          </c:tx>
          <c:marker>
            <c:symbol val="none"/>
          </c:marker>
          <c:val>
            <c:numRef>
              <c:f>'compiled genome fold chng'!$R$21:$S$21</c:f>
              <c:numCache>
                <c:formatCode>General</c:formatCode>
                <c:ptCount val="2"/>
                <c:pt idx="0">
                  <c:v>1.0228176474400898</c:v>
                </c:pt>
                <c:pt idx="1">
                  <c:v>0.75700580707246101</c:v>
                </c:pt>
              </c:numCache>
            </c:numRef>
          </c:val>
        </c:ser>
        <c:ser>
          <c:idx val="5"/>
          <c:order val="5"/>
          <c:tx>
            <c:strRef>
              <c:f>'compiled genome fold chng'!$Q$22</c:f>
              <c:strCache>
                <c:ptCount val="1"/>
                <c:pt idx="0">
                  <c:v>FBGN0015795</c:v>
                </c:pt>
              </c:strCache>
            </c:strRef>
          </c:tx>
          <c:marker>
            <c:symbol val="none"/>
          </c:marker>
          <c:val>
            <c:numRef>
              <c:f>'compiled genome fold chng'!$R$22:$S$22</c:f>
              <c:numCache>
                <c:formatCode>General</c:formatCode>
                <c:ptCount val="2"/>
                <c:pt idx="0">
                  <c:v>0.95542046691941795</c:v>
                </c:pt>
                <c:pt idx="1">
                  <c:v>0.66524340837841089</c:v>
                </c:pt>
              </c:numCache>
            </c:numRef>
          </c:val>
        </c:ser>
        <c:ser>
          <c:idx val="6"/>
          <c:order val="6"/>
          <c:tx>
            <c:strRef>
              <c:f>'compiled genome fold chng'!$Q$23</c:f>
              <c:strCache>
                <c:ptCount val="1"/>
                <c:pt idx="0">
                  <c:v>FBGN0040308</c:v>
                </c:pt>
              </c:strCache>
            </c:strRef>
          </c:tx>
          <c:marker>
            <c:symbol val="none"/>
          </c:marker>
          <c:val>
            <c:numRef>
              <c:f>'compiled genome fold chng'!$R$23:$S$23</c:f>
              <c:numCache>
                <c:formatCode>General</c:formatCode>
                <c:ptCount val="2"/>
                <c:pt idx="0">
                  <c:v>1.0508684645981101</c:v>
                </c:pt>
                <c:pt idx="1">
                  <c:v>0.78946072726468297</c:v>
                </c:pt>
              </c:numCache>
            </c:numRef>
          </c:val>
        </c:ser>
        <c:ser>
          <c:idx val="7"/>
          <c:order val="7"/>
          <c:tx>
            <c:strRef>
              <c:f>'compiled genome fold chng'!$Q$24</c:f>
              <c:strCache>
                <c:ptCount val="1"/>
                <c:pt idx="0">
                  <c:v>FBGN0004431</c:v>
                </c:pt>
              </c:strCache>
            </c:strRef>
          </c:tx>
          <c:marker>
            <c:symbol val="none"/>
          </c:marker>
          <c:val>
            <c:numRef>
              <c:f>'compiled genome fold chng'!$R$24:$S$24</c:f>
              <c:numCache>
                <c:formatCode>General</c:formatCode>
                <c:ptCount val="2"/>
                <c:pt idx="0">
                  <c:v>1.16049423140302</c:v>
                </c:pt>
                <c:pt idx="1">
                  <c:v>0.56600413663374072</c:v>
                </c:pt>
              </c:numCache>
            </c:numRef>
          </c:val>
        </c:ser>
        <c:ser>
          <c:idx val="8"/>
          <c:order val="8"/>
          <c:tx>
            <c:strRef>
              <c:f>'compiled genome fold chng'!$Q$25</c:f>
              <c:strCache>
                <c:ptCount val="1"/>
                <c:pt idx="0">
                  <c:v>FBGN0016984</c:v>
                </c:pt>
              </c:strCache>
            </c:strRef>
          </c:tx>
          <c:marker>
            <c:symbol val="none"/>
          </c:marker>
          <c:val>
            <c:numRef>
              <c:f>'compiled genome fold chng'!$R$25:$S$25</c:f>
              <c:numCache>
                <c:formatCode>General</c:formatCode>
                <c:ptCount val="2"/>
                <c:pt idx="0">
                  <c:v>0.954574852104348</c:v>
                </c:pt>
                <c:pt idx="1">
                  <c:v>0.67914253559722504</c:v>
                </c:pt>
              </c:numCache>
            </c:numRef>
          </c:val>
        </c:ser>
        <c:ser>
          <c:idx val="9"/>
          <c:order val="9"/>
          <c:tx>
            <c:strRef>
              <c:f>'compiled genome fold chng'!$Q$26</c:f>
              <c:strCache>
                <c:ptCount val="1"/>
                <c:pt idx="0">
                  <c:v>FBGN0026379</c:v>
                </c:pt>
              </c:strCache>
            </c:strRef>
          </c:tx>
          <c:marker>
            <c:symbol val="none"/>
          </c:marker>
          <c:val>
            <c:numRef>
              <c:f>'compiled genome fold chng'!$R$26:$S$26</c:f>
              <c:numCache>
                <c:formatCode>General</c:formatCode>
                <c:ptCount val="2"/>
                <c:pt idx="0">
                  <c:v>1.1440766542001399</c:v>
                </c:pt>
                <c:pt idx="1">
                  <c:v>0.71847955868805435</c:v>
                </c:pt>
              </c:numCache>
            </c:numRef>
          </c:val>
        </c:ser>
        <c:dLbls/>
        <c:marker val="1"/>
        <c:axId val="82185600"/>
        <c:axId val="82195584"/>
      </c:lineChart>
      <c:catAx>
        <c:axId val="82185600"/>
        <c:scaling>
          <c:orientation val="minMax"/>
        </c:scaling>
        <c:axPos val="b"/>
        <c:tickLblPos val="nextTo"/>
        <c:crossAx val="82195584"/>
        <c:crosses val="autoZero"/>
        <c:auto val="1"/>
        <c:lblAlgn val="ctr"/>
        <c:lblOffset val="100"/>
      </c:catAx>
      <c:valAx>
        <c:axId val="82195584"/>
        <c:scaling>
          <c:orientation val="minMax"/>
        </c:scaling>
        <c:axPos val="l"/>
        <c:majorGridlines/>
        <c:numFmt formatCode="General" sourceLinked="1"/>
        <c:tickLblPos val="nextTo"/>
        <c:crossAx val="82185600"/>
        <c:crosses val="autoZero"/>
        <c:crossBetween val="between"/>
      </c:valAx>
    </c:plotArea>
    <c:legend>
      <c:legendPos val="r"/>
      <c:layout/>
    </c:legend>
    <c:plotVisOnly val="1"/>
    <c:dispBlanksAs val="gap"/>
  </c:chart>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1E06BD-27DA-41AD-AB96-2F9FE541163A}" type="datetimeFigureOut">
              <a:rPr lang="en-US" smtClean="0"/>
              <a:pPr/>
              <a:t>12/28/2012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E332E4-3185-4608-AC15-9A02D4E2E4D6}" type="slidenum">
              <a:rPr lang="en-US" smtClean="0"/>
              <a:pPr/>
              <a:t>‹#›</a:t>
            </a:fld>
            <a:endParaRPr lang="en-US"/>
          </a:p>
        </p:txBody>
      </p:sp>
    </p:spTree>
    <p:extLst>
      <p:ext uri="{BB962C8B-B14F-4D97-AF65-F5344CB8AC3E}">
        <p14:creationId xmlns:p14="http://schemas.microsoft.com/office/powerpoint/2010/main" xmlns="" val="730821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a:ln/>
        </p:spPr>
      </p:sp>
      <p:sp>
        <p:nvSpPr>
          <p:cNvPr id="50178" name="Notes Placeholder 2"/>
          <p:cNvSpPr>
            <a:spLocks noGrp="1"/>
          </p:cNvSpPr>
          <p:nvPr>
            <p:ph type="body" idx="1"/>
          </p:nvPr>
        </p:nvSpPr>
        <p:spPr>
          <a:noFill/>
          <a:ln/>
        </p:spPr>
        <p:txBody>
          <a:bodyPr/>
          <a:lstStyle/>
          <a:p>
            <a:r>
              <a:rPr lang="en-US" dirty="0" smtClean="0"/>
              <a:t>Supplemental Figure 1.</a:t>
            </a:r>
            <a:r>
              <a:rPr lang="en-US" baseline="0" dirty="0" smtClean="0"/>
              <a:t> Intermediate output of the LIMMA stats analysis from </a:t>
            </a:r>
            <a:r>
              <a:rPr lang="en-US" baseline="0" dirty="0" err="1" smtClean="0"/>
              <a:t>bioconductor</a:t>
            </a:r>
            <a:r>
              <a:rPr lang="en-US" baseline="0" dirty="0" smtClean="0"/>
              <a:t>, as run through the CARMA interface. The top panel </a:t>
            </a:r>
            <a:r>
              <a:rPr lang="en-US" baseline="0" dirty="0" err="1" smtClean="0"/>
              <a:t>distplays</a:t>
            </a:r>
            <a:r>
              <a:rPr lang="en-US" baseline="0" dirty="0" smtClean="0"/>
              <a:t> the pre-normalized box-plots of gene expression, indicating the varying range of gene expression dynamics. The bottom two </a:t>
            </a:r>
            <a:r>
              <a:rPr lang="en-US" baseline="0" dirty="0" err="1" smtClean="0"/>
              <a:t>pannels</a:t>
            </a:r>
            <a:r>
              <a:rPr lang="en-US" baseline="0" dirty="0" smtClean="0"/>
              <a:t> are the sorted p-values for the mixed model ANOVA for all genes tested (left) and the top 500 genes (right). </a:t>
            </a:r>
            <a:endParaRPr lang="en-US" dirty="0" smtClean="0"/>
          </a:p>
        </p:txBody>
      </p:sp>
      <p:sp>
        <p:nvSpPr>
          <p:cNvPr id="50179" name="Slide Number Placeholder 3"/>
          <p:cNvSpPr>
            <a:spLocks noGrp="1"/>
          </p:cNvSpPr>
          <p:nvPr>
            <p:ph type="sldNum" sz="quarter" idx="5"/>
          </p:nvPr>
        </p:nvSpPr>
        <p:spPr>
          <a:noFill/>
        </p:spPr>
        <p:txBody>
          <a:bodyPr/>
          <a:lstStyle/>
          <a:p>
            <a:fld id="{6036A68E-A2B3-4ED9-9E6D-9DA57F1C0B58}"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a:ln/>
        </p:spPr>
      </p:sp>
      <p:sp>
        <p:nvSpPr>
          <p:cNvPr id="54274" name="Rectangle 3"/>
          <p:cNvSpPr>
            <a:spLocks noGrp="1" noChangeArrowheads="1"/>
          </p:cNvSpPr>
          <p:nvPr>
            <p:ph type="body" idx="1"/>
          </p:nvPr>
        </p:nvSpPr>
        <p:spPr>
          <a:noFill/>
          <a:ln/>
        </p:spPr>
        <p:txBody>
          <a:bodyPr/>
          <a:lstStyle/>
          <a:p>
            <a:r>
              <a:rPr lang="en-US" b="1" dirty="0" smtClean="0"/>
              <a:t>Supplemental Figure 2. Heat Response genes as defined from the CS-22C </a:t>
            </a:r>
            <a:r>
              <a:rPr lang="en-US" b="1" dirty="0" err="1" smtClean="0"/>
              <a:t>vs</a:t>
            </a:r>
            <a:r>
              <a:rPr lang="en-US" b="1" dirty="0" smtClean="0"/>
              <a:t> CS-29C comparison</a:t>
            </a:r>
            <a:r>
              <a:rPr lang="en-US" b="1" baseline="0" dirty="0" smtClean="0"/>
              <a:t> (</a:t>
            </a:r>
            <a:r>
              <a:rPr lang="en-US" b="1" baseline="0" dirty="0" err="1" smtClean="0"/>
              <a:t>hyb</a:t>
            </a:r>
            <a:r>
              <a:rPr lang="en-US" b="1" baseline="0" dirty="0" smtClean="0"/>
              <a:t> 2)</a:t>
            </a:r>
            <a:r>
              <a:rPr lang="en-US" b="1" dirty="0" smtClean="0"/>
              <a:t>. </a:t>
            </a:r>
            <a:r>
              <a:rPr lang="en-US" dirty="0" smtClean="0"/>
              <a:t>43 of the 13811 genes were defined to be regulated according to the selected cut off criteria</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ln/>
        </p:spPr>
      </p:sp>
      <p:sp>
        <p:nvSpPr>
          <p:cNvPr id="56322" name="Notes Placeholder 2"/>
          <p:cNvSpPr>
            <a:spLocks noGrp="1"/>
          </p:cNvSpPr>
          <p:nvPr>
            <p:ph type="body" idx="1"/>
          </p:nvPr>
        </p:nvSpPr>
        <p:spPr>
          <a:noFill/>
          <a:ln/>
        </p:spPr>
        <p:txBody>
          <a:bodyPr/>
          <a:lstStyle/>
          <a:p>
            <a:r>
              <a:rPr lang="en-US" dirty="0" smtClean="0"/>
              <a:t>Supplemental Figure 3. Differentially</a:t>
            </a:r>
            <a:r>
              <a:rPr lang="en-US" baseline="0" dirty="0" smtClean="0"/>
              <a:t> regulated genes between the </a:t>
            </a:r>
            <a:r>
              <a:rPr lang="en-US" baseline="0" dirty="0" err="1" smtClean="0"/>
              <a:t>u</a:t>
            </a:r>
            <a:r>
              <a:rPr lang="en-US" dirty="0" err="1" smtClean="0"/>
              <a:t>nliganded</a:t>
            </a:r>
            <a:r>
              <a:rPr lang="en-US" dirty="0" smtClean="0"/>
              <a:t> receptor </a:t>
            </a:r>
            <a:r>
              <a:rPr lang="en-US" dirty="0" err="1" smtClean="0"/>
              <a:t>vs</a:t>
            </a:r>
            <a:r>
              <a:rPr lang="en-US" dirty="0" smtClean="0"/>
              <a:t> hormone targets. 756 of the 13811 genes were defined to be regulated according to the selected cut off criteria</a:t>
            </a:r>
          </a:p>
        </p:txBody>
      </p:sp>
      <p:sp>
        <p:nvSpPr>
          <p:cNvPr id="56323" name="Slide Number Placeholder 3"/>
          <p:cNvSpPr>
            <a:spLocks noGrp="1"/>
          </p:cNvSpPr>
          <p:nvPr>
            <p:ph type="sldNum" sz="quarter" idx="5"/>
          </p:nvPr>
        </p:nvSpPr>
        <p:spPr>
          <a:noFill/>
        </p:spPr>
        <p:txBody>
          <a:bodyPr/>
          <a:lstStyle/>
          <a:p>
            <a:fld id="{7A5F02A2-0682-4B0F-B70B-15CB854CAC1F}"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a:ln/>
        </p:spPr>
      </p:sp>
      <p:sp>
        <p:nvSpPr>
          <p:cNvPr id="58370" name="Notes Placeholder 2"/>
          <p:cNvSpPr>
            <a:spLocks noGrp="1"/>
          </p:cNvSpPr>
          <p:nvPr>
            <p:ph type="body" idx="1"/>
          </p:nvPr>
        </p:nvSpPr>
        <p:spPr>
          <a:noFill/>
          <a:ln/>
        </p:spPr>
        <p:txBody>
          <a:bodyPr/>
          <a:lstStyle/>
          <a:p>
            <a:r>
              <a:rPr lang="en-US" dirty="0" smtClean="0"/>
              <a:t>Supplemental Figure </a:t>
            </a:r>
            <a:r>
              <a:rPr lang="en-US" dirty="0" smtClean="0"/>
              <a:t>3. </a:t>
            </a:r>
            <a:r>
              <a:rPr lang="en-US" i="1" dirty="0" err="1" smtClean="0"/>
              <a:t>EcRnull</a:t>
            </a:r>
            <a:r>
              <a:rPr lang="en-US" dirty="0" smtClean="0"/>
              <a:t> mutant at white pre-pupa (</a:t>
            </a:r>
            <a:r>
              <a:rPr lang="en-US" dirty="0" err="1" smtClean="0"/>
              <a:t>wpp</a:t>
            </a:r>
            <a:r>
              <a:rPr lang="en-US" dirty="0" smtClean="0"/>
              <a:t>) </a:t>
            </a:r>
            <a:r>
              <a:rPr lang="en-US" dirty="0" err="1" smtClean="0"/>
              <a:t>vs</a:t>
            </a:r>
            <a:r>
              <a:rPr lang="en-US" dirty="0" smtClean="0"/>
              <a:t> the </a:t>
            </a:r>
            <a:r>
              <a:rPr lang="en-US" i="1" dirty="0" smtClean="0"/>
              <a:t>ecd</a:t>
            </a:r>
            <a:r>
              <a:rPr lang="en-US" i="1" baseline="30000" dirty="0" smtClean="0"/>
              <a:t>1 </a:t>
            </a:r>
            <a:r>
              <a:rPr lang="en-US" dirty="0" smtClean="0"/>
              <a:t>mutant at </a:t>
            </a:r>
            <a:r>
              <a:rPr lang="en-US" dirty="0" err="1" smtClean="0"/>
              <a:t>wpp</a:t>
            </a:r>
            <a:r>
              <a:rPr lang="en-US" dirty="0" smtClean="0"/>
              <a:t>. 382 genes were defined to significantly different in this paired analysis. Red points indicate genes which are significantly different between these categories. This indicate genes that are either hormone or receptor dependent but yet require the hormone signal in some fashion.</a:t>
            </a:r>
          </a:p>
        </p:txBody>
      </p:sp>
      <p:sp>
        <p:nvSpPr>
          <p:cNvPr id="58371" name="Slide Number Placeholder 3"/>
          <p:cNvSpPr>
            <a:spLocks noGrp="1"/>
          </p:cNvSpPr>
          <p:nvPr>
            <p:ph type="sldNum" sz="quarter" idx="5"/>
          </p:nvPr>
        </p:nvSpPr>
        <p:spPr>
          <a:noFill/>
        </p:spPr>
        <p:txBody>
          <a:bodyPr/>
          <a:lstStyle/>
          <a:p>
            <a:fld id="{F5F9B4DF-2D15-4A6C-970A-DCCA0E0CC9CF}"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a:ln/>
        </p:spPr>
      </p:sp>
      <p:sp>
        <p:nvSpPr>
          <p:cNvPr id="52226" name="Notes Placeholder 2"/>
          <p:cNvSpPr>
            <a:spLocks noGrp="1"/>
          </p:cNvSpPr>
          <p:nvPr>
            <p:ph type="body" idx="1"/>
          </p:nvPr>
        </p:nvSpPr>
        <p:spPr>
          <a:noFill/>
          <a:ln/>
        </p:spPr>
        <p:txBody>
          <a:bodyPr/>
          <a:lstStyle/>
          <a:p>
            <a:r>
              <a:rPr lang="en-US" dirty="0" smtClean="0"/>
              <a:t>Supplemental Figure </a:t>
            </a:r>
            <a:r>
              <a:rPr lang="en-US" dirty="0" smtClean="0"/>
              <a:t>4. </a:t>
            </a:r>
            <a:r>
              <a:rPr lang="en-US" dirty="0" smtClean="0"/>
              <a:t>Target gene overlaps for ecdysoneless comparisons. Gene lists were defined at a p-value &lt;0.05 and FDR 10% for this comparison.</a:t>
            </a:r>
          </a:p>
        </p:txBody>
      </p:sp>
      <p:sp>
        <p:nvSpPr>
          <p:cNvPr id="52227" name="Slide Number Placeholder 3"/>
          <p:cNvSpPr>
            <a:spLocks noGrp="1"/>
          </p:cNvSpPr>
          <p:nvPr>
            <p:ph type="sldNum" sz="quarter" idx="5"/>
          </p:nvPr>
        </p:nvSpPr>
        <p:spPr>
          <a:noFill/>
        </p:spPr>
        <p:txBody>
          <a:bodyPr/>
          <a:lstStyle/>
          <a:p>
            <a:fld id="{7D76100B-1989-4048-99F4-D96628091FDF}"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ln/>
        </p:spPr>
      </p:sp>
      <p:sp>
        <p:nvSpPr>
          <p:cNvPr id="60418" name="Notes Placeholder 2"/>
          <p:cNvSpPr>
            <a:spLocks noGrp="1"/>
          </p:cNvSpPr>
          <p:nvPr>
            <p:ph type="body" idx="1"/>
          </p:nvPr>
        </p:nvSpPr>
        <p:spPr>
          <a:noFill/>
          <a:ln/>
        </p:spPr>
        <p:txBody>
          <a:bodyPr/>
          <a:lstStyle/>
          <a:p>
            <a:r>
              <a:rPr lang="en-US" dirty="0" smtClean="0"/>
              <a:t>Supplemental Figure </a:t>
            </a:r>
            <a:r>
              <a:rPr lang="en-US" dirty="0" smtClean="0"/>
              <a:t>5. </a:t>
            </a:r>
            <a:r>
              <a:rPr lang="en-US" dirty="0" smtClean="0"/>
              <a:t>Line graph showing the temporal expression trend of a subset of genes in the EcR null mutants and wild-type animals. There is only a slight repression in expression between the BG and wpp+6 stage in the mutant animals. However, the wild-type expression indicates that these genes are normally highly activated across the onset of pupal development. Two genes show an expression pattern where they are activated 2+ fold between BG and </a:t>
            </a:r>
            <a:r>
              <a:rPr lang="en-US" dirty="0" err="1" smtClean="0"/>
              <a:t>wpp</a:t>
            </a:r>
            <a:r>
              <a:rPr lang="en-US" dirty="0" smtClean="0"/>
              <a:t>, but then are repressed 3+ fold within 6 hours of pupariation. These perhaps follow the trend of early genes as described in the Ashburner model.</a:t>
            </a:r>
          </a:p>
          <a:p>
            <a:endParaRPr lang="en-US" dirty="0" smtClean="0"/>
          </a:p>
        </p:txBody>
      </p:sp>
      <p:sp>
        <p:nvSpPr>
          <p:cNvPr id="60419" name="Slide Number Placeholder 3"/>
          <p:cNvSpPr>
            <a:spLocks noGrp="1"/>
          </p:cNvSpPr>
          <p:nvPr>
            <p:ph type="sldNum" sz="quarter" idx="5"/>
          </p:nvPr>
        </p:nvSpPr>
        <p:spPr>
          <a:noFill/>
        </p:spPr>
        <p:txBody>
          <a:bodyPr/>
          <a:lstStyle/>
          <a:p>
            <a:fld id="{8C001535-2398-444D-B47F-F5D5CFD3D7DD}"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a:ln/>
        </p:spPr>
      </p:sp>
      <p:sp>
        <p:nvSpPr>
          <p:cNvPr id="62466" name="Notes Placeholder 2"/>
          <p:cNvSpPr>
            <a:spLocks noGrp="1"/>
          </p:cNvSpPr>
          <p:nvPr>
            <p:ph type="body" idx="1"/>
          </p:nvPr>
        </p:nvSpPr>
        <p:spPr>
          <a:noFill/>
          <a:ln/>
        </p:spPr>
        <p:txBody>
          <a:bodyPr/>
          <a:lstStyle/>
          <a:p>
            <a:r>
              <a:rPr lang="en-US" smtClean="0"/>
              <a:t>Supplemental Figure </a:t>
            </a:r>
            <a:r>
              <a:rPr lang="en-US" smtClean="0"/>
              <a:t>6. </a:t>
            </a:r>
            <a:r>
              <a:rPr lang="en-US" dirty="0" smtClean="0"/>
              <a:t>Dynamically bound target genes. Of the three mutant categories, each gene list has a significant number of genes which also overlap with </a:t>
            </a:r>
            <a:r>
              <a:rPr lang="en-US" dirty="0" err="1" smtClean="0"/>
              <a:t>EcR</a:t>
            </a:r>
            <a:r>
              <a:rPr lang="en-US" dirty="0" smtClean="0"/>
              <a:t> binding targets (within </a:t>
            </a:r>
            <a:r>
              <a:rPr lang="en-US" dirty="0" err="1" smtClean="0"/>
              <a:t>1Kb</a:t>
            </a:r>
            <a:r>
              <a:rPr lang="en-US" dirty="0" smtClean="0"/>
              <a:t> of transcription start site). This graph shows the overlap from two types of </a:t>
            </a:r>
            <a:r>
              <a:rPr lang="en-US" dirty="0" err="1" smtClean="0"/>
              <a:t>EcR</a:t>
            </a:r>
            <a:r>
              <a:rPr lang="en-US" dirty="0" smtClean="0"/>
              <a:t> binding assays, blue represents the bound genes which are in the presence of ecdysone, red represents the bound genes in the absence of hormone. These assays were done in four different cell lines including two embryonic lines (Kc and </a:t>
            </a:r>
            <a:r>
              <a:rPr lang="en-US" dirty="0" err="1" smtClean="0"/>
              <a:t>S2</a:t>
            </a:r>
            <a:r>
              <a:rPr lang="en-US" dirty="0" smtClean="0"/>
              <a:t>) as well as two imaginal disc cell lines (</a:t>
            </a:r>
            <a:r>
              <a:rPr lang="en-US" dirty="0" err="1" smtClean="0"/>
              <a:t>D20</a:t>
            </a:r>
            <a:r>
              <a:rPr lang="en-US" dirty="0" smtClean="0"/>
              <a:t> and </a:t>
            </a:r>
            <a:r>
              <a:rPr lang="en-US" dirty="0" err="1" smtClean="0"/>
              <a:t>L1</a:t>
            </a:r>
            <a:r>
              <a:rPr lang="en-US" dirty="0" smtClean="0"/>
              <a:t>). The log-10 hypergeometric </a:t>
            </a:r>
            <a:r>
              <a:rPr lang="en-US" dirty="0" err="1" smtClean="0"/>
              <a:t>pvalue</a:t>
            </a:r>
            <a:r>
              <a:rPr lang="en-US" dirty="0" smtClean="0"/>
              <a:t> for the overlaps of these respective gene lists is shown. </a:t>
            </a:r>
          </a:p>
        </p:txBody>
      </p:sp>
      <p:sp>
        <p:nvSpPr>
          <p:cNvPr id="62467" name="Slide Number Placeholder 3"/>
          <p:cNvSpPr>
            <a:spLocks noGrp="1"/>
          </p:cNvSpPr>
          <p:nvPr>
            <p:ph type="sldNum" sz="quarter" idx="5"/>
          </p:nvPr>
        </p:nvSpPr>
        <p:spPr>
          <a:noFill/>
        </p:spPr>
        <p:txBody>
          <a:bodyPr/>
          <a:lstStyle/>
          <a:p>
            <a:fld id="{939282CD-81DC-4829-9D26-B78C3E566FE1}" type="slidenum">
              <a:rPr lang="en-US" smtClean="0"/>
              <a:pPr/>
              <a:t>7</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E54C0C-BAC3-46ED-BC56-C5E6C747E4A8}" type="datetimeFigureOut">
              <a:rPr lang="en-US" smtClean="0"/>
              <a:pPr/>
              <a:t>12/28/2012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2987393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54C0C-BAC3-46ED-BC56-C5E6C747E4A8}" type="datetimeFigureOut">
              <a:rPr lang="en-US" smtClean="0"/>
              <a:pPr/>
              <a:t>12/28/2012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3369079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54C0C-BAC3-46ED-BC56-C5E6C747E4A8}" type="datetimeFigureOut">
              <a:rPr lang="en-US" smtClean="0"/>
              <a:pPr/>
              <a:t>12/28/2012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3965169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54C0C-BAC3-46ED-BC56-C5E6C747E4A8}" type="datetimeFigureOut">
              <a:rPr lang="en-US" smtClean="0"/>
              <a:pPr/>
              <a:t>12/28/2012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690311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E54C0C-BAC3-46ED-BC56-C5E6C747E4A8}" type="datetimeFigureOut">
              <a:rPr lang="en-US" smtClean="0"/>
              <a:pPr/>
              <a:t>12/28/2012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3411217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E54C0C-BAC3-46ED-BC56-C5E6C747E4A8}" type="datetimeFigureOut">
              <a:rPr lang="en-US" smtClean="0"/>
              <a:pPr/>
              <a:t>12/28/2012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3835068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E54C0C-BAC3-46ED-BC56-C5E6C747E4A8}" type="datetimeFigureOut">
              <a:rPr lang="en-US" smtClean="0"/>
              <a:pPr/>
              <a:t>12/28/2012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2862791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E54C0C-BAC3-46ED-BC56-C5E6C747E4A8}" type="datetimeFigureOut">
              <a:rPr lang="en-US" smtClean="0"/>
              <a:pPr/>
              <a:t>12/28/2012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2165279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E54C0C-BAC3-46ED-BC56-C5E6C747E4A8}" type="datetimeFigureOut">
              <a:rPr lang="en-US" smtClean="0"/>
              <a:pPr/>
              <a:t>12/28/2012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3405575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E54C0C-BAC3-46ED-BC56-C5E6C747E4A8}" type="datetimeFigureOut">
              <a:rPr lang="en-US" smtClean="0"/>
              <a:pPr/>
              <a:t>12/28/2012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3058662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E54C0C-BAC3-46ED-BC56-C5E6C747E4A8}" type="datetimeFigureOut">
              <a:rPr lang="en-US" smtClean="0"/>
              <a:pPr/>
              <a:t>12/28/2012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3993201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E54C0C-BAC3-46ED-BC56-C5E6C747E4A8}" type="datetimeFigureOut">
              <a:rPr lang="en-US" smtClean="0"/>
              <a:pPr/>
              <a:t>12/28/2012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AC0A8C-CC9E-454D-A0A0-E8F4825D0A5E}" type="slidenum">
              <a:rPr lang="en-US" smtClean="0"/>
              <a:pPr/>
              <a:t>‹#›</a:t>
            </a:fld>
            <a:endParaRPr lang="en-US"/>
          </a:p>
        </p:txBody>
      </p:sp>
    </p:spTree>
    <p:extLst>
      <p:ext uri="{BB962C8B-B14F-4D97-AF65-F5344CB8AC3E}">
        <p14:creationId xmlns:p14="http://schemas.microsoft.com/office/powerpoint/2010/main" xmlns="" val="3020211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p:cNvPicPr>
            <a:picLocks noChangeAspect="1" noChangeArrowheads="1"/>
          </p:cNvPicPr>
          <p:nvPr/>
        </p:nvPicPr>
        <p:blipFill>
          <a:blip r:embed="rId3" cstate="print"/>
          <a:srcRect/>
          <a:stretch>
            <a:fillRect/>
          </a:stretch>
        </p:blipFill>
        <p:spPr bwMode="auto">
          <a:xfrm>
            <a:off x="2667000" y="0"/>
            <a:ext cx="3738563" cy="3200400"/>
          </a:xfrm>
          <a:prstGeom prst="rect">
            <a:avLst/>
          </a:prstGeom>
          <a:noFill/>
          <a:ln w="9525">
            <a:noFill/>
            <a:miter lim="800000"/>
            <a:headEnd/>
            <a:tailEnd/>
          </a:ln>
        </p:spPr>
      </p:pic>
      <p:grpSp>
        <p:nvGrpSpPr>
          <p:cNvPr id="49154" name="Group 2"/>
          <p:cNvGrpSpPr>
            <a:grpSpLocks/>
          </p:cNvGrpSpPr>
          <p:nvPr/>
        </p:nvGrpSpPr>
        <p:grpSpPr bwMode="auto">
          <a:xfrm>
            <a:off x="76200" y="3048000"/>
            <a:ext cx="3810000" cy="3733800"/>
            <a:chOff x="0" y="-152400"/>
            <a:chExt cx="3810000" cy="3733800"/>
          </a:xfrm>
        </p:grpSpPr>
        <p:pic>
          <p:nvPicPr>
            <p:cNvPr id="49156" name="Picture 2"/>
            <p:cNvPicPr>
              <a:picLocks noChangeAspect="1" noChangeArrowheads="1"/>
            </p:cNvPicPr>
            <p:nvPr/>
          </p:nvPicPr>
          <p:blipFill>
            <a:blip r:embed="rId4" cstate="print"/>
            <a:srcRect r="23077" b="15152"/>
            <a:stretch>
              <a:fillRect/>
            </a:stretch>
          </p:blipFill>
          <p:spPr bwMode="auto">
            <a:xfrm>
              <a:off x="0" y="-152400"/>
              <a:ext cx="3810000" cy="3733800"/>
            </a:xfrm>
            <a:prstGeom prst="rect">
              <a:avLst/>
            </a:prstGeom>
            <a:noFill/>
            <a:ln w="9525">
              <a:noFill/>
              <a:miter lim="800000"/>
              <a:headEnd/>
              <a:tailEnd/>
            </a:ln>
          </p:spPr>
        </p:pic>
        <p:sp>
          <p:nvSpPr>
            <p:cNvPr id="5" name="Rectangle 4"/>
            <p:cNvSpPr/>
            <p:nvPr/>
          </p:nvSpPr>
          <p:spPr>
            <a:xfrm>
              <a:off x="492125" y="2667000"/>
              <a:ext cx="269875" cy="457200"/>
            </a:xfrm>
            <a:prstGeom prst="rect">
              <a:avLst/>
            </a:prstGeom>
            <a:noFill/>
            <a:ln>
              <a:prstDash val="sysDash"/>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latin typeface="Arial" pitchFamily="34" charset="0"/>
              </a:endParaRPr>
            </a:p>
          </p:txBody>
        </p:sp>
      </p:grpSp>
      <p:pic>
        <p:nvPicPr>
          <p:cNvPr id="49155" name="Picture 3"/>
          <p:cNvPicPr>
            <a:picLocks noChangeAspect="1" noChangeArrowheads="1"/>
          </p:cNvPicPr>
          <p:nvPr/>
        </p:nvPicPr>
        <p:blipFill>
          <a:blip r:embed="rId5" cstate="print"/>
          <a:srcRect t="2483" r="25899" b="10835"/>
          <a:stretch>
            <a:fillRect/>
          </a:stretch>
        </p:blipFill>
        <p:spPr bwMode="auto">
          <a:xfrm>
            <a:off x="5029200" y="3200400"/>
            <a:ext cx="3733800" cy="3657600"/>
          </a:xfrm>
          <a:prstGeom prst="rect">
            <a:avLst/>
          </a:prstGeom>
          <a:noFill/>
          <a:ln w="9525">
            <a:noFill/>
            <a:miter lim="800000"/>
            <a:headEnd/>
            <a:tailEnd/>
          </a:ln>
        </p:spPr>
      </p:pic>
    </p:spTree>
    <p:extLst>
      <p:ext uri="{BB962C8B-B14F-4D97-AF65-F5344CB8AC3E}">
        <p14:creationId xmlns:p14="http://schemas.microsoft.com/office/powerpoint/2010/main" xmlns="" val="10359662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249" name="Group 3"/>
          <p:cNvGrpSpPr>
            <a:grpSpLocks/>
          </p:cNvGrpSpPr>
          <p:nvPr/>
        </p:nvGrpSpPr>
        <p:grpSpPr bwMode="auto">
          <a:xfrm>
            <a:off x="2133600" y="990600"/>
            <a:ext cx="5051121" cy="4876800"/>
            <a:chOff x="1981200" y="1143000"/>
            <a:chExt cx="5051121" cy="4876800"/>
          </a:xfrm>
        </p:grpSpPr>
        <p:pic>
          <p:nvPicPr>
            <p:cNvPr id="53250" name="Picture 4"/>
            <p:cNvPicPr>
              <a:picLocks noChangeAspect="1" noChangeArrowheads="1"/>
            </p:cNvPicPr>
            <p:nvPr/>
          </p:nvPicPr>
          <p:blipFill>
            <a:blip r:embed="rId3" cstate="print"/>
            <a:srcRect l="1515" t="8839" r="22906" b="15170"/>
            <a:stretch>
              <a:fillRect/>
            </a:stretch>
          </p:blipFill>
          <p:spPr bwMode="auto">
            <a:xfrm>
              <a:off x="1981200" y="1447800"/>
              <a:ext cx="5048250" cy="4572000"/>
            </a:xfrm>
            <a:prstGeom prst="rect">
              <a:avLst/>
            </a:prstGeom>
            <a:noFill/>
            <a:ln w="9525">
              <a:noFill/>
              <a:miter lim="800000"/>
              <a:headEnd/>
              <a:tailEnd/>
            </a:ln>
          </p:spPr>
        </p:pic>
        <p:sp>
          <p:nvSpPr>
            <p:cNvPr id="53251" name="TextBox 2"/>
            <p:cNvSpPr txBox="1">
              <a:spLocks noChangeArrowheads="1"/>
            </p:cNvSpPr>
            <p:nvPr/>
          </p:nvSpPr>
          <p:spPr bwMode="auto">
            <a:xfrm>
              <a:off x="3124200" y="1143000"/>
              <a:ext cx="3908121" cy="369332"/>
            </a:xfrm>
            <a:prstGeom prst="rect">
              <a:avLst/>
            </a:prstGeom>
            <a:noFill/>
            <a:ln w="9525">
              <a:noFill/>
              <a:miter lim="800000"/>
              <a:headEnd/>
              <a:tailEnd/>
            </a:ln>
          </p:spPr>
          <p:txBody>
            <a:bodyPr wrap="none">
              <a:spAutoFit/>
            </a:bodyPr>
            <a:lstStyle/>
            <a:p>
              <a:r>
                <a:rPr lang="en-US" i="1" dirty="0" smtClean="0"/>
                <a:t>Temperature specific gene response</a:t>
              </a:r>
              <a:endParaRPr lang="en-US" dirty="0"/>
            </a:p>
          </p:txBody>
        </p:sp>
      </p:grpSp>
    </p:spTree>
    <p:extLst>
      <p:ext uri="{BB962C8B-B14F-4D97-AF65-F5344CB8AC3E}">
        <p14:creationId xmlns:p14="http://schemas.microsoft.com/office/powerpoint/2010/main" xmlns="" val="777098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297" name="Group 3"/>
          <p:cNvGrpSpPr>
            <a:grpSpLocks/>
          </p:cNvGrpSpPr>
          <p:nvPr/>
        </p:nvGrpSpPr>
        <p:grpSpPr bwMode="auto">
          <a:xfrm>
            <a:off x="1524000" y="847725"/>
            <a:ext cx="5154613" cy="4981575"/>
            <a:chOff x="1447800" y="923925"/>
            <a:chExt cx="5153891" cy="4981575"/>
          </a:xfrm>
        </p:grpSpPr>
        <p:pic>
          <p:nvPicPr>
            <p:cNvPr id="55298" name="Picture 4"/>
            <p:cNvPicPr>
              <a:picLocks noChangeAspect="1" noChangeArrowheads="1"/>
            </p:cNvPicPr>
            <p:nvPr/>
          </p:nvPicPr>
          <p:blipFill rotWithShape="1">
            <a:blip r:embed="rId3" cstate="print"/>
            <a:srcRect t="7143" r="24112" b="12321"/>
            <a:stretch/>
          </p:blipFill>
          <p:spPr bwMode="auto">
            <a:xfrm>
              <a:off x="1447800" y="1219200"/>
              <a:ext cx="5153891" cy="4686300"/>
            </a:xfrm>
            <a:prstGeom prst="rect">
              <a:avLst/>
            </a:prstGeom>
            <a:noFill/>
            <a:ln w="9525">
              <a:noFill/>
              <a:miter lim="800000"/>
              <a:headEnd/>
              <a:tailEnd/>
            </a:ln>
          </p:spPr>
        </p:pic>
        <p:sp>
          <p:nvSpPr>
            <p:cNvPr id="55299" name="TextBox 2"/>
            <p:cNvSpPr txBox="1">
              <a:spLocks noChangeArrowheads="1"/>
            </p:cNvSpPr>
            <p:nvPr/>
          </p:nvSpPr>
          <p:spPr bwMode="auto">
            <a:xfrm>
              <a:off x="2895397" y="923925"/>
              <a:ext cx="2795566" cy="369332"/>
            </a:xfrm>
            <a:prstGeom prst="rect">
              <a:avLst/>
            </a:prstGeom>
            <a:noFill/>
            <a:ln w="9525">
              <a:noFill/>
              <a:miter lim="800000"/>
              <a:headEnd/>
              <a:tailEnd/>
            </a:ln>
          </p:spPr>
          <p:txBody>
            <a:bodyPr wrap="none">
              <a:spAutoFit/>
            </a:bodyPr>
            <a:lstStyle/>
            <a:p>
              <a:r>
                <a:rPr lang="en-US" dirty="0" err="1"/>
                <a:t>EcRnull</a:t>
              </a:r>
              <a:r>
                <a:rPr lang="en-US" dirty="0"/>
                <a:t> BG </a:t>
              </a:r>
              <a:r>
                <a:rPr lang="en-US" dirty="0" err="1"/>
                <a:t>vs</a:t>
              </a:r>
              <a:r>
                <a:rPr lang="en-US" dirty="0"/>
                <a:t> </a:t>
              </a:r>
              <a:r>
                <a:rPr lang="en-US" dirty="0" smtClean="0"/>
                <a:t>WPP-</a:t>
              </a:r>
              <a:r>
                <a:rPr lang="en-US" i="1" dirty="0" smtClean="0"/>
                <a:t>ecd</a:t>
              </a:r>
              <a:r>
                <a:rPr lang="en-US" i="1" baseline="30000" dirty="0" smtClean="0"/>
                <a:t>1</a:t>
              </a:r>
              <a:endParaRPr lang="en-US" dirty="0"/>
            </a:p>
          </p:txBody>
        </p:sp>
      </p:grpSp>
    </p:spTree>
    <p:extLst>
      <p:ext uri="{BB962C8B-B14F-4D97-AF65-F5344CB8AC3E}">
        <p14:creationId xmlns:p14="http://schemas.microsoft.com/office/powerpoint/2010/main" xmlns="" val="2160281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345" name="Group 3"/>
          <p:cNvGrpSpPr>
            <a:grpSpLocks/>
          </p:cNvGrpSpPr>
          <p:nvPr/>
        </p:nvGrpSpPr>
        <p:grpSpPr bwMode="auto">
          <a:xfrm>
            <a:off x="2057400" y="838200"/>
            <a:ext cx="4953000" cy="4876800"/>
            <a:chOff x="1752600" y="914400"/>
            <a:chExt cx="4953000" cy="4876800"/>
          </a:xfrm>
        </p:grpSpPr>
        <p:pic>
          <p:nvPicPr>
            <p:cNvPr id="57347" name="Picture 4"/>
            <p:cNvPicPr>
              <a:picLocks noChangeAspect="1" noChangeArrowheads="1"/>
            </p:cNvPicPr>
            <p:nvPr/>
          </p:nvPicPr>
          <p:blipFill>
            <a:blip r:embed="rId3" cstate="print"/>
            <a:srcRect l="4115" t="7349" r="23558" b="13910"/>
            <a:stretch>
              <a:fillRect/>
            </a:stretch>
          </p:blipFill>
          <p:spPr bwMode="auto">
            <a:xfrm>
              <a:off x="1752600" y="1219200"/>
              <a:ext cx="4953000" cy="4572000"/>
            </a:xfrm>
            <a:prstGeom prst="rect">
              <a:avLst/>
            </a:prstGeom>
            <a:noFill/>
            <a:ln w="9525">
              <a:noFill/>
              <a:miter lim="800000"/>
              <a:headEnd/>
              <a:tailEnd/>
            </a:ln>
          </p:spPr>
        </p:pic>
        <p:sp>
          <p:nvSpPr>
            <p:cNvPr id="57348" name="TextBox 2"/>
            <p:cNvSpPr txBox="1">
              <a:spLocks noChangeArrowheads="1"/>
            </p:cNvSpPr>
            <p:nvPr/>
          </p:nvSpPr>
          <p:spPr bwMode="auto">
            <a:xfrm>
              <a:off x="2590800" y="914400"/>
              <a:ext cx="2847254" cy="369332"/>
            </a:xfrm>
            <a:prstGeom prst="rect">
              <a:avLst/>
            </a:prstGeom>
            <a:noFill/>
            <a:ln w="9525">
              <a:noFill/>
              <a:miter lim="800000"/>
              <a:headEnd/>
              <a:tailEnd/>
            </a:ln>
          </p:spPr>
          <p:txBody>
            <a:bodyPr wrap="none">
              <a:spAutoFit/>
            </a:bodyPr>
            <a:lstStyle/>
            <a:p>
              <a:r>
                <a:rPr lang="en-US" dirty="0" err="1"/>
                <a:t>EcRnull</a:t>
              </a:r>
              <a:r>
                <a:rPr lang="en-US" dirty="0"/>
                <a:t> </a:t>
              </a:r>
              <a:r>
                <a:rPr lang="en-US" dirty="0" err="1"/>
                <a:t>wpp</a:t>
              </a:r>
              <a:r>
                <a:rPr lang="en-US" dirty="0"/>
                <a:t> </a:t>
              </a:r>
              <a:r>
                <a:rPr lang="en-US" dirty="0" err="1"/>
                <a:t>vs</a:t>
              </a:r>
              <a:r>
                <a:rPr lang="en-US" dirty="0"/>
                <a:t> </a:t>
              </a:r>
              <a:r>
                <a:rPr lang="en-US" dirty="0" smtClean="0"/>
                <a:t>wpp-</a:t>
              </a:r>
              <a:r>
                <a:rPr lang="en-US" i="1" dirty="0" smtClean="0"/>
                <a:t>ecd</a:t>
              </a:r>
              <a:r>
                <a:rPr lang="en-US" i="1" baseline="30000" dirty="0" smtClean="0"/>
                <a:t>1</a:t>
              </a:r>
              <a:endParaRPr lang="en-US" dirty="0"/>
            </a:p>
          </p:txBody>
        </p:sp>
      </p:grpSp>
      <p:sp>
        <p:nvSpPr>
          <p:cNvPr id="57346" name="TextBox 4"/>
          <p:cNvSpPr txBox="1">
            <a:spLocks noChangeArrowheads="1"/>
          </p:cNvSpPr>
          <p:nvPr/>
        </p:nvSpPr>
        <p:spPr bwMode="auto">
          <a:xfrm>
            <a:off x="1981200" y="914400"/>
            <a:ext cx="403225" cy="369888"/>
          </a:xfrm>
          <a:prstGeom prst="rect">
            <a:avLst/>
          </a:prstGeom>
          <a:noFill/>
          <a:ln w="9525">
            <a:noFill/>
            <a:miter lim="800000"/>
            <a:headEnd/>
            <a:tailEnd/>
          </a:ln>
        </p:spPr>
        <p:txBody>
          <a:bodyPr wrap="none">
            <a:spAutoFit/>
          </a:bodyPr>
          <a:lstStyle/>
          <a:p>
            <a:r>
              <a:rPr lang="en-US"/>
              <a:t>B.</a:t>
            </a:r>
          </a:p>
        </p:txBody>
      </p:sp>
    </p:spTree>
    <p:extLst>
      <p:ext uri="{BB962C8B-B14F-4D97-AF65-F5344CB8AC3E}">
        <p14:creationId xmlns:p14="http://schemas.microsoft.com/office/powerpoint/2010/main" xmlns="" val="4171449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1" descr="ecdysoneless overlap.png"/>
          <p:cNvPicPr>
            <a:picLocks noChangeAspect="1"/>
          </p:cNvPicPr>
          <p:nvPr/>
        </p:nvPicPr>
        <p:blipFill>
          <a:blip r:embed="rId3" cstate="print"/>
          <a:srcRect/>
          <a:stretch>
            <a:fillRect/>
          </a:stretch>
        </p:blipFill>
        <p:spPr bwMode="auto">
          <a:xfrm>
            <a:off x="1219200" y="228600"/>
            <a:ext cx="5715000" cy="6172200"/>
          </a:xfrm>
          <a:prstGeom prst="rect">
            <a:avLst/>
          </a:prstGeom>
          <a:noFill/>
          <a:ln w="9525">
            <a:noFill/>
            <a:miter lim="800000"/>
            <a:headEnd/>
            <a:tailEnd/>
          </a:ln>
        </p:spPr>
      </p:pic>
    </p:spTree>
    <p:extLst>
      <p:ext uri="{BB962C8B-B14F-4D97-AF65-F5344CB8AC3E}">
        <p14:creationId xmlns:p14="http://schemas.microsoft.com/office/powerpoint/2010/main" xmlns="" val="1058883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785812" y="2919412"/>
          <a:ext cx="7572375" cy="3429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p:cNvGraphicFramePr/>
          <p:nvPr/>
        </p:nvGraphicFramePr>
        <p:xfrm>
          <a:off x="795338" y="509587"/>
          <a:ext cx="7562850" cy="2619375"/>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2286000" y="304800"/>
            <a:ext cx="4114800"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defRPr/>
            </a:pPr>
            <a:r>
              <a:rPr lang="en-US" dirty="0" smtClean="0">
                <a:latin typeface="Arial" pitchFamily="34" charset="0"/>
              </a:rPr>
              <a:t>BG-</a:t>
            </a:r>
            <a:r>
              <a:rPr lang="en-US" i="1" dirty="0" smtClean="0">
                <a:latin typeface="Arial" pitchFamily="34" charset="0"/>
              </a:rPr>
              <a:t>EcR-</a:t>
            </a:r>
            <a:r>
              <a:rPr lang="en-US" dirty="0">
                <a:latin typeface="Arial" pitchFamily="34" charset="0"/>
              </a:rPr>
              <a:t>		</a:t>
            </a:r>
            <a:r>
              <a:rPr lang="en-US" dirty="0" smtClean="0">
                <a:latin typeface="Arial" pitchFamily="34" charset="0"/>
              </a:rPr>
              <a:t>WPP-</a:t>
            </a:r>
            <a:r>
              <a:rPr lang="en-US" i="1" dirty="0" smtClean="0">
                <a:latin typeface="Arial" pitchFamily="34" charset="0"/>
              </a:rPr>
              <a:t>EcR-</a:t>
            </a:r>
            <a:endParaRPr lang="en-US" dirty="0">
              <a:latin typeface="Arial" pitchFamily="34" charset="0"/>
            </a:endParaRPr>
          </a:p>
        </p:txBody>
      </p:sp>
      <p:sp>
        <p:nvSpPr>
          <p:cNvPr id="5" name="TextBox 4"/>
          <p:cNvSpPr txBox="1"/>
          <p:nvPr/>
        </p:nvSpPr>
        <p:spPr>
          <a:xfrm>
            <a:off x="1600200" y="5867400"/>
            <a:ext cx="5181600" cy="369332"/>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dirty="0" smtClean="0">
                <a:latin typeface="Arial" pitchFamily="34" charset="0"/>
              </a:rPr>
              <a:t>BG-CS	</a:t>
            </a:r>
            <a:r>
              <a:rPr lang="en-US" dirty="0">
                <a:latin typeface="Arial" pitchFamily="34" charset="0"/>
              </a:rPr>
              <a:t>	</a:t>
            </a:r>
            <a:r>
              <a:rPr lang="en-US" dirty="0" smtClean="0">
                <a:latin typeface="Arial" pitchFamily="34" charset="0"/>
              </a:rPr>
              <a:t>   CG-CS  </a:t>
            </a:r>
            <a:r>
              <a:rPr lang="en-US" dirty="0">
                <a:latin typeface="Arial" pitchFamily="34" charset="0"/>
              </a:rPr>
              <a:t>	</a:t>
            </a:r>
            <a:r>
              <a:rPr lang="en-US" dirty="0" smtClean="0">
                <a:latin typeface="Arial" pitchFamily="34" charset="0"/>
              </a:rPr>
              <a:t>WPP-CS</a:t>
            </a:r>
            <a:endParaRPr lang="en-US" dirty="0">
              <a:latin typeface="Arial" pitchFamily="34" charset="0"/>
            </a:endParaRPr>
          </a:p>
        </p:txBody>
      </p:sp>
    </p:spTree>
    <p:extLst>
      <p:ext uri="{BB962C8B-B14F-4D97-AF65-F5344CB8AC3E}">
        <p14:creationId xmlns:p14="http://schemas.microsoft.com/office/powerpoint/2010/main" xmlns="" val="539652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extBox 5"/>
          <p:cNvSpPr txBox="1">
            <a:spLocks noChangeArrowheads="1"/>
          </p:cNvSpPr>
          <p:nvPr/>
        </p:nvSpPr>
        <p:spPr bwMode="auto">
          <a:xfrm>
            <a:off x="762000" y="1611313"/>
            <a:ext cx="5609228" cy="369332"/>
          </a:xfrm>
          <a:prstGeom prst="rect">
            <a:avLst/>
          </a:prstGeom>
          <a:noFill/>
          <a:ln w="9525">
            <a:noFill/>
            <a:miter lim="800000"/>
            <a:headEnd/>
            <a:tailEnd/>
          </a:ln>
        </p:spPr>
        <p:txBody>
          <a:bodyPr wrap="none">
            <a:spAutoFit/>
          </a:bodyPr>
          <a:lstStyle/>
          <a:p>
            <a:r>
              <a:rPr lang="en-US" i="1" dirty="0" smtClean="0"/>
              <a:t>ecd</a:t>
            </a:r>
            <a:r>
              <a:rPr lang="en-US" i="1" baseline="30000" dirty="0" smtClean="0"/>
              <a:t>1                    </a:t>
            </a:r>
            <a:r>
              <a:rPr lang="en-US" dirty="0"/>
              <a:t>	      </a:t>
            </a:r>
            <a:r>
              <a:rPr lang="en-US" dirty="0" smtClean="0"/>
              <a:t>WPP-</a:t>
            </a:r>
            <a:r>
              <a:rPr lang="en-US" i="1" dirty="0" smtClean="0"/>
              <a:t>EcR-</a:t>
            </a:r>
            <a:r>
              <a:rPr lang="en-US" dirty="0" smtClean="0"/>
              <a:t>                  BG-</a:t>
            </a:r>
            <a:r>
              <a:rPr lang="en-US" i="1" dirty="0" smtClean="0"/>
              <a:t>EcR-</a:t>
            </a:r>
            <a:endParaRPr lang="en-US" dirty="0"/>
          </a:p>
        </p:txBody>
      </p:sp>
      <p:sp>
        <p:nvSpPr>
          <p:cNvPr id="61442" name="TextBox 6"/>
          <p:cNvSpPr txBox="1">
            <a:spLocks noChangeArrowheads="1"/>
          </p:cNvSpPr>
          <p:nvPr/>
        </p:nvSpPr>
        <p:spPr bwMode="auto">
          <a:xfrm rot="-5400000">
            <a:off x="290512" y="2100263"/>
            <a:ext cx="608013" cy="369888"/>
          </a:xfrm>
          <a:prstGeom prst="rect">
            <a:avLst/>
          </a:prstGeom>
          <a:noFill/>
          <a:ln w="9525">
            <a:noFill/>
            <a:miter lim="800000"/>
            <a:headEnd/>
            <a:tailEnd/>
          </a:ln>
        </p:spPr>
        <p:txBody>
          <a:bodyPr wrap="none">
            <a:spAutoFit/>
          </a:bodyPr>
          <a:lstStyle/>
          <a:p>
            <a:r>
              <a:rPr lang="en-US"/>
              <a:t>D20</a:t>
            </a:r>
          </a:p>
        </p:txBody>
      </p:sp>
      <p:sp>
        <p:nvSpPr>
          <p:cNvPr id="61443" name="TextBox 7"/>
          <p:cNvSpPr txBox="1">
            <a:spLocks noChangeArrowheads="1"/>
          </p:cNvSpPr>
          <p:nvPr/>
        </p:nvSpPr>
        <p:spPr bwMode="auto">
          <a:xfrm rot="-5400000">
            <a:off x="910431" y="2178844"/>
            <a:ext cx="454025" cy="369888"/>
          </a:xfrm>
          <a:prstGeom prst="rect">
            <a:avLst/>
          </a:prstGeom>
          <a:noFill/>
          <a:ln w="9525">
            <a:noFill/>
            <a:miter lim="800000"/>
            <a:headEnd/>
            <a:tailEnd/>
          </a:ln>
        </p:spPr>
        <p:txBody>
          <a:bodyPr wrap="none">
            <a:spAutoFit/>
          </a:bodyPr>
          <a:lstStyle/>
          <a:p>
            <a:r>
              <a:rPr lang="en-US"/>
              <a:t>Kc</a:t>
            </a:r>
          </a:p>
        </p:txBody>
      </p:sp>
      <p:sp>
        <p:nvSpPr>
          <p:cNvPr id="61444" name="TextBox 8"/>
          <p:cNvSpPr txBox="1">
            <a:spLocks noChangeArrowheads="1"/>
          </p:cNvSpPr>
          <p:nvPr/>
        </p:nvSpPr>
        <p:spPr bwMode="auto">
          <a:xfrm rot="-5400000">
            <a:off x="1499394" y="2175669"/>
            <a:ext cx="441325" cy="369887"/>
          </a:xfrm>
          <a:prstGeom prst="rect">
            <a:avLst/>
          </a:prstGeom>
          <a:noFill/>
          <a:ln w="9525">
            <a:noFill/>
            <a:miter lim="800000"/>
            <a:headEnd/>
            <a:tailEnd/>
          </a:ln>
        </p:spPr>
        <p:txBody>
          <a:bodyPr wrap="none">
            <a:spAutoFit/>
          </a:bodyPr>
          <a:lstStyle/>
          <a:p>
            <a:r>
              <a:rPr lang="en-US"/>
              <a:t>L1</a:t>
            </a:r>
          </a:p>
        </p:txBody>
      </p:sp>
      <p:sp>
        <p:nvSpPr>
          <p:cNvPr id="61445" name="TextBox 9"/>
          <p:cNvSpPr txBox="1">
            <a:spLocks noChangeArrowheads="1"/>
          </p:cNvSpPr>
          <p:nvPr/>
        </p:nvSpPr>
        <p:spPr bwMode="auto">
          <a:xfrm rot="-5400000">
            <a:off x="2047081" y="2175669"/>
            <a:ext cx="466725" cy="369888"/>
          </a:xfrm>
          <a:prstGeom prst="rect">
            <a:avLst/>
          </a:prstGeom>
          <a:noFill/>
          <a:ln w="9525">
            <a:noFill/>
            <a:miter lim="800000"/>
            <a:headEnd/>
            <a:tailEnd/>
          </a:ln>
        </p:spPr>
        <p:txBody>
          <a:bodyPr wrap="none">
            <a:spAutoFit/>
          </a:bodyPr>
          <a:lstStyle/>
          <a:p>
            <a:r>
              <a:rPr lang="en-US"/>
              <a:t>S2</a:t>
            </a:r>
          </a:p>
        </p:txBody>
      </p:sp>
      <p:sp>
        <p:nvSpPr>
          <p:cNvPr id="61446" name="TextBox 10"/>
          <p:cNvSpPr txBox="1">
            <a:spLocks noChangeArrowheads="1"/>
          </p:cNvSpPr>
          <p:nvPr/>
        </p:nvSpPr>
        <p:spPr bwMode="auto">
          <a:xfrm rot="-5400000">
            <a:off x="2549525" y="2100263"/>
            <a:ext cx="608013" cy="369887"/>
          </a:xfrm>
          <a:prstGeom prst="rect">
            <a:avLst/>
          </a:prstGeom>
          <a:noFill/>
          <a:ln w="9525">
            <a:noFill/>
            <a:miter lim="800000"/>
            <a:headEnd/>
            <a:tailEnd/>
          </a:ln>
        </p:spPr>
        <p:txBody>
          <a:bodyPr wrap="none">
            <a:spAutoFit/>
          </a:bodyPr>
          <a:lstStyle/>
          <a:p>
            <a:r>
              <a:rPr lang="en-US"/>
              <a:t>D20</a:t>
            </a:r>
          </a:p>
        </p:txBody>
      </p:sp>
      <p:sp>
        <p:nvSpPr>
          <p:cNvPr id="61447" name="TextBox 11"/>
          <p:cNvSpPr txBox="1">
            <a:spLocks noChangeArrowheads="1"/>
          </p:cNvSpPr>
          <p:nvPr/>
        </p:nvSpPr>
        <p:spPr bwMode="auto">
          <a:xfrm rot="-5400000">
            <a:off x="3169444" y="2178844"/>
            <a:ext cx="454025" cy="369887"/>
          </a:xfrm>
          <a:prstGeom prst="rect">
            <a:avLst/>
          </a:prstGeom>
          <a:noFill/>
          <a:ln w="9525">
            <a:noFill/>
            <a:miter lim="800000"/>
            <a:headEnd/>
            <a:tailEnd/>
          </a:ln>
        </p:spPr>
        <p:txBody>
          <a:bodyPr wrap="none">
            <a:spAutoFit/>
          </a:bodyPr>
          <a:lstStyle/>
          <a:p>
            <a:r>
              <a:rPr lang="en-US"/>
              <a:t>Kc</a:t>
            </a:r>
          </a:p>
        </p:txBody>
      </p:sp>
      <p:sp>
        <p:nvSpPr>
          <p:cNvPr id="61448" name="TextBox 12"/>
          <p:cNvSpPr txBox="1">
            <a:spLocks noChangeArrowheads="1"/>
          </p:cNvSpPr>
          <p:nvPr/>
        </p:nvSpPr>
        <p:spPr bwMode="auto">
          <a:xfrm rot="-5400000">
            <a:off x="3759200" y="2176463"/>
            <a:ext cx="441325" cy="368300"/>
          </a:xfrm>
          <a:prstGeom prst="rect">
            <a:avLst/>
          </a:prstGeom>
          <a:noFill/>
          <a:ln w="9525">
            <a:noFill/>
            <a:miter lim="800000"/>
            <a:headEnd/>
            <a:tailEnd/>
          </a:ln>
        </p:spPr>
        <p:txBody>
          <a:bodyPr wrap="none">
            <a:spAutoFit/>
          </a:bodyPr>
          <a:lstStyle/>
          <a:p>
            <a:r>
              <a:rPr lang="en-US"/>
              <a:t>L1</a:t>
            </a:r>
          </a:p>
        </p:txBody>
      </p:sp>
      <p:sp>
        <p:nvSpPr>
          <p:cNvPr id="61449" name="TextBox 13"/>
          <p:cNvSpPr txBox="1">
            <a:spLocks noChangeArrowheads="1"/>
          </p:cNvSpPr>
          <p:nvPr/>
        </p:nvSpPr>
        <p:spPr bwMode="auto">
          <a:xfrm rot="-5400000">
            <a:off x="4306094" y="2175669"/>
            <a:ext cx="466725" cy="369887"/>
          </a:xfrm>
          <a:prstGeom prst="rect">
            <a:avLst/>
          </a:prstGeom>
          <a:noFill/>
          <a:ln w="9525">
            <a:noFill/>
            <a:miter lim="800000"/>
            <a:headEnd/>
            <a:tailEnd/>
          </a:ln>
        </p:spPr>
        <p:txBody>
          <a:bodyPr wrap="none">
            <a:spAutoFit/>
          </a:bodyPr>
          <a:lstStyle/>
          <a:p>
            <a:r>
              <a:rPr lang="en-US"/>
              <a:t>S2</a:t>
            </a:r>
          </a:p>
        </p:txBody>
      </p:sp>
      <p:sp>
        <p:nvSpPr>
          <p:cNvPr id="61450" name="TextBox 14"/>
          <p:cNvSpPr txBox="1">
            <a:spLocks noChangeArrowheads="1"/>
          </p:cNvSpPr>
          <p:nvPr/>
        </p:nvSpPr>
        <p:spPr bwMode="auto">
          <a:xfrm rot="-5400000">
            <a:off x="4757737" y="2100263"/>
            <a:ext cx="608013" cy="369888"/>
          </a:xfrm>
          <a:prstGeom prst="rect">
            <a:avLst/>
          </a:prstGeom>
          <a:noFill/>
          <a:ln w="9525">
            <a:noFill/>
            <a:miter lim="800000"/>
            <a:headEnd/>
            <a:tailEnd/>
          </a:ln>
        </p:spPr>
        <p:txBody>
          <a:bodyPr wrap="none">
            <a:spAutoFit/>
          </a:bodyPr>
          <a:lstStyle/>
          <a:p>
            <a:r>
              <a:rPr lang="en-US"/>
              <a:t>D20</a:t>
            </a:r>
          </a:p>
        </p:txBody>
      </p:sp>
      <p:sp>
        <p:nvSpPr>
          <p:cNvPr id="61451" name="TextBox 15"/>
          <p:cNvSpPr txBox="1">
            <a:spLocks noChangeArrowheads="1"/>
          </p:cNvSpPr>
          <p:nvPr/>
        </p:nvSpPr>
        <p:spPr bwMode="auto">
          <a:xfrm rot="-5400000">
            <a:off x="5377656" y="2178844"/>
            <a:ext cx="454025" cy="369888"/>
          </a:xfrm>
          <a:prstGeom prst="rect">
            <a:avLst/>
          </a:prstGeom>
          <a:noFill/>
          <a:ln w="9525">
            <a:noFill/>
            <a:miter lim="800000"/>
            <a:headEnd/>
            <a:tailEnd/>
          </a:ln>
        </p:spPr>
        <p:txBody>
          <a:bodyPr wrap="none">
            <a:spAutoFit/>
          </a:bodyPr>
          <a:lstStyle/>
          <a:p>
            <a:r>
              <a:rPr lang="en-US"/>
              <a:t>Kc</a:t>
            </a:r>
          </a:p>
        </p:txBody>
      </p:sp>
      <p:sp>
        <p:nvSpPr>
          <p:cNvPr id="61452" name="TextBox 16"/>
          <p:cNvSpPr txBox="1">
            <a:spLocks noChangeArrowheads="1"/>
          </p:cNvSpPr>
          <p:nvPr/>
        </p:nvSpPr>
        <p:spPr bwMode="auto">
          <a:xfrm rot="-5400000">
            <a:off x="5966619" y="2175669"/>
            <a:ext cx="441325" cy="369887"/>
          </a:xfrm>
          <a:prstGeom prst="rect">
            <a:avLst/>
          </a:prstGeom>
          <a:noFill/>
          <a:ln w="9525">
            <a:noFill/>
            <a:miter lim="800000"/>
            <a:headEnd/>
            <a:tailEnd/>
          </a:ln>
        </p:spPr>
        <p:txBody>
          <a:bodyPr wrap="none">
            <a:spAutoFit/>
          </a:bodyPr>
          <a:lstStyle/>
          <a:p>
            <a:r>
              <a:rPr lang="en-US"/>
              <a:t>L1</a:t>
            </a:r>
          </a:p>
        </p:txBody>
      </p:sp>
      <p:sp>
        <p:nvSpPr>
          <p:cNvPr id="61453" name="TextBox 17"/>
          <p:cNvSpPr txBox="1">
            <a:spLocks noChangeArrowheads="1"/>
          </p:cNvSpPr>
          <p:nvPr/>
        </p:nvSpPr>
        <p:spPr bwMode="auto">
          <a:xfrm rot="-5400000">
            <a:off x="6514306" y="2175669"/>
            <a:ext cx="466725" cy="369888"/>
          </a:xfrm>
          <a:prstGeom prst="rect">
            <a:avLst/>
          </a:prstGeom>
          <a:noFill/>
          <a:ln w="9525">
            <a:noFill/>
            <a:miter lim="800000"/>
            <a:headEnd/>
            <a:tailEnd/>
          </a:ln>
        </p:spPr>
        <p:txBody>
          <a:bodyPr wrap="none">
            <a:spAutoFit/>
          </a:bodyPr>
          <a:lstStyle/>
          <a:p>
            <a:r>
              <a:rPr lang="en-US"/>
              <a:t>S2</a:t>
            </a:r>
          </a:p>
        </p:txBody>
      </p:sp>
      <p:cxnSp>
        <p:nvCxnSpPr>
          <p:cNvPr id="20" name="Straight Connector 19"/>
          <p:cNvCxnSpPr/>
          <p:nvPr/>
        </p:nvCxnSpPr>
        <p:spPr>
          <a:xfrm rot="5400000" flipH="1" flipV="1">
            <a:off x="2038350" y="2095500"/>
            <a:ext cx="990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flipH="1" flipV="1">
            <a:off x="4286250" y="2095500"/>
            <a:ext cx="990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772400" y="2862263"/>
            <a:ext cx="1166813" cy="261937"/>
          </a:xfrm>
          <a:prstGeom prst="rect">
            <a:avLst/>
          </a:prstGeom>
          <a:noFill/>
        </p:spPr>
        <p:txBody>
          <a:bodyPr wrap="none">
            <a:spAutoFit/>
          </a:bodyPr>
          <a:lstStyle/>
          <a:p>
            <a:pPr>
              <a:defRPr/>
            </a:pPr>
            <a:r>
              <a:rPr lang="en-US" sz="1050" dirty="0"/>
              <a:t>EcR + hormone</a:t>
            </a:r>
          </a:p>
        </p:txBody>
      </p:sp>
      <p:sp>
        <p:nvSpPr>
          <p:cNvPr id="25" name="TextBox 24"/>
          <p:cNvSpPr txBox="1"/>
          <p:nvPr/>
        </p:nvSpPr>
        <p:spPr>
          <a:xfrm>
            <a:off x="7772400" y="3098800"/>
            <a:ext cx="1092200" cy="254000"/>
          </a:xfrm>
          <a:prstGeom prst="rect">
            <a:avLst/>
          </a:prstGeom>
          <a:noFill/>
        </p:spPr>
        <p:txBody>
          <a:bodyPr wrap="none">
            <a:spAutoFit/>
          </a:bodyPr>
          <a:lstStyle/>
          <a:p>
            <a:pPr>
              <a:defRPr/>
            </a:pPr>
            <a:r>
              <a:rPr lang="en-US" sz="1050" dirty="0"/>
              <a:t>EcR - hormone</a:t>
            </a:r>
          </a:p>
        </p:txBody>
      </p:sp>
      <p:pic>
        <p:nvPicPr>
          <p:cNvPr id="61458" name="Picture 3"/>
          <p:cNvPicPr>
            <a:picLocks noChangeAspect="1" noChangeArrowheads="1"/>
          </p:cNvPicPr>
          <p:nvPr/>
        </p:nvPicPr>
        <p:blipFill>
          <a:blip r:embed="rId3" cstate="print"/>
          <a:srcRect l="917" t="37251" r="7339" b="2412"/>
          <a:stretch>
            <a:fillRect/>
          </a:stretch>
        </p:blipFill>
        <p:spPr bwMode="auto">
          <a:xfrm>
            <a:off x="228600" y="2514600"/>
            <a:ext cx="7620000" cy="2819400"/>
          </a:xfrm>
          <a:prstGeom prst="rect">
            <a:avLst/>
          </a:prstGeom>
          <a:noFill/>
          <a:ln w="9525">
            <a:noFill/>
            <a:miter lim="800000"/>
            <a:headEnd/>
            <a:tailEnd/>
          </a:ln>
        </p:spPr>
      </p:pic>
    </p:spTree>
    <p:extLst>
      <p:ext uri="{BB962C8B-B14F-4D97-AF65-F5344CB8AC3E}">
        <p14:creationId xmlns:p14="http://schemas.microsoft.com/office/powerpoint/2010/main" xmlns="" val="888840398"/>
      </p:ext>
    </p:extLst>
  </p:cSld>
  <p:clrMapOvr>
    <a:masterClrMapping/>
  </p:clrMapOvr>
</p:sld>
</file>

<file path=ppt/theme/_rels/themeOverride1.xml.rels><?xml version="1.0" encoding="UTF-8" standalone="yes"?>
<Relationships xmlns="http://schemas.openxmlformats.org/package/2006/relationships"><Relationship Id="rId1" Type="http://schemas.openxmlformats.org/officeDocument/2006/relationships/image" Target="../media/image8.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Override>
</file>

<file path=ppt/theme/themeOverride2.xml><?xml version="1.0" encoding="utf-8"?>
<a:themeOverride xmlns:a="http://schemas.openxmlformats.org/drawingml/2006/main">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Override>
</file>

<file path=docProps/app.xml><?xml version="1.0" encoding="utf-8"?>
<Properties xmlns="http://schemas.openxmlformats.org/officeDocument/2006/extended-properties" xmlns:vt="http://schemas.openxmlformats.org/officeDocument/2006/docPropsVTypes">
  <TotalTime>2</TotalTime>
  <Words>501</Words>
  <Application>Microsoft Office PowerPoint</Application>
  <PresentationFormat>On-screen Show (4:3)</PresentationFormat>
  <Paragraphs>34</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Melissa Davis</dc:creator>
  <cp:lastModifiedBy>0000415</cp:lastModifiedBy>
  <cp:revision>2</cp:revision>
  <dcterms:created xsi:type="dcterms:W3CDTF">2012-12-27T19:20:49Z</dcterms:created>
  <dcterms:modified xsi:type="dcterms:W3CDTF">2012-12-28T04:30:51Z</dcterms:modified>
</cp:coreProperties>
</file>