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9" r:id="rId2"/>
  </p:sldIdLst>
  <p:sldSz cx="6246813" cy="8407400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246" autoAdjust="0"/>
    <p:restoredTop sz="91726" autoAdjust="0"/>
  </p:normalViewPr>
  <p:slideViewPr>
    <p:cSldViewPr>
      <p:cViewPr>
        <p:scale>
          <a:sx n="100" d="100"/>
          <a:sy n="100" d="100"/>
        </p:scale>
        <p:origin x="-1596" y="504"/>
      </p:cViewPr>
      <p:guideLst>
        <p:guide orient="horz" pos="2648"/>
        <p:guide pos="19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70057-FBE6-4955-B0BC-E63911DF14E4}" type="datetimeFigureOut">
              <a:rPr kumimoji="1" lang="ja-JP" altLang="en-US" smtClean="0"/>
              <a:pPr/>
              <a:t>2013/2/12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03D69A-890B-4EC1-AAFC-194F263353E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631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4955AB-6544-408B-A233-E8A15C698EAB}" type="datetimeFigureOut">
              <a:rPr kumimoji="1" lang="ja-JP" altLang="en-US" smtClean="0"/>
              <a:pPr/>
              <a:t>2013/2/12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992313" y="739775"/>
            <a:ext cx="27511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DAD05-CFF1-44BE-89B4-795D6AEB849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128792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68512" y="2611744"/>
            <a:ext cx="5309791" cy="1802141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37022" y="4764193"/>
            <a:ext cx="4372769" cy="21485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AEA9-BCDC-4C9D-B93B-47AE6AAF87A4}" type="datetimeFigureOut">
              <a:rPr kumimoji="1" lang="ja-JP" altLang="en-US" smtClean="0"/>
              <a:pPr/>
              <a:t>2013/2/12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8DFF-E5F5-43F4-BF61-3B51BB1D8B0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AEA9-BCDC-4C9D-B93B-47AE6AAF87A4}" type="datetimeFigureOut">
              <a:rPr kumimoji="1" lang="ja-JP" altLang="en-US" smtClean="0"/>
              <a:pPr/>
              <a:t>2013/2/12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8DFF-E5F5-43F4-BF61-3B51BB1D8B0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094125" y="412587"/>
            <a:ext cx="959796" cy="8794686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13651" y="412587"/>
            <a:ext cx="2776361" cy="879468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AEA9-BCDC-4C9D-B93B-47AE6AAF87A4}" type="datetimeFigureOut">
              <a:rPr kumimoji="1" lang="ja-JP" altLang="en-US" smtClean="0"/>
              <a:pPr/>
              <a:t>2013/2/12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8DFF-E5F5-43F4-BF61-3B51BB1D8B0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AEA9-BCDC-4C9D-B93B-47AE6AAF87A4}" type="datetimeFigureOut">
              <a:rPr kumimoji="1" lang="ja-JP" altLang="en-US" smtClean="0"/>
              <a:pPr/>
              <a:t>2013/2/12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8DFF-E5F5-43F4-BF61-3B51BB1D8B0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3456" y="5402535"/>
            <a:ext cx="5309791" cy="166980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3456" y="3563416"/>
            <a:ext cx="5309791" cy="183911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AEA9-BCDC-4C9D-B93B-47AE6AAF87A4}" type="datetimeFigureOut">
              <a:rPr kumimoji="1" lang="ja-JP" altLang="en-US" smtClean="0"/>
              <a:pPr/>
              <a:t>2013/2/12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8DFF-E5F5-43F4-BF61-3B51BB1D8B0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13651" y="2405452"/>
            <a:ext cx="1867537" cy="68018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185301" y="2405452"/>
            <a:ext cx="1868621" cy="68018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AEA9-BCDC-4C9D-B93B-47AE6AAF87A4}" type="datetimeFigureOut">
              <a:rPr kumimoji="1" lang="ja-JP" altLang="en-US" smtClean="0"/>
              <a:pPr/>
              <a:t>2013/2/12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8DFF-E5F5-43F4-BF61-3B51BB1D8B0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2341" y="336686"/>
            <a:ext cx="5622132" cy="140123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12341" y="1881935"/>
            <a:ext cx="2760094" cy="7843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12341" y="2666236"/>
            <a:ext cx="2760094" cy="48439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173296" y="1881935"/>
            <a:ext cx="2761178" cy="7843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173296" y="2666236"/>
            <a:ext cx="2761178" cy="48439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AEA9-BCDC-4C9D-B93B-47AE6AAF87A4}" type="datetimeFigureOut">
              <a:rPr kumimoji="1" lang="ja-JP" altLang="en-US" smtClean="0"/>
              <a:pPr/>
              <a:t>2013/2/12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8DFF-E5F5-43F4-BF61-3B51BB1D8B0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AEA9-BCDC-4C9D-B93B-47AE6AAF87A4}" type="datetimeFigureOut">
              <a:rPr kumimoji="1" lang="ja-JP" altLang="en-US" smtClean="0"/>
              <a:pPr/>
              <a:t>2013/2/12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8DFF-E5F5-43F4-BF61-3B51BB1D8B0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AEA9-BCDC-4C9D-B93B-47AE6AAF87A4}" type="datetimeFigureOut">
              <a:rPr kumimoji="1" lang="ja-JP" altLang="en-US" smtClean="0"/>
              <a:pPr/>
              <a:t>2013/2/12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8DFF-E5F5-43F4-BF61-3B51BB1D8B0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2341" y="334739"/>
            <a:ext cx="2055158" cy="1424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442330" y="334742"/>
            <a:ext cx="3492142" cy="71754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12341" y="1759327"/>
            <a:ext cx="2055158" cy="57508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AEA9-BCDC-4C9D-B93B-47AE6AAF87A4}" type="datetimeFigureOut">
              <a:rPr kumimoji="1" lang="ja-JP" altLang="en-US" smtClean="0"/>
              <a:pPr/>
              <a:t>2013/2/12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8DFF-E5F5-43F4-BF61-3B51BB1D8B0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24420" y="5885181"/>
            <a:ext cx="3748088" cy="69477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224420" y="751217"/>
            <a:ext cx="3748088" cy="50444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224420" y="6579960"/>
            <a:ext cx="3748088" cy="98670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AEA9-BCDC-4C9D-B93B-47AE6AAF87A4}" type="datetimeFigureOut">
              <a:rPr kumimoji="1" lang="ja-JP" altLang="en-US" smtClean="0"/>
              <a:pPr/>
              <a:t>2013/2/12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8DFF-E5F5-43F4-BF61-3B51BB1D8B0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12341" y="336686"/>
            <a:ext cx="5622132" cy="1401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12341" y="1961729"/>
            <a:ext cx="5622132" cy="55484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12340" y="7792415"/>
            <a:ext cx="1457590" cy="4476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AEA9-BCDC-4C9D-B93B-47AE6AAF87A4}" type="datetimeFigureOut">
              <a:rPr kumimoji="1" lang="ja-JP" altLang="en-US" smtClean="0"/>
              <a:pPr/>
              <a:t>2013/2/12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134329" y="7792415"/>
            <a:ext cx="1978157" cy="4476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476884" y="7792415"/>
            <a:ext cx="1457590" cy="4476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08DFF-E5F5-43F4-BF61-3B51BB1D8B0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40"/>
          <p:cNvGrpSpPr/>
          <p:nvPr/>
        </p:nvGrpSpPr>
        <p:grpSpPr>
          <a:xfrm>
            <a:off x="194448" y="917552"/>
            <a:ext cx="5331530" cy="4757797"/>
            <a:chOff x="125206" y="288082"/>
            <a:chExt cx="3834961" cy="3168352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06338" y="2525869"/>
              <a:ext cx="953829" cy="930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07839" y="2525869"/>
              <a:ext cx="953829" cy="930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07088" y="2525869"/>
              <a:ext cx="953829" cy="930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06338" y="1550992"/>
              <a:ext cx="953829" cy="930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07839" y="1550992"/>
              <a:ext cx="953829" cy="930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007088" y="1550992"/>
              <a:ext cx="953829" cy="930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007088" y="576115"/>
              <a:ext cx="953829" cy="930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7" name="Picture 1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006338" y="576114"/>
              <a:ext cx="953375" cy="930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8" name="Picture 14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007839" y="576114"/>
              <a:ext cx="953829" cy="930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137072" y="412510"/>
              <a:ext cx="662683" cy="143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800" dirty="0" smtClean="0">
                  <a:latin typeface="Arial" pitchFamily="34" charset="0"/>
                  <a:cs typeface="Arial" pitchFamily="34" charset="0"/>
                </a:rPr>
                <a:t>nucleus</a:t>
              </a:r>
              <a:endParaRPr lang="en-US" altLang="ja-JP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 Box 19"/>
            <p:cNvSpPr txBox="1">
              <a:spLocks noChangeArrowheads="1"/>
            </p:cNvSpPr>
            <p:nvPr/>
          </p:nvSpPr>
          <p:spPr bwMode="auto">
            <a:xfrm>
              <a:off x="3129920" y="412510"/>
              <a:ext cx="662683" cy="143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800" dirty="0" smtClean="0">
                  <a:latin typeface="Arial" pitchFamily="34" charset="0"/>
                  <a:cs typeface="Arial" pitchFamily="34" charset="0"/>
                </a:rPr>
                <a:t>merge</a:t>
              </a:r>
              <a:endParaRPr lang="en-US" altLang="ja-JP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935831" y="397118"/>
              <a:ext cx="1104471" cy="144854"/>
            </a:xfrm>
            <a:prstGeom prst="rect">
              <a:avLst/>
            </a:prstGeom>
            <a:noFill/>
          </p:spPr>
          <p:txBody>
            <a:bodyPr wrap="square" lIns="93497" tIns="46749" rIns="93497" bIns="46749" rtlCol="0">
              <a:spAutoFit/>
            </a:bodyPr>
            <a:lstStyle/>
            <a:p>
              <a:pPr algn="ctr"/>
              <a:r>
                <a:rPr lang="en-US" altLang="ja-JP" sz="800" dirty="0" smtClean="0">
                  <a:latin typeface="Arial" pitchFamily="34" charset="0"/>
                  <a:cs typeface="Arial" pitchFamily="34" charset="0"/>
                </a:rPr>
                <a:t>c-</a:t>
              </a:r>
              <a:r>
                <a:rPr lang="en-US" altLang="ja-JP" sz="800" dirty="0" err="1" smtClean="0">
                  <a:latin typeface="Arial" pitchFamily="34" charset="0"/>
                  <a:cs typeface="Arial" pitchFamily="34" charset="0"/>
                </a:rPr>
                <a:t>Myc</a:t>
              </a:r>
              <a:r>
                <a:rPr lang="en-US" altLang="ja-JP" sz="800" dirty="0" smtClean="0">
                  <a:latin typeface="Arial" pitchFamily="34" charset="0"/>
                  <a:cs typeface="Arial" pitchFamily="34" charset="0"/>
                </a:rPr>
                <a:t> tag</a:t>
              </a:r>
              <a:endParaRPr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 Box 15"/>
            <p:cNvSpPr txBox="1">
              <a:spLocks noChangeArrowheads="1"/>
            </p:cNvSpPr>
            <p:nvPr/>
          </p:nvSpPr>
          <p:spPr bwMode="auto">
            <a:xfrm>
              <a:off x="143743" y="792138"/>
              <a:ext cx="810251" cy="143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ja-JP" sz="800" dirty="0" smtClean="0">
                  <a:latin typeface="Arial" pitchFamily="34" charset="0"/>
                  <a:cs typeface="Arial" pitchFamily="34" charset="0"/>
                </a:rPr>
                <a:t>rCTF-Q13</a:t>
              </a:r>
              <a:endParaRPr lang="en-US" altLang="ja-JP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 Box 15"/>
            <p:cNvSpPr txBox="1">
              <a:spLocks noChangeArrowheads="1"/>
            </p:cNvSpPr>
            <p:nvPr/>
          </p:nvSpPr>
          <p:spPr bwMode="auto">
            <a:xfrm>
              <a:off x="125206" y="1800250"/>
              <a:ext cx="882633" cy="143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ja-JP" sz="800" dirty="0" smtClean="0">
                  <a:latin typeface="Arial" pitchFamily="34" charset="0"/>
                  <a:cs typeface="Arial" pitchFamily="34" charset="0"/>
                </a:rPr>
                <a:t>rCTF-Q13-NLS</a:t>
              </a:r>
              <a:endParaRPr lang="en-US" altLang="ja-JP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 Box 15"/>
            <p:cNvSpPr txBox="1">
              <a:spLocks noChangeArrowheads="1"/>
            </p:cNvSpPr>
            <p:nvPr/>
          </p:nvSpPr>
          <p:spPr bwMode="auto">
            <a:xfrm>
              <a:off x="125206" y="2809429"/>
              <a:ext cx="882633" cy="143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ja-JP" sz="800" dirty="0" smtClean="0">
                  <a:latin typeface="Arial" pitchFamily="34" charset="0"/>
                  <a:cs typeface="Arial" pitchFamily="34" charset="0"/>
                </a:rPr>
                <a:t>rCTF-Q13-NES</a:t>
              </a:r>
              <a:endParaRPr lang="en-US" altLang="ja-JP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143743" y="288082"/>
              <a:ext cx="663779" cy="1742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>
                  <a:latin typeface="Arial" pitchFamily="34" charset="0"/>
                  <a:cs typeface="Arial" pitchFamily="34" charset="0"/>
                </a:rPr>
                <a:t>HEK293T</a:t>
              </a:r>
              <a:endParaRPr kumimoji="1"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1914227" y="1334139"/>
              <a:ext cx="891021" cy="144854"/>
            </a:xfrm>
            <a:prstGeom prst="rect">
              <a:avLst/>
            </a:prstGeom>
            <a:noFill/>
          </p:spPr>
          <p:txBody>
            <a:bodyPr wrap="square" lIns="93497" tIns="46749" rIns="93497" bIns="46749" rtlCol="0">
              <a:spAutoFit/>
            </a:bodyPr>
            <a:lstStyle/>
            <a:p>
              <a:pPr algn="ctr"/>
              <a:r>
                <a:rPr lang="en-US" altLang="ja-JP" sz="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Hoechst 33258</a:t>
              </a:r>
              <a:endParaRPr lang="ja-JP" alt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788764" y="1296194"/>
              <a:ext cx="710437" cy="144854"/>
            </a:xfrm>
            <a:prstGeom prst="rect">
              <a:avLst/>
            </a:prstGeom>
            <a:noFill/>
          </p:spPr>
          <p:txBody>
            <a:bodyPr wrap="square" lIns="93497" tIns="46749" rIns="93497" bIns="46749" rtlCol="0">
              <a:spAutoFit/>
            </a:bodyPr>
            <a:lstStyle/>
            <a:p>
              <a:pPr algn="ctr"/>
              <a:r>
                <a:rPr lang="en-US" altLang="ja-JP" sz="800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Myc</a:t>
              </a:r>
              <a:endParaRPr lang="ja-JP" alt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2951059" y="1324769"/>
              <a:ext cx="443825" cy="144854"/>
            </a:xfrm>
            <a:prstGeom prst="rect">
              <a:avLst/>
            </a:prstGeom>
            <a:noFill/>
          </p:spPr>
          <p:txBody>
            <a:bodyPr wrap="square" lIns="93497" tIns="46749" rIns="93497" bIns="46749" rtlCol="0">
              <a:spAutoFit/>
            </a:bodyPr>
            <a:lstStyle/>
            <a:p>
              <a:r>
                <a:rPr lang="en-US" altLang="ja-JP" sz="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merge</a:t>
              </a:r>
              <a:endParaRPr lang="ja-JP" alt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1904702" y="2324739"/>
              <a:ext cx="891021" cy="144854"/>
            </a:xfrm>
            <a:prstGeom prst="rect">
              <a:avLst/>
            </a:prstGeom>
            <a:noFill/>
          </p:spPr>
          <p:txBody>
            <a:bodyPr wrap="square" lIns="93497" tIns="46749" rIns="93497" bIns="46749" rtlCol="0">
              <a:spAutoFit/>
            </a:bodyPr>
            <a:lstStyle/>
            <a:p>
              <a:pPr algn="ctr"/>
              <a:r>
                <a:rPr lang="en-US" altLang="ja-JP" sz="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Hoechst 33258</a:t>
              </a:r>
              <a:endParaRPr lang="ja-JP" alt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779239" y="2286794"/>
              <a:ext cx="710437" cy="144854"/>
            </a:xfrm>
            <a:prstGeom prst="rect">
              <a:avLst/>
            </a:prstGeom>
            <a:noFill/>
          </p:spPr>
          <p:txBody>
            <a:bodyPr wrap="square" lIns="93497" tIns="46749" rIns="93497" bIns="46749" rtlCol="0">
              <a:spAutoFit/>
            </a:bodyPr>
            <a:lstStyle/>
            <a:p>
              <a:pPr algn="ctr"/>
              <a:r>
                <a:rPr lang="en-US" altLang="ja-JP" sz="800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Myc</a:t>
              </a:r>
              <a:endParaRPr lang="ja-JP" alt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2941534" y="2315369"/>
              <a:ext cx="443825" cy="144854"/>
            </a:xfrm>
            <a:prstGeom prst="rect">
              <a:avLst/>
            </a:prstGeom>
            <a:noFill/>
          </p:spPr>
          <p:txBody>
            <a:bodyPr wrap="square" lIns="93497" tIns="46749" rIns="93497" bIns="46749" rtlCol="0">
              <a:spAutoFit/>
            </a:bodyPr>
            <a:lstStyle/>
            <a:p>
              <a:r>
                <a:rPr lang="en-US" altLang="ja-JP" sz="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merge</a:t>
              </a:r>
              <a:endParaRPr lang="ja-JP" alt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1904702" y="3292072"/>
              <a:ext cx="891021" cy="144854"/>
            </a:xfrm>
            <a:prstGeom prst="rect">
              <a:avLst/>
            </a:prstGeom>
            <a:noFill/>
          </p:spPr>
          <p:txBody>
            <a:bodyPr wrap="square" lIns="93497" tIns="46749" rIns="93497" bIns="46749" rtlCol="0">
              <a:spAutoFit/>
            </a:bodyPr>
            <a:lstStyle/>
            <a:p>
              <a:pPr algn="ctr"/>
              <a:r>
                <a:rPr lang="en-US" altLang="ja-JP" sz="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Hoechst 33258</a:t>
              </a:r>
              <a:endParaRPr lang="ja-JP" alt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779239" y="3254127"/>
              <a:ext cx="710437" cy="144854"/>
            </a:xfrm>
            <a:prstGeom prst="rect">
              <a:avLst/>
            </a:prstGeom>
            <a:noFill/>
          </p:spPr>
          <p:txBody>
            <a:bodyPr wrap="square" lIns="93497" tIns="46749" rIns="93497" bIns="46749" rtlCol="0">
              <a:spAutoFit/>
            </a:bodyPr>
            <a:lstStyle/>
            <a:p>
              <a:pPr algn="ctr"/>
              <a:r>
                <a:rPr lang="en-US" altLang="ja-JP" sz="800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Myc</a:t>
              </a:r>
              <a:endParaRPr lang="ja-JP" alt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2941534" y="3282702"/>
              <a:ext cx="443825" cy="144854"/>
            </a:xfrm>
            <a:prstGeom prst="rect">
              <a:avLst/>
            </a:prstGeom>
            <a:noFill/>
          </p:spPr>
          <p:txBody>
            <a:bodyPr wrap="square" lIns="93497" tIns="46749" rIns="93497" bIns="46749" rtlCol="0">
              <a:spAutoFit/>
            </a:bodyPr>
            <a:lstStyle/>
            <a:p>
              <a:r>
                <a:rPr lang="en-US" altLang="ja-JP" sz="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merge</a:t>
              </a:r>
              <a:endParaRPr lang="ja-JP" alt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08828" y="5918212"/>
            <a:ext cx="47149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Arial" pitchFamily="34" charset="0"/>
              </a:rPr>
              <a:t>Supplementary Figure 2. </a:t>
            </a:r>
            <a:r>
              <a:rPr kumimoji="1" lang="en-US" altLang="ja-JP" sz="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Arial" pitchFamily="34" charset="0"/>
              </a:rPr>
              <a:t>rCTF</a:t>
            </a:r>
            <a:r>
              <a:rPr kumimoji="1" lang="en-US" altLang="ja-JP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Arial" pitchFamily="34" charset="0"/>
              </a:rPr>
              <a:t> expression in HEK293T cells.</a:t>
            </a:r>
            <a:endParaRPr kumimoji="1" lang="en-US" altLang="ja-JP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Arial" pitchFamily="34" charset="0"/>
              </a:rPr>
              <a:t>While rCTF-Q13 </a:t>
            </a:r>
            <a:r>
              <a:rPr kumimoji="1" lang="en-US" altLang="ja-JP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Arial" pitchFamily="34" charset="0"/>
              </a:rPr>
              <a:t>distributed </a:t>
            </a:r>
            <a:r>
              <a:rPr kumimoji="1" lang="en-US" altLang="ja-JP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Arial" pitchFamily="34" charset="0"/>
              </a:rPr>
              <a:t>both in the cytoplasm and nucleus of HEK293T cells, NLS and NES both efficiently 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Arial" pitchFamily="34" charset="0"/>
              </a:rPr>
              <a:t>shifted the rCTF</a:t>
            </a:r>
            <a:r>
              <a:rPr kumimoji="1" lang="en-US" altLang="ja-JP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Arial" pitchFamily="34" charset="0"/>
              </a:rPr>
              <a:t> localization</a:t>
            </a:r>
            <a:r>
              <a:rPr kumimoji="1" lang="en-US" altLang="ja-JP" sz="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Arial" pitchFamily="34" charset="0"/>
              </a:rPr>
              <a:t> </a:t>
            </a:r>
            <a:r>
              <a:rPr kumimoji="1" lang="en-US" altLang="ja-JP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Arial" pitchFamily="34" charset="0"/>
              </a:rPr>
              <a:t>in </a:t>
            </a:r>
            <a:r>
              <a:rPr kumimoji="1" lang="en-US" altLang="ja-JP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Arial" pitchFamily="34" charset="0"/>
              </a:rPr>
              <a:t>the nucleus and cytoplasm, respectively. 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(scale bars: 10μm)</a:t>
            </a:r>
            <a:endParaRPr kumimoji="1" lang="en-US" altLang="ja-JP" sz="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30" name="テキスト ボックス 110"/>
          <p:cNvSpPr txBox="1"/>
          <p:nvPr/>
        </p:nvSpPr>
        <p:spPr>
          <a:xfrm>
            <a:off x="171078" y="387276"/>
            <a:ext cx="2423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Supplementary Figure.2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solidFill>
            <a:schemeClr val="tx1">
              <a:lumMod val="95000"/>
              <a:lumOff val="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5428</TotalTime>
  <Words>68</Words>
  <Application>Microsoft Office PowerPoint</Application>
  <PresentationFormat>ユーザー設定</PresentationFormat>
  <Paragraphs>19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mai</dc:creator>
  <cp:lastModifiedBy>Kinya Ishikawa</cp:lastModifiedBy>
  <cp:revision>411</cp:revision>
  <dcterms:created xsi:type="dcterms:W3CDTF">2011-11-22T17:33:32Z</dcterms:created>
  <dcterms:modified xsi:type="dcterms:W3CDTF">2013-02-12T01:47:24Z</dcterms:modified>
</cp:coreProperties>
</file>