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57" r:id="rId2"/>
    <p:sldId id="260" r:id="rId3"/>
    <p:sldId id="259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105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liudo\My%20Documents\A-research%20project%20list\Post_bac\Pitta\Behavior%20data\Water%20Maze\2-2008,3xtgAD_Water%20Maze%20adjusted%20for%20sex.xls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liudo\My%20Documents\A-research%20project%20list\Post_bac\Pitta\Behavior%20data\Water%20Maze\2-2008,3xtgAD_Water%20Maze%20adjusted%20for%20sex.xls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liudo\My%20Documents\2010\Nicotinamide\WB_data\3xTgAD\C57B_3xTgAD_LC3BWT%20data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4844995227869429"/>
          <c:y val="0.1583793738489872"/>
          <c:w val="0.61499731567645055"/>
          <c:h val="0.67126269542394168"/>
        </c:manualLayout>
      </c:layout>
      <c:lineChart>
        <c:grouping val="standard"/>
        <c:varyColors val="0"/>
        <c:ser>
          <c:idx val="0"/>
          <c:order val="0"/>
          <c:tx>
            <c:v>C57 CONTROL (n=10)</c:v>
          </c:tx>
          <c:spPr>
            <a:ln w="12700">
              <a:solidFill>
                <a:schemeClr val="bg1">
                  <a:lumMod val="65000"/>
                </a:schemeClr>
              </a:solidFill>
              <a:prstDash val="solid"/>
            </a:ln>
          </c:spPr>
          <c:marker>
            <c:symbol val="circle"/>
            <c:size val="5"/>
            <c:spPr>
              <a:solidFill>
                <a:schemeClr val="bg1">
                  <a:lumMod val="65000"/>
                </a:schemeClr>
              </a:solidFill>
              <a:ln>
                <a:solidFill>
                  <a:schemeClr val="bg1">
                    <a:lumMod val="65000"/>
                  </a:schemeClr>
                </a:solidFill>
                <a:prstDash val="solid"/>
              </a:ln>
            </c:spPr>
          </c:marker>
          <c:errBars>
            <c:errDir val="y"/>
            <c:errBarType val="both"/>
            <c:errValType val="cust"/>
            <c:noEndCap val="1"/>
            <c:plus>
              <c:numRef>
                <c:f>'LATENCY SUMMARY'!$B$18:$G$18</c:f>
                <c:numCache>
                  <c:formatCode>General</c:formatCode>
                  <c:ptCount val="6"/>
                  <c:pt idx="0">
                    <c:v>2.8020746282392777</c:v>
                  </c:pt>
                  <c:pt idx="1">
                    <c:v>2.0382294436596387</c:v>
                  </c:pt>
                  <c:pt idx="2">
                    <c:v>3.4618431988369007</c:v>
                  </c:pt>
                  <c:pt idx="3">
                    <c:v>3.3639514628550242</c:v>
                  </c:pt>
                  <c:pt idx="4">
                    <c:v>3.1319810911874471</c:v>
                  </c:pt>
                  <c:pt idx="5">
                    <c:v>2.1882592333227393</c:v>
                  </c:pt>
                </c:numCache>
              </c:numRef>
            </c:plus>
            <c:minus>
              <c:numRef>
                <c:f>'LATENCY SUMMARY'!$B$18:$G$18</c:f>
                <c:numCache>
                  <c:formatCode>General</c:formatCode>
                  <c:ptCount val="6"/>
                  <c:pt idx="0">
                    <c:v>2.8020746282392777</c:v>
                  </c:pt>
                  <c:pt idx="1">
                    <c:v>2.0382294436596387</c:v>
                  </c:pt>
                  <c:pt idx="2">
                    <c:v>3.4618431988369007</c:v>
                  </c:pt>
                  <c:pt idx="3">
                    <c:v>3.3639514628550242</c:v>
                  </c:pt>
                  <c:pt idx="4">
                    <c:v>3.1319810911874471</c:v>
                  </c:pt>
                  <c:pt idx="5">
                    <c:v>2.1882592333227393</c:v>
                  </c:pt>
                </c:numCache>
              </c:numRef>
            </c:minus>
            <c:spPr>
              <a:ln w="12700">
                <a:solidFill>
                  <a:srgbClr val="000000"/>
                </a:solidFill>
                <a:prstDash val="solid"/>
              </a:ln>
            </c:spPr>
          </c:errBars>
          <c:cat>
            <c:strRef>
              <c:f>'LATENCY SUMMARY'!$B$59:$G$59</c:f>
              <c:strCache>
                <c:ptCount val="6"/>
                <c:pt idx="0">
                  <c:v>DAY 1</c:v>
                </c:pt>
                <c:pt idx="1">
                  <c:v>DAY 2</c:v>
                </c:pt>
                <c:pt idx="2">
                  <c:v>DAY 3</c:v>
                </c:pt>
                <c:pt idx="3">
                  <c:v>DAY 4</c:v>
                </c:pt>
                <c:pt idx="4">
                  <c:v>DAY 5</c:v>
                </c:pt>
                <c:pt idx="5">
                  <c:v>DAY 6</c:v>
                </c:pt>
              </c:strCache>
            </c:strRef>
          </c:cat>
          <c:val>
            <c:numRef>
              <c:f>'LATENCY SUMMARY'!$B$14:$G$14</c:f>
              <c:numCache>
                <c:formatCode>General</c:formatCode>
                <c:ptCount val="6"/>
                <c:pt idx="0">
                  <c:v>39.695000000000213</c:v>
                </c:pt>
                <c:pt idx="1">
                  <c:v>18.645390624999987</c:v>
                </c:pt>
                <c:pt idx="2">
                  <c:v>26.095000000000006</c:v>
                </c:pt>
                <c:pt idx="3">
                  <c:v>15.865000000000103</c:v>
                </c:pt>
                <c:pt idx="4">
                  <c:v>18.5</c:v>
                </c:pt>
                <c:pt idx="5">
                  <c:v>14.827500000000002</c:v>
                </c:pt>
              </c:numCache>
            </c:numRef>
          </c:val>
          <c:smooth val="0"/>
        </c:ser>
        <c:ser>
          <c:idx val="1"/>
          <c:order val="1"/>
          <c:tx>
            <c:v>3XTG CONTROL (n=10)</c:v>
          </c:tx>
          <c:spPr>
            <a:ln w="12700">
              <a:solidFill>
                <a:schemeClr val="tx1"/>
              </a:solidFill>
              <a:prstDash val="solid"/>
            </a:ln>
          </c:spPr>
          <c:marker>
            <c:symbol val="square"/>
            <c:size val="5"/>
            <c:spPr>
              <a:solidFill>
                <a:schemeClr val="tx1"/>
              </a:solidFill>
              <a:ln>
                <a:solidFill>
                  <a:schemeClr val="tx1"/>
                </a:solidFill>
                <a:prstDash val="solid"/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'LATENCY SUMMARY'!$B$34:$G$34</c:f>
                <c:numCache>
                  <c:formatCode>General</c:formatCode>
                  <c:ptCount val="6"/>
                  <c:pt idx="0">
                    <c:v>5.8536687214088534</c:v>
                  </c:pt>
                  <c:pt idx="1">
                    <c:v>9.4079786617529919</c:v>
                  </c:pt>
                  <c:pt idx="2">
                    <c:v>9.2171870709018329</c:v>
                  </c:pt>
                  <c:pt idx="3">
                    <c:v>9.2071595782847204</c:v>
                  </c:pt>
                  <c:pt idx="4">
                    <c:v>8.5531514659802426</c:v>
                  </c:pt>
                  <c:pt idx="5">
                    <c:v>10.709239585516801</c:v>
                  </c:pt>
                </c:numCache>
              </c:numRef>
            </c:plus>
            <c:minus>
              <c:numRef>
                <c:f>'LATENCY SUMMARY'!$B$34:$G$34</c:f>
                <c:numCache>
                  <c:formatCode>General</c:formatCode>
                  <c:ptCount val="6"/>
                  <c:pt idx="0">
                    <c:v>5.8536687214088534</c:v>
                  </c:pt>
                  <c:pt idx="1">
                    <c:v>9.4079786617529919</c:v>
                  </c:pt>
                  <c:pt idx="2">
                    <c:v>9.2171870709018329</c:v>
                  </c:pt>
                  <c:pt idx="3">
                    <c:v>9.2071595782847204</c:v>
                  </c:pt>
                  <c:pt idx="4">
                    <c:v>8.5531514659802426</c:v>
                  </c:pt>
                  <c:pt idx="5">
                    <c:v>10.709239585516801</c:v>
                  </c:pt>
                </c:numCache>
              </c:numRef>
            </c:minus>
            <c:spPr>
              <a:ln w="12700">
                <a:solidFill>
                  <a:srgbClr val="000000"/>
                </a:solidFill>
                <a:prstDash val="solid"/>
              </a:ln>
            </c:spPr>
          </c:errBars>
          <c:cat>
            <c:strRef>
              <c:f>'LATENCY SUMMARY'!$B$59:$G$59</c:f>
              <c:strCache>
                <c:ptCount val="6"/>
                <c:pt idx="0">
                  <c:v>DAY 1</c:v>
                </c:pt>
                <c:pt idx="1">
                  <c:v>DAY 2</c:v>
                </c:pt>
                <c:pt idx="2">
                  <c:v>DAY 3</c:v>
                </c:pt>
                <c:pt idx="3">
                  <c:v>DAY 4</c:v>
                </c:pt>
                <c:pt idx="4">
                  <c:v>DAY 5</c:v>
                </c:pt>
                <c:pt idx="5">
                  <c:v>DAY 6</c:v>
                </c:pt>
              </c:strCache>
            </c:strRef>
          </c:cat>
          <c:val>
            <c:numRef>
              <c:f>'LATENCY SUMMARY'!$B$33:$G$33</c:f>
              <c:numCache>
                <c:formatCode>General</c:formatCode>
                <c:ptCount val="6"/>
                <c:pt idx="0">
                  <c:v>43.975000000000001</c:v>
                </c:pt>
                <c:pt idx="1">
                  <c:v>38.950000000000003</c:v>
                </c:pt>
                <c:pt idx="2">
                  <c:v>37.085000000000001</c:v>
                </c:pt>
                <c:pt idx="3">
                  <c:v>43.86</c:v>
                </c:pt>
                <c:pt idx="4">
                  <c:v>31.22</c:v>
                </c:pt>
                <c:pt idx="5">
                  <c:v>29.324999999999999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79209216"/>
        <c:axId val="79211136"/>
      </c:lineChart>
      <c:catAx>
        <c:axId val="79209216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one"/>
        <c:crossAx val="79211136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79211136"/>
        <c:scaling>
          <c:orientation val="minMax"/>
        </c:scaling>
        <c:delete val="0"/>
        <c:axPos val="l"/>
        <c:title>
          <c:tx>
            <c:rich>
              <a:bodyPr/>
              <a:lstStyle/>
              <a:p>
                <a:pPr>
                  <a:defRPr sz="1100" b="0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r>
                  <a:rPr lang="en-US" sz="1100" b="0" dirty="0" smtClean="0"/>
                  <a:t>Latency </a:t>
                </a:r>
                <a:r>
                  <a:rPr lang="en-US" sz="1100" b="0" dirty="0"/>
                  <a:t>(sec)</a:t>
                </a:r>
              </a:p>
            </c:rich>
          </c:tx>
          <c:layout>
            <c:manualLayout>
              <c:xMode val="edge"/>
              <c:yMode val="edge"/>
              <c:x val="7.1122047244094502E-2"/>
              <c:y val="0.18875126186149935"/>
            </c:manualLayout>
          </c:layout>
          <c:overlay val="0"/>
          <c:spPr>
            <a:noFill/>
            <a:ln w="25400">
              <a:noFill/>
            </a:ln>
          </c:spPr>
        </c:title>
        <c:numFmt formatCode="General" sourceLinked="1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1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79209216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spPr>
    <a:solidFill>
      <a:srgbClr val="FFFFFF"/>
    </a:solidFill>
    <a:ln w="3175">
      <a:noFill/>
      <a:prstDash val="solid"/>
    </a:ln>
  </c:spPr>
  <c:txPr>
    <a:bodyPr/>
    <a:lstStyle/>
    <a:p>
      <a:pPr>
        <a:defRPr sz="1200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8295879382756489"/>
          <c:y val="0.10931129083977605"/>
          <c:w val="0.81704120617243625"/>
          <c:h val="0.66122618211429662"/>
        </c:manualLayout>
      </c:layout>
      <c:lineChart>
        <c:grouping val="standard"/>
        <c:varyColors val="0"/>
        <c:ser>
          <c:idx val="0"/>
          <c:order val="0"/>
          <c:tx>
            <c:v>C57 CONTROL (n=10)</c:v>
          </c:tx>
          <c:spPr>
            <a:ln w="12700">
              <a:solidFill>
                <a:schemeClr val="bg1">
                  <a:lumMod val="65000"/>
                </a:schemeClr>
              </a:solidFill>
              <a:prstDash val="solid"/>
            </a:ln>
          </c:spPr>
          <c:marker>
            <c:symbol val="diamond"/>
            <c:size val="6"/>
            <c:spPr>
              <a:solidFill>
                <a:schemeClr val="bg1">
                  <a:lumMod val="65000"/>
                </a:schemeClr>
              </a:solidFill>
              <a:ln>
                <a:solidFill>
                  <a:schemeClr val="bg1">
                    <a:lumMod val="65000"/>
                  </a:schemeClr>
                </a:solidFill>
                <a:prstDash val="solid"/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'PATHLENGTH SUMMARY'!$B$15:$G$15</c:f>
                <c:numCache>
                  <c:formatCode>General</c:formatCode>
                  <c:ptCount val="6"/>
                  <c:pt idx="0">
                    <c:v>0.53736451134732688</c:v>
                  </c:pt>
                  <c:pt idx="1">
                    <c:v>0.50475467776160543</c:v>
                  </c:pt>
                  <c:pt idx="2">
                    <c:v>0.5323991558136727</c:v>
                  </c:pt>
                  <c:pt idx="3">
                    <c:v>0.40452060104111731</c:v>
                  </c:pt>
                  <c:pt idx="4">
                    <c:v>0.42293665798399038</c:v>
                  </c:pt>
                  <c:pt idx="5">
                    <c:v>0.44694624334973942</c:v>
                  </c:pt>
                </c:numCache>
              </c:numRef>
            </c:plus>
            <c:minus>
              <c:numRef>
                <c:f>'PATHLENGTH SUMMARY'!$B$15:$G$15</c:f>
                <c:numCache>
                  <c:formatCode>General</c:formatCode>
                  <c:ptCount val="6"/>
                  <c:pt idx="0">
                    <c:v>0.53736451134732688</c:v>
                  </c:pt>
                  <c:pt idx="1">
                    <c:v>0.50475467776160543</c:v>
                  </c:pt>
                  <c:pt idx="2">
                    <c:v>0.5323991558136727</c:v>
                  </c:pt>
                  <c:pt idx="3">
                    <c:v>0.40452060104111731</c:v>
                  </c:pt>
                  <c:pt idx="4">
                    <c:v>0.42293665798399038</c:v>
                  </c:pt>
                  <c:pt idx="5">
                    <c:v>0.44694624334973942</c:v>
                  </c:pt>
                </c:numCache>
              </c:numRef>
            </c:minus>
            <c:spPr>
              <a:ln w="12700">
                <a:solidFill>
                  <a:srgbClr val="000000"/>
                </a:solidFill>
                <a:prstDash val="solid"/>
              </a:ln>
            </c:spPr>
          </c:errBars>
          <c:cat>
            <c:strRef>
              <c:f>'PATHLENGTH SUMMARY'!$B$57:$G$57</c:f>
              <c:strCache>
                <c:ptCount val="6"/>
                <c:pt idx="0">
                  <c:v>DAY 1</c:v>
                </c:pt>
                <c:pt idx="1">
                  <c:v>DAY 2</c:v>
                </c:pt>
                <c:pt idx="2">
                  <c:v>DAY 3</c:v>
                </c:pt>
                <c:pt idx="3">
                  <c:v>DAY 4</c:v>
                </c:pt>
                <c:pt idx="4">
                  <c:v>DAY 5</c:v>
                </c:pt>
                <c:pt idx="5">
                  <c:v>DAY 6</c:v>
                </c:pt>
              </c:strCache>
            </c:strRef>
          </c:cat>
          <c:val>
            <c:numRef>
              <c:f>'PATHLENGTH SUMMARY'!$B$14:$G$14</c:f>
              <c:numCache>
                <c:formatCode>General</c:formatCode>
                <c:ptCount val="6"/>
                <c:pt idx="0">
                  <c:v>7.0727499999999992</c:v>
                </c:pt>
                <c:pt idx="1">
                  <c:v>3.3352499999999563</c:v>
                </c:pt>
                <c:pt idx="2">
                  <c:v>4.3169999999999975</c:v>
                </c:pt>
                <c:pt idx="3">
                  <c:v>2.3394999999999744</c:v>
                </c:pt>
                <c:pt idx="4">
                  <c:v>2.9225000000000003</c:v>
                </c:pt>
                <c:pt idx="5">
                  <c:v>2.3794999999999757</c:v>
                </c:pt>
              </c:numCache>
            </c:numRef>
          </c:val>
          <c:smooth val="0"/>
        </c:ser>
        <c:ser>
          <c:idx val="1"/>
          <c:order val="1"/>
          <c:tx>
            <c:v>3XTG CONTROL (n=10)</c:v>
          </c:tx>
          <c:spPr>
            <a:ln w="12700">
              <a:solidFill>
                <a:schemeClr val="tx1"/>
              </a:solidFill>
              <a:prstDash val="solid"/>
            </a:ln>
          </c:spPr>
          <c:marker>
            <c:symbol val="square"/>
            <c:size val="5"/>
            <c:spPr>
              <a:solidFill>
                <a:schemeClr val="tx1"/>
              </a:solidFill>
              <a:ln>
                <a:solidFill>
                  <a:schemeClr val="tx1"/>
                </a:solidFill>
                <a:prstDash val="solid"/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'PATHLENGTH SUMMARY'!$B$32:$G$32</c:f>
                <c:numCache>
                  <c:formatCode>General</c:formatCode>
                  <c:ptCount val="6"/>
                  <c:pt idx="0">
                    <c:v>0.89685192479026021</c:v>
                  </c:pt>
                  <c:pt idx="1">
                    <c:v>0.92127812033066458</c:v>
                  </c:pt>
                  <c:pt idx="2">
                    <c:v>0.52965236240387825</c:v>
                  </c:pt>
                  <c:pt idx="3">
                    <c:v>1.2618167458073963</c:v>
                  </c:pt>
                  <c:pt idx="4">
                    <c:v>0.63152573185896443</c:v>
                  </c:pt>
                  <c:pt idx="5">
                    <c:v>0.76800756832208383</c:v>
                  </c:pt>
                </c:numCache>
              </c:numRef>
            </c:plus>
            <c:minus>
              <c:numRef>
                <c:f>'PATHLENGTH SUMMARY'!$B$32:$G$32</c:f>
                <c:numCache>
                  <c:formatCode>General</c:formatCode>
                  <c:ptCount val="6"/>
                  <c:pt idx="0">
                    <c:v>0.89685192479026021</c:v>
                  </c:pt>
                  <c:pt idx="1">
                    <c:v>0.92127812033066458</c:v>
                  </c:pt>
                  <c:pt idx="2">
                    <c:v>0.52965236240387825</c:v>
                  </c:pt>
                  <c:pt idx="3">
                    <c:v>1.2618167458073963</c:v>
                  </c:pt>
                  <c:pt idx="4">
                    <c:v>0.63152573185896443</c:v>
                  </c:pt>
                  <c:pt idx="5">
                    <c:v>0.76800756832208383</c:v>
                  </c:pt>
                </c:numCache>
              </c:numRef>
            </c:minus>
            <c:spPr>
              <a:ln w="12700">
                <a:solidFill>
                  <a:srgbClr val="000000"/>
                </a:solidFill>
                <a:prstDash val="solid"/>
              </a:ln>
            </c:spPr>
          </c:errBars>
          <c:cat>
            <c:strRef>
              <c:f>'PATHLENGTH SUMMARY'!$B$57:$G$57</c:f>
              <c:strCache>
                <c:ptCount val="6"/>
                <c:pt idx="0">
                  <c:v>DAY 1</c:v>
                </c:pt>
                <c:pt idx="1">
                  <c:v>DAY 2</c:v>
                </c:pt>
                <c:pt idx="2">
                  <c:v>DAY 3</c:v>
                </c:pt>
                <c:pt idx="3">
                  <c:v>DAY 4</c:v>
                </c:pt>
                <c:pt idx="4">
                  <c:v>DAY 5</c:v>
                </c:pt>
                <c:pt idx="5">
                  <c:v>DAY 6</c:v>
                </c:pt>
              </c:strCache>
            </c:strRef>
          </c:cat>
          <c:val>
            <c:numRef>
              <c:f>'PATHLENGTH SUMMARY'!$B$31:$G$31</c:f>
              <c:numCache>
                <c:formatCode>General</c:formatCode>
                <c:ptCount val="6"/>
                <c:pt idx="0">
                  <c:v>6.5669999999999975</c:v>
                </c:pt>
                <c:pt idx="1">
                  <c:v>7.1269999999999945</c:v>
                </c:pt>
                <c:pt idx="2">
                  <c:v>5.9434999999999993</c:v>
                </c:pt>
                <c:pt idx="3">
                  <c:v>5.5830000000000002</c:v>
                </c:pt>
                <c:pt idx="4">
                  <c:v>3.8614999999999977</c:v>
                </c:pt>
                <c:pt idx="5">
                  <c:v>3.01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80533376"/>
        <c:axId val="81848576"/>
      </c:lineChart>
      <c:catAx>
        <c:axId val="80533376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one"/>
        <c:crossAx val="81848576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81848576"/>
        <c:scaling>
          <c:orientation val="minMax"/>
          <c:max val="10"/>
        </c:scaling>
        <c:delete val="0"/>
        <c:axPos val="l"/>
        <c:title>
          <c:tx>
            <c:rich>
              <a:bodyPr/>
              <a:lstStyle/>
              <a:p>
                <a:pPr>
                  <a:defRPr sz="1000" b="0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r>
                  <a:rPr lang="en-US" sz="1000" b="0" dirty="0" err="1" smtClean="0"/>
                  <a:t>Pathlenth</a:t>
                </a:r>
                <a:r>
                  <a:rPr lang="en-US" sz="1000" b="0" dirty="0" smtClean="0"/>
                  <a:t> (</a:t>
                </a:r>
                <a:r>
                  <a:rPr lang="en-US" sz="1000" b="0" dirty="0" err="1" smtClean="0"/>
                  <a:t>mts</a:t>
                </a:r>
                <a:r>
                  <a:rPr lang="en-US" sz="1000" b="0" dirty="0" smtClean="0"/>
                  <a:t>)</a:t>
                </a:r>
                <a:endParaRPr lang="en-US" sz="1000" b="0" dirty="0"/>
              </a:p>
            </c:rich>
          </c:tx>
          <c:layout>
            <c:manualLayout>
              <c:xMode val="edge"/>
              <c:yMode val="edge"/>
              <c:x val="0"/>
              <c:y val="0.24468590821060887"/>
            </c:manualLayout>
          </c:layout>
          <c:overlay val="0"/>
          <c:spPr>
            <a:noFill/>
            <a:ln w="25400">
              <a:noFill/>
            </a:ln>
          </c:spPr>
        </c:title>
        <c:numFmt formatCode="General" sourceLinked="1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80533376"/>
        <c:crosses val="autoZero"/>
        <c:crossBetween val="between"/>
        <c:majorUnit val="1"/>
      </c:valAx>
      <c:spPr>
        <a:noFill/>
        <a:ln w="25400">
          <a:noFill/>
        </a:ln>
      </c:spPr>
    </c:plotArea>
    <c:plotVisOnly val="1"/>
    <c:dispBlanksAs val="gap"/>
    <c:showDLblsOverMax val="0"/>
  </c:chart>
  <c:spPr>
    <a:solidFill>
      <a:srgbClr val="FFFFFF"/>
    </a:solidFill>
    <a:ln w="3175">
      <a:noFill/>
      <a:prstDash val="solid"/>
    </a:ln>
  </c:spPr>
  <c:txPr>
    <a:bodyPr/>
    <a:lstStyle/>
    <a:p>
      <a:pPr>
        <a:defRPr sz="800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en-US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7483552055993001"/>
          <c:y val="0.14954855643044743"/>
          <c:w val="0.72822134733158894"/>
          <c:h val="0.59822506561679778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Sheet1!$O$57</c:f>
              <c:strCache>
                <c:ptCount val="1"/>
                <c:pt idx="0">
                  <c:v>WT</c:v>
                </c:pt>
              </c:strCache>
            </c:strRef>
          </c:tx>
          <c:spPr>
            <a:solidFill>
              <a:schemeClr val="tx1"/>
            </a:solidFill>
          </c:spPr>
          <c:invertIfNegative val="0"/>
          <c:errBars>
            <c:errBarType val="both"/>
            <c:errValType val="cust"/>
            <c:noEndCap val="0"/>
            <c:plus>
              <c:numRef>
                <c:f>Sheet1!$P$59:$R$59</c:f>
                <c:numCache>
                  <c:formatCode>General</c:formatCode>
                  <c:ptCount val="3"/>
                  <c:pt idx="0">
                    <c:v>0.114</c:v>
                  </c:pt>
                  <c:pt idx="1">
                    <c:v>9.4000000000000028E-2</c:v>
                  </c:pt>
                  <c:pt idx="2">
                    <c:v>0.1</c:v>
                  </c:pt>
                </c:numCache>
              </c:numRef>
            </c:plus>
            <c:minus>
              <c:numRef>
                <c:f>Sheet1!$P$59:$R$59</c:f>
                <c:numCache>
                  <c:formatCode>General</c:formatCode>
                  <c:ptCount val="3"/>
                  <c:pt idx="0">
                    <c:v>0.114</c:v>
                  </c:pt>
                  <c:pt idx="1">
                    <c:v>9.4000000000000028E-2</c:v>
                  </c:pt>
                  <c:pt idx="2">
                    <c:v>0.1</c:v>
                  </c:pt>
                </c:numCache>
              </c:numRef>
            </c:minus>
          </c:errBars>
          <c:cat>
            <c:strRef>
              <c:f>Sheet1!$P$56:$R$56</c:f>
              <c:strCache>
                <c:ptCount val="3"/>
                <c:pt idx="0">
                  <c:v>LC3BI</c:v>
                </c:pt>
                <c:pt idx="1">
                  <c:v>LC3BII</c:v>
                </c:pt>
                <c:pt idx="2">
                  <c:v>LC3BII/LC3BI</c:v>
                </c:pt>
              </c:strCache>
            </c:strRef>
          </c:cat>
          <c:val>
            <c:numRef>
              <c:f>Sheet1!$P$57:$R$57</c:f>
              <c:numCache>
                <c:formatCode>General</c:formatCode>
                <c:ptCount val="3"/>
                <c:pt idx="0">
                  <c:v>0.97100000000000064</c:v>
                </c:pt>
                <c:pt idx="1">
                  <c:v>0.25</c:v>
                </c:pt>
                <c:pt idx="2">
                  <c:v>0.25700000000000001</c:v>
                </c:pt>
              </c:numCache>
            </c:numRef>
          </c:val>
        </c:ser>
        <c:ser>
          <c:idx val="1"/>
          <c:order val="1"/>
          <c:tx>
            <c:strRef>
              <c:f>Sheet1!$O$58</c:f>
              <c:strCache>
                <c:ptCount val="1"/>
                <c:pt idx="0">
                  <c:v>3xTgAD</c:v>
                </c:pt>
              </c:strCache>
            </c:strRef>
          </c:tx>
          <c:spPr>
            <a:solidFill>
              <a:schemeClr val="bg1">
                <a:lumMod val="85000"/>
              </a:schemeClr>
            </a:solidFill>
            <a:ln>
              <a:solidFill>
                <a:schemeClr val="tx1">
                  <a:lumMod val="65000"/>
                  <a:lumOff val="35000"/>
                </a:schemeClr>
              </a:solidFill>
            </a:ln>
          </c:spPr>
          <c:invertIfNegative val="0"/>
          <c:errBars>
            <c:errBarType val="both"/>
            <c:errValType val="cust"/>
            <c:noEndCap val="0"/>
            <c:plus>
              <c:numRef>
                <c:f>Sheet1!$P$60:$R$60</c:f>
                <c:numCache>
                  <c:formatCode>General</c:formatCode>
                  <c:ptCount val="3"/>
                  <c:pt idx="0">
                    <c:v>5.6000000000000001E-2</c:v>
                  </c:pt>
                  <c:pt idx="1">
                    <c:v>0.10299999999999998</c:v>
                  </c:pt>
                  <c:pt idx="2">
                    <c:v>8.0000000000000043E-2</c:v>
                  </c:pt>
                </c:numCache>
              </c:numRef>
            </c:plus>
            <c:minus>
              <c:numRef>
                <c:f>Sheet1!$P$60:$R$60</c:f>
                <c:numCache>
                  <c:formatCode>General</c:formatCode>
                  <c:ptCount val="3"/>
                  <c:pt idx="0">
                    <c:v>5.6000000000000001E-2</c:v>
                  </c:pt>
                  <c:pt idx="1">
                    <c:v>0.10299999999999998</c:v>
                  </c:pt>
                  <c:pt idx="2">
                    <c:v>8.0000000000000043E-2</c:v>
                  </c:pt>
                </c:numCache>
              </c:numRef>
            </c:minus>
          </c:errBars>
          <c:cat>
            <c:strRef>
              <c:f>Sheet1!$P$56:$R$56</c:f>
              <c:strCache>
                <c:ptCount val="3"/>
                <c:pt idx="0">
                  <c:v>LC3BI</c:v>
                </c:pt>
                <c:pt idx="1">
                  <c:v>LC3BII</c:v>
                </c:pt>
                <c:pt idx="2">
                  <c:v>LC3BII/LC3BI</c:v>
                </c:pt>
              </c:strCache>
            </c:strRef>
          </c:cat>
          <c:val>
            <c:numRef>
              <c:f>Sheet1!$P$58:$R$58</c:f>
              <c:numCache>
                <c:formatCode>General</c:formatCode>
                <c:ptCount val="3"/>
                <c:pt idx="0">
                  <c:v>1.379</c:v>
                </c:pt>
                <c:pt idx="1">
                  <c:v>0.60700000000000065</c:v>
                </c:pt>
                <c:pt idx="2">
                  <c:v>0.44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40127488"/>
        <c:axId val="40141184"/>
      </c:barChart>
      <c:catAx>
        <c:axId val="40127488"/>
        <c:scaling>
          <c:orientation val="minMax"/>
        </c:scaling>
        <c:delete val="1"/>
        <c:axPos val="b"/>
        <c:majorTickMark val="out"/>
        <c:minorTickMark val="none"/>
        <c:tickLblPos val="none"/>
        <c:crossAx val="40141184"/>
        <c:crosses val="autoZero"/>
        <c:auto val="1"/>
        <c:lblAlgn val="ctr"/>
        <c:lblOffset val="100"/>
        <c:noMultiLvlLbl val="0"/>
      </c:catAx>
      <c:valAx>
        <c:axId val="40141184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crossAx val="40127488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63083436938803705"/>
          <c:y val="4.6838582677165355E-2"/>
          <c:w val="0.26130404752037578"/>
          <c:h val="0.24477716935129437"/>
        </c:manualLayout>
      </c:layout>
      <c:overlay val="0"/>
    </c:legend>
    <c:plotVisOnly val="1"/>
    <c:dispBlanksAs val="gap"/>
    <c:showDLblsOverMax val="0"/>
  </c:chart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D02024-E685-413E-AB87-74C073A4592A}" type="datetimeFigureOut">
              <a:rPr lang="en-US" smtClean="0"/>
              <a:pPr/>
              <a:t>10/7/2012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D258C6E-6ABE-43F2-A1AE-BB4D4358AF7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52213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2029CF-737B-40AC-BB32-9D2910824CB1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607135-AF9E-4A0E-B4EF-124D85CA8C74}" type="datetimeFigureOut">
              <a:rPr lang="en-US" smtClean="0"/>
              <a:pPr/>
              <a:t>10/7/2012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072CE-51EA-415D-A076-BA88C78C95B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607135-AF9E-4A0E-B4EF-124D85CA8C74}" type="datetimeFigureOut">
              <a:rPr lang="en-US" smtClean="0"/>
              <a:pPr/>
              <a:t>10/7/2012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072CE-51EA-415D-A076-BA88C78C95B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607135-AF9E-4A0E-B4EF-124D85CA8C74}" type="datetimeFigureOut">
              <a:rPr lang="en-US" smtClean="0"/>
              <a:pPr/>
              <a:t>10/7/2012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072CE-51EA-415D-A076-BA88C78C95B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607135-AF9E-4A0E-B4EF-124D85CA8C74}" type="datetimeFigureOut">
              <a:rPr lang="en-US" smtClean="0"/>
              <a:pPr/>
              <a:t>10/7/2012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072CE-51EA-415D-A076-BA88C78C95B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607135-AF9E-4A0E-B4EF-124D85CA8C74}" type="datetimeFigureOut">
              <a:rPr lang="en-US" smtClean="0"/>
              <a:pPr/>
              <a:t>10/7/2012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072CE-51EA-415D-A076-BA88C78C95B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607135-AF9E-4A0E-B4EF-124D85CA8C74}" type="datetimeFigureOut">
              <a:rPr lang="en-US" smtClean="0"/>
              <a:pPr/>
              <a:t>10/7/2012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072CE-51EA-415D-A076-BA88C78C95B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607135-AF9E-4A0E-B4EF-124D85CA8C74}" type="datetimeFigureOut">
              <a:rPr lang="en-US" smtClean="0"/>
              <a:pPr/>
              <a:t>10/7/2012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072CE-51EA-415D-A076-BA88C78C95B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607135-AF9E-4A0E-B4EF-124D85CA8C74}" type="datetimeFigureOut">
              <a:rPr lang="en-US" smtClean="0"/>
              <a:pPr/>
              <a:t>10/7/2012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072CE-51EA-415D-A076-BA88C78C95B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607135-AF9E-4A0E-B4EF-124D85CA8C74}" type="datetimeFigureOut">
              <a:rPr lang="en-US" smtClean="0"/>
              <a:pPr/>
              <a:t>10/7/2012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072CE-51EA-415D-A076-BA88C78C95B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607135-AF9E-4A0E-B4EF-124D85CA8C74}" type="datetimeFigureOut">
              <a:rPr lang="en-US" smtClean="0"/>
              <a:pPr/>
              <a:t>10/7/2012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072CE-51EA-415D-A076-BA88C78C95B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607135-AF9E-4A0E-B4EF-124D85CA8C74}" type="datetimeFigureOut">
              <a:rPr lang="en-US" smtClean="0"/>
              <a:pPr/>
              <a:t>10/7/2012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072CE-51EA-415D-A076-BA88C78C95B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607135-AF9E-4A0E-B4EF-124D85CA8C74}" type="datetimeFigureOut">
              <a:rPr lang="en-US" smtClean="0"/>
              <a:pPr/>
              <a:t>10/7/2012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8072CE-51EA-415D-A076-BA88C78C95B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chart" Target="../charts/char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chart" Target="../charts/chart3.xml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Relationship Id="rId9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Chart 7"/>
          <p:cNvGraphicFramePr>
            <a:graphicFrameLocks/>
          </p:cNvGraphicFramePr>
          <p:nvPr/>
        </p:nvGraphicFramePr>
        <p:xfrm>
          <a:off x="1600200" y="1219200"/>
          <a:ext cx="3124200" cy="1600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9" name="Chart 8"/>
          <p:cNvGraphicFramePr>
            <a:graphicFrameLocks/>
          </p:cNvGraphicFramePr>
          <p:nvPr/>
        </p:nvGraphicFramePr>
        <p:xfrm>
          <a:off x="4648200" y="1066800"/>
          <a:ext cx="2362200" cy="18764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cxnSp>
        <p:nvCxnSpPr>
          <p:cNvPr id="11" name="Straight Connector 10"/>
          <p:cNvCxnSpPr/>
          <p:nvPr/>
        </p:nvCxnSpPr>
        <p:spPr>
          <a:xfrm>
            <a:off x="2362200" y="2590800"/>
            <a:ext cx="19812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5029200" y="2590800"/>
            <a:ext cx="2057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2286000" y="2590800"/>
            <a:ext cx="209865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 D1     D2      D3      D4     D5     D6  </a:t>
            </a:r>
            <a:endParaRPr lang="en-US" sz="1100" dirty="0"/>
          </a:p>
        </p:txBody>
      </p:sp>
      <p:sp>
        <p:nvSpPr>
          <p:cNvPr id="16" name="TextBox 15"/>
          <p:cNvSpPr txBox="1"/>
          <p:nvPr/>
        </p:nvSpPr>
        <p:spPr>
          <a:xfrm>
            <a:off x="3581400" y="1371600"/>
            <a:ext cx="10668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3xTgAD</a:t>
            </a:r>
            <a:endParaRPr lang="en-US" sz="1100" dirty="0"/>
          </a:p>
        </p:txBody>
      </p:sp>
      <p:sp>
        <p:nvSpPr>
          <p:cNvPr id="17" name="TextBox 16"/>
          <p:cNvSpPr txBox="1"/>
          <p:nvPr/>
        </p:nvSpPr>
        <p:spPr>
          <a:xfrm>
            <a:off x="3657600" y="2209800"/>
            <a:ext cx="37863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WT</a:t>
            </a:r>
            <a:endParaRPr lang="en-US" sz="11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953000" y="2590800"/>
            <a:ext cx="213071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  D1     D2     D3      D4      D5     D6  </a:t>
            </a:r>
            <a:endParaRPr lang="en-US" sz="1100" dirty="0"/>
          </a:p>
        </p:txBody>
      </p:sp>
      <p:sp>
        <p:nvSpPr>
          <p:cNvPr id="19" name="TextBox 18"/>
          <p:cNvSpPr txBox="1"/>
          <p:nvPr/>
        </p:nvSpPr>
        <p:spPr>
          <a:xfrm>
            <a:off x="6400800" y="1676400"/>
            <a:ext cx="62068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3xTgAD</a:t>
            </a:r>
            <a:endParaRPr lang="en-US" sz="1100" dirty="0"/>
          </a:p>
        </p:txBody>
      </p:sp>
      <p:sp>
        <p:nvSpPr>
          <p:cNvPr id="20" name="TextBox 19"/>
          <p:cNvSpPr txBox="1"/>
          <p:nvPr/>
        </p:nvSpPr>
        <p:spPr>
          <a:xfrm>
            <a:off x="6629400" y="2286000"/>
            <a:ext cx="37863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WT</a:t>
            </a:r>
            <a:endParaRPr lang="en-US" sz="11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600200" y="1143000"/>
            <a:ext cx="3978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(A)</a:t>
            </a:r>
            <a:endParaRPr lang="en-US" sz="1200" dirty="0"/>
          </a:p>
        </p:txBody>
      </p:sp>
      <p:sp>
        <p:nvSpPr>
          <p:cNvPr id="23" name="TextBox 22"/>
          <p:cNvSpPr txBox="1"/>
          <p:nvPr/>
        </p:nvSpPr>
        <p:spPr>
          <a:xfrm>
            <a:off x="4267200" y="1143000"/>
            <a:ext cx="36099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(B)</a:t>
            </a:r>
            <a:endParaRPr lang="en-US" sz="1200" dirty="0"/>
          </a:p>
        </p:txBody>
      </p:sp>
      <p:sp>
        <p:nvSpPr>
          <p:cNvPr id="24" name="TextBox 23"/>
          <p:cNvSpPr txBox="1"/>
          <p:nvPr/>
        </p:nvSpPr>
        <p:spPr>
          <a:xfrm>
            <a:off x="1600200" y="2971800"/>
            <a:ext cx="35939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(C)</a:t>
            </a:r>
            <a:endParaRPr lang="en-US" sz="1200" dirty="0"/>
          </a:p>
        </p:txBody>
      </p:sp>
      <p:sp>
        <p:nvSpPr>
          <p:cNvPr id="26" name="TextBox 25"/>
          <p:cNvSpPr txBox="1"/>
          <p:nvPr/>
        </p:nvSpPr>
        <p:spPr>
          <a:xfrm>
            <a:off x="6934200" y="6400801"/>
            <a:ext cx="150265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Supplemental </a:t>
            </a:r>
            <a:r>
              <a:rPr lang="en-US" sz="1200" b="1" dirty="0" smtClean="0"/>
              <a:t>Fig. 1.</a:t>
            </a:r>
            <a:endParaRPr lang="en-US" sz="1200" b="1" dirty="0"/>
          </a:p>
        </p:txBody>
      </p:sp>
      <p:grpSp>
        <p:nvGrpSpPr>
          <p:cNvPr id="2" name="Group 33"/>
          <p:cNvGrpSpPr/>
          <p:nvPr/>
        </p:nvGrpSpPr>
        <p:grpSpPr>
          <a:xfrm>
            <a:off x="2286000" y="3124200"/>
            <a:ext cx="4724400" cy="2209800"/>
            <a:chOff x="1981199" y="2971800"/>
            <a:chExt cx="5124855" cy="2286000"/>
          </a:xfrm>
        </p:grpSpPr>
        <p:pic>
          <p:nvPicPr>
            <p:cNvPr id="112642" name="Picture 2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4495800" y="2971800"/>
              <a:ext cx="2610254" cy="2286000"/>
            </a:xfrm>
            <a:prstGeom prst="rect">
              <a:avLst/>
            </a:prstGeom>
            <a:noFill/>
            <a:ln w="9525">
              <a:solidFill>
                <a:schemeClr val="bg1"/>
              </a:solidFill>
              <a:miter lim="800000"/>
              <a:headEnd/>
              <a:tailEnd/>
            </a:ln>
          </p:spPr>
        </p:pic>
        <p:sp>
          <p:nvSpPr>
            <p:cNvPr id="21" name="TextBox 20"/>
            <p:cNvSpPr txBox="1"/>
            <p:nvPr/>
          </p:nvSpPr>
          <p:spPr>
            <a:xfrm>
              <a:off x="4571998" y="2971800"/>
              <a:ext cx="744449" cy="2865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solidFill>
                    <a:schemeClr val="bg1"/>
                  </a:solidFill>
                </a:rPr>
                <a:t>3xTgAD </a:t>
              </a:r>
              <a:endParaRPr lang="en-US" sz="1200" dirty="0">
                <a:solidFill>
                  <a:schemeClr val="bg1"/>
                </a:solidFill>
              </a:endParaRPr>
            </a:p>
          </p:txBody>
        </p:sp>
        <p:cxnSp>
          <p:nvCxnSpPr>
            <p:cNvPr id="30" name="Straight Arrow Connector 29"/>
            <p:cNvCxnSpPr/>
            <p:nvPr/>
          </p:nvCxnSpPr>
          <p:spPr>
            <a:xfrm flipH="1" flipV="1">
              <a:off x="5715000" y="3962400"/>
              <a:ext cx="152400" cy="76200"/>
            </a:xfrm>
            <a:prstGeom prst="straightConnector1">
              <a:avLst/>
            </a:prstGeom>
            <a:ln w="19050">
              <a:solidFill>
                <a:schemeClr val="bg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Arrow Connector 31"/>
            <p:cNvCxnSpPr/>
            <p:nvPr/>
          </p:nvCxnSpPr>
          <p:spPr>
            <a:xfrm flipH="1" flipV="1">
              <a:off x="6553200" y="4953000"/>
              <a:ext cx="152400" cy="76200"/>
            </a:xfrm>
            <a:prstGeom prst="straightConnector1">
              <a:avLst/>
            </a:prstGeom>
            <a:ln w="19050">
              <a:solidFill>
                <a:schemeClr val="bg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10594" name="Picture 2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1981200" y="2971800"/>
              <a:ext cx="2514600" cy="2286000"/>
            </a:xfrm>
            <a:prstGeom prst="rect">
              <a:avLst/>
            </a:prstGeom>
            <a:noFill/>
            <a:ln w="19050">
              <a:solidFill>
                <a:schemeClr val="bg1"/>
              </a:solidFill>
              <a:miter lim="800000"/>
              <a:headEnd/>
              <a:tailEnd/>
            </a:ln>
          </p:spPr>
        </p:pic>
        <p:sp>
          <p:nvSpPr>
            <p:cNvPr id="36" name="TextBox 35"/>
            <p:cNvSpPr txBox="1"/>
            <p:nvPr/>
          </p:nvSpPr>
          <p:spPr>
            <a:xfrm>
              <a:off x="1981199" y="2971800"/>
              <a:ext cx="468106" cy="2865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solidFill>
                    <a:schemeClr val="bg1"/>
                  </a:solidFill>
                </a:rPr>
                <a:t>WT </a:t>
              </a:r>
              <a:endParaRPr lang="en-US" sz="1200" dirty="0">
                <a:solidFill>
                  <a:schemeClr val="bg1"/>
                </a:solidFill>
              </a:endParaRPr>
            </a:p>
          </p:txBody>
        </p:sp>
        <p:cxnSp>
          <p:nvCxnSpPr>
            <p:cNvPr id="38" name="Straight Arrow Connector 37"/>
            <p:cNvCxnSpPr/>
            <p:nvPr/>
          </p:nvCxnSpPr>
          <p:spPr>
            <a:xfrm flipH="1" flipV="1">
              <a:off x="3429000" y="4876800"/>
              <a:ext cx="152400" cy="76200"/>
            </a:xfrm>
            <a:prstGeom prst="straightConnector1">
              <a:avLst/>
            </a:prstGeom>
            <a:ln w="19050">
              <a:solidFill>
                <a:schemeClr val="bg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>
              <a:off x="3962400" y="5105400"/>
              <a:ext cx="381000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1" name="TextBox 40"/>
            <p:cNvSpPr txBox="1"/>
            <p:nvPr/>
          </p:nvSpPr>
          <p:spPr>
            <a:xfrm>
              <a:off x="3886200" y="4876800"/>
              <a:ext cx="58541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solidFill>
                    <a:schemeClr val="bg1"/>
                  </a:solidFill>
                </a:rPr>
                <a:t>50 </a:t>
              </a:r>
              <a:r>
                <a:rPr lang="el-GR" sz="1200" dirty="0" smtClean="0">
                  <a:solidFill>
                    <a:schemeClr val="bg1"/>
                  </a:solidFill>
                </a:rPr>
                <a:t>μ</a:t>
              </a:r>
              <a:r>
                <a:rPr lang="en-US" sz="1200" dirty="0" smtClean="0">
                  <a:solidFill>
                    <a:schemeClr val="bg1"/>
                  </a:solidFill>
                </a:rPr>
                <a:t>m</a:t>
              </a:r>
              <a:endParaRPr lang="en-US" sz="1200" dirty="0">
                <a:solidFill>
                  <a:schemeClr val="bg1"/>
                </a:solidFill>
              </a:endParaRPr>
            </a:p>
          </p:txBody>
        </p:sp>
      </p:grpSp>
      <p:sp>
        <p:nvSpPr>
          <p:cNvPr id="28" name="TextBox 27"/>
          <p:cNvSpPr txBox="1"/>
          <p:nvPr/>
        </p:nvSpPr>
        <p:spPr>
          <a:xfrm>
            <a:off x="2743200" y="1524000"/>
            <a:ext cx="26161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*</a:t>
            </a:r>
            <a:endParaRPr lang="en-US" sz="1200" dirty="0"/>
          </a:p>
        </p:txBody>
      </p:sp>
      <p:sp>
        <p:nvSpPr>
          <p:cNvPr id="29" name="TextBox 28"/>
          <p:cNvSpPr txBox="1"/>
          <p:nvPr/>
        </p:nvSpPr>
        <p:spPr>
          <a:xfrm>
            <a:off x="3352800" y="1447800"/>
            <a:ext cx="2616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*</a:t>
            </a:r>
            <a:endParaRPr lang="en-US" sz="1200" dirty="0"/>
          </a:p>
        </p:txBody>
      </p:sp>
      <p:sp>
        <p:nvSpPr>
          <p:cNvPr id="31" name="TextBox 30"/>
          <p:cNvSpPr txBox="1"/>
          <p:nvPr/>
        </p:nvSpPr>
        <p:spPr>
          <a:xfrm>
            <a:off x="5410200" y="1371600"/>
            <a:ext cx="2616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*</a:t>
            </a:r>
            <a:endParaRPr lang="en-US" sz="1200" dirty="0"/>
          </a:p>
        </p:txBody>
      </p:sp>
      <p:sp>
        <p:nvSpPr>
          <p:cNvPr id="33" name="TextBox 32"/>
          <p:cNvSpPr txBox="1"/>
          <p:nvPr/>
        </p:nvSpPr>
        <p:spPr>
          <a:xfrm>
            <a:off x="6096000" y="1524000"/>
            <a:ext cx="2616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*</a:t>
            </a:r>
            <a:endParaRPr lang="en-US" sz="1200" dirty="0"/>
          </a:p>
        </p:txBody>
      </p:sp>
      <p:sp>
        <p:nvSpPr>
          <p:cNvPr id="35" name="Rectangle 34"/>
          <p:cNvSpPr/>
          <p:nvPr/>
        </p:nvSpPr>
        <p:spPr>
          <a:xfrm>
            <a:off x="2438400" y="2743200"/>
            <a:ext cx="1986441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100" dirty="0" smtClean="0"/>
              <a:t>Hidden Platform Training (Day)</a:t>
            </a:r>
            <a:endParaRPr lang="en-US" sz="1100" dirty="0"/>
          </a:p>
        </p:txBody>
      </p:sp>
      <p:sp>
        <p:nvSpPr>
          <p:cNvPr id="37" name="Rectangle 36"/>
          <p:cNvSpPr/>
          <p:nvPr/>
        </p:nvSpPr>
        <p:spPr>
          <a:xfrm>
            <a:off x="5029200" y="2743200"/>
            <a:ext cx="1957587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100" dirty="0" smtClean="0"/>
              <a:t>Hidden Platform Training (Day)</a:t>
            </a:r>
            <a:endParaRPr lang="en-US" sz="11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44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533400"/>
            <a:ext cx="2590800" cy="25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44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24200" y="533400"/>
            <a:ext cx="2514600" cy="2590800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</p:spPr>
      </p:pic>
      <p:grpSp>
        <p:nvGrpSpPr>
          <p:cNvPr id="2" name="Group 3"/>
          <p:cNvGrpSpPr/>
          <p:nvPr/>
        </p:nvGrpSpPr>
        <p:grpSpPr>
          <a:xfrm>
            <a:off x="5715000" y="533400"/>
            <a:ext cx="2743200" cy="2667000"/>
            <a:chOff x="4343400" y="1219200"/>
            <a:chExt cx="4114800" cy="4800600"/>
          </a:xfrm>
        </p:grpSpPr>
        <p:pic>
          <p:nvPicPr>
            <p:cNvPr id="5" name="Picture 3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343400" y="1219200"/>
              <a:ext cx="4114800" cy="4800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" name="TextBox 5"/>
            <p:cNvSpPr txBox="1"/>
            <p:nvPr/>
          </p:nvSpPr>
          <p:spPr>
            <a:xfrm>
              <a:off x="4343400" y="3189898"/>
              <a:ext cx="466200" cy="44773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solidFill>
                    <a:schemeClr val="bg1"/>
                  </a:solidFill>
                </a:rPr>
                <a:t>A</a:t>
              </a:r>
              <a:r>
                <a:rPr lang="el-GR" sz="1200" dirty="0" smtClean="0">
                  <a:solidFill>
                    <a:schemeClr val="bg1"/>
                  </a:solidFill>
                  <a:latin typeface="Arial"/>
                  <a:cs typeface="Arial"/>
                </a:rPr>
                <a:t>β</a:t>
              </a:r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6450980" y="3189898"/>
              <a:ext cx="611129" cy="4985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solidFill>
                    <a:schemeClr val="bg1"/>
                  </a:solidFill>
                </a:rPr>
                <a:t>LC3</a:t>
              </a:r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4343400" y="5530103"/>
              <a:ext cx="624071" cy="44773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solidFill>
                    <a:schemeClr val="bg1"/>
                  </a:solidFill>
                </a:rPr>
                <a:t>DAPI</a:t>
              </a:r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6450980" y="5530103"/>
              <a:ext cx="952499" cy="44773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>
                  <a:solidFill>
                    <a:schemeClr val="bg1"/>
                  </a:solidFill>
                </a:rPr>
                <a:t>Merge</a:t>
              </a:r>
              <a:endParaRPr lang="en-US" sz="1200" dirty="0">
                <a:solidFill>
                  <a:schemeClr val="bg1"/>
                </a:solidFill>
              </a:endParaRPr>
            </a:p>
          </p:txBody>
        </p:sp>
        <p:cxnSp>
          <p:nvCxnSpPr>
            <p:cNvPr id="10" name="Straight Arrow Connector 9"/>
            <p:cNvCxnSpPr/>
            <p:nvPr/>
          </p:nvCxnSpPr>
          <p:spPr>
            <a:xfrm rot="5400000" flipH="1" flipV="1">
              <a:off x="5905500" y="3390900"/>
              <a:ext cx="152400" cy="76200"/>
            </a:xfrm>
            <a:prstGeom prst="straightConnector1">
              <a:avLst/>
            </a:prstGeom>
            <a:ln w="19050">
              <a:solidFill>
                <a:schemeClr val="bg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Arrow Connector 11"/>
            <p:cNvCxnSpPr/>
            <p:nvPr/>
          </p:nvCxnSpPr>
          <p:spPr>
            <a:xfrm rot="5400000" flipH="1" flipV="1">
              <a:off x="5295900" y="3467100"/>
              <a:ext cx="152400" cy="76200"/>
            </a:xfrm>
            <a:prstGeom prst="straightConnector1">
              <a:avLst/>
            </a:prstGeom>
            <a:ln w="19050">
              <a:solidFill>
                <a:schemeClr val="bg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Arrow Connector 12"/>
            <p:cNvCxnSpPr/>
            <p:nvPr/>
          </p:nvCxnSpPr>
          <p:spPr>
            <a:xfrm flipV="1">
              <a:off x="5410200" y="2819400"/>
              <a:ext cx="228600" cy="76200"/>
            </a:xfrm>
            <a:prstGeom prst="straightConnector1">
              <a:avLst/>
            </a:prstGeom>
            <a:ln w="19050">
              <a:solidFill>
                <a:schemeClr val="bg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Arrow Connector 13"/>
            <p:cNvCxnSpPr/>
            <p:nvPr/>
          </p:nvCxnSpPr>
          <p:spPr>
            <a:xfrm flipV="1">
              <a:off x="7391400" y="2743200"/>
              <a:ext cx="228600" cy="76200"/>
            </a:xfrm>
            <a:prstGeom prst="straightConnector1">
              <a:avLst/>
            </a:prstGeom>
            <a:ln w="19050">
              <a:solidFill>
                <a:schemeClr val="bg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Arrow Connector 14"/>
            <p:cNvCxnSpPr/>
            <p:nvPr/>
          </p:nvCxnSpPr>
          <p:spPr>
            <a:xfrm flipV="1">
              <a:off x="6858000" y="1371600"/>
              <a:ext cx="228600" cy="76200"/>
            </a:xfrm>
            <a:prstGeom prst="straightConnector1">
              <a:avLst/>
            </a:prstGeom>
            <a:ln w="19050">
              <a:solidFill>
                <a:schemeClr val="bg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Arrow Connector 15"/>
            <p:cNvCxnSpPr/>
            <p:nvPr/>
          </p:nvCxnSpPr>
          <p:spPr>
            <a:xfrm flipV="1">
              <a:off x="6858000" y="1828800"/>
              <a:ext cx="228600" cy="76200"/>
            </a:xfrm>
            <a:prstGeom prst="straightConnector1">
              <a:avLst/>
            </a:prstGeom>
            <a:ln w="19050">
              <a:solidFill>
                <a:schemeClr val="bg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8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048000" y="3429000"/>
            <a:ext cx="2438400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" name="Group 18"/>
          <p:cNvGrpSpPr/>
          <p:nvPr/>
        </p:nvGrpSpPr>
        <p:grpSpPr>
          <a:xfrm>
            <a:off x="5867400" y="3429000"/>
            <a:ext cx="2773565" cy="1066800"/>
            <a:chOff x="4924425" y="3581400"/>
            <a:chExt cx="3447427" cy="1112577"/>
          </a:xfrm>
        </p:grpSpPr>
        <p:grpSp>
          <p:nvGrpSpPr>
            <p:cNvPr id="4" name="Group 16"/>
            <p:cNvGrpSpPr/>
            <p:nvPr/>
          </p:nvGrpSpPr>
          <p:grpSpPr>
            <a:xfrm>
              <a:off x="4924425" y="3581400"/>
              <a:ext cx="3447427" cy="1112577"/>
              <a:chOff x="1676400" y="1066800"/>
              <a:chExt cx="3597315" cy="1219200"/>
            </a:xfrm>
          </p:grpSpPr>
          <p:grpSp>
            <p:nvGrpSpPr>
              <p:cNvPr id="11" name="Group 65"/>
              <p:cNvGrpSpPr>
                <a:grpSpLocks/>
              </p:cNvGrpSpPr>
              <p:nvPr/>
            </p:nvGrpSpPr>
            <p:grpSpPr bwMode="auto">
              <a:xfrm>
                <a:off x="1752600" y="1066800"/>
                <a:ext cx="2895600" cy="527583"/>
                <a:chOff x="1447800" y="457200"/>
                <a:chExt cx="2895600" cy="527583"/>
              </a:xfrm>
            </p:grpSpPr>
            <p:sp>
              <p:nvSpPr>
                <p:cNvPr id="26" name="TextBox 6"/>
                <p:cNvSpPr txBox="1">
                  <a:spLocks noChangeArrowheads="1"/>
                </p:cNvSpPr>
                <p:nvPr/>
              </p:nvSpPr>
              <p:spPr bwMode="auto">
                <a:xfrm>
                  <a:off x="1676400" y="457200"/>
                  <a:ext cx="2399527" cy="31657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en-US" sz="1200" dirty="0" smtClean="0"/>
                    <a:t>      WT                     3xTgAD</a:t>
                  </a:r>
                  <a:endParaRPr lang="en-US" sz="1200" dirty="0"/>
                </a:p>
              </p:txBody>
            </p:sp>
            <p:sp>
              <p:nvSpPr>
                <p:cNvPr id="27" name="TextBox 11"/>
                <p:cNvSpPr txBox="1">
                  <a:spLocks noChangeArrowheads="1"/>
                </p:cNvSpPr>
                <p:nvPr/>
              </p:nvSpPr>
              <p:spPr bwMode="auto">
                <a:xfrm>
                  <a:off x="1447800" y="685800"/>
                  <a:ext cx="2895600" cy="2989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r>
                    <a:rPr lang="en-US" sz="1100" dirty="0"/>
                    <a:t>1      </a:t>
                  </a:r>
                  <a:r>
                    <a:rPr lang="en-US" sz="1100" dirty="0" smtClean="0"/>
                    <a:t>2       3      4      1      2       3       4</a:t>
                  </a:r>
                  <a:endParaRPr lang="en-US" sz="1100" dirty="0"/>
                </a:p>
              </p:txBody>
            </p:sp>
            <p:cxnSp>
              <p:nvCxnSpPr>
                <p:cNvPr id="28" name="Straight Connector 27"/>
                <p:cNvCxnSpPr>
                  <a:endCxn id="27" idx="0"/>
                </p:cNvCxnSpPr>
                <p:nvPr/>
              </p:nvCxnSpPr>
              <p:spPr>
                <a:xfrm flipV="1">
                  <a:off x="1447800" y="685800"/>
                  <a:ext cx="1447801" cy="1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9" name="Straight Connector 28"/>
                <p:cNvCxnSpPr/>
                <p:nvPr/>
              </p:nvCxnSpPr>
              <p:spPr>
                <a:xfrm>
                  <a:off x="2971800" y="685800"/>
                  <a:ext cx="1311275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pic>
            <p:nvPicPr>
              <p:cNvPr id="23" name="Picture 12"/>
              <p:cNvPicPr>
                <a:picLocks noChangeAspect="1" noChangeArrowheads="1"/>
              </p:cNvPicPr>
              <p:nvPr/>
            </p:nvPicPr>
            <p:blipFill>
              <a:blip r:embed="rId6" cstate="print"/>
              <a:srcRect/>
              <a:stretch>
                <a:fillRect/>
              </a:stretch>
            </p:blipFill>
            <p:spPr bwMode="auto">
              <a:xfrm>
                <a:off x="1676400" y="1981200"/>
                <a:ext cx="2971800" cy="304800"/>
              </a:xfrm>
              <a:prstGeom prst="rect">
                <a:avLst/>
              </a:prstGeom>
              <a:noFill/>
              <a:ln w="9525">
                <a:solidFill>
                  <a:schemeClr val="tx1">
                    <a:lumMod val="50000"/>
                    <a:lumOff val="50000"/>
                  </a:schemeClr>
                </a:solidFill>
                <a:miter lim="800000"/>
                <a:headEnd/>
                <a:tailEnd/>
              </a:ln>
            </p:spPr>
          </p:pic>
          <p:sp>
            <p:nvSpPr>
              <p:cNvPr id="24" name="TextBox 24"/>
              <p:cNvSpPr txBox="1">
                <a:spLocks noChangeArrowheads="1"/>
              </p:cNvSpPr>
              <p:nvPr/>
            </p:nvSpPr>
            <p:spPr bwMode="auto">
              <a:xfrm>
                <a:off x="4618383" y="1567815"/>
                <a:ext cx="655332" cy="49244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1100" dirty="0" smtClean="0"/>
                  <a:t>LC3-I</a:t>
                </a:r>
                <a:endParaRPr lang="en-US" sz="1100" dirty="0"/>
              </a:p>
              <a:p>
                <a:r>
                  <a:rPr lang="en-US" sz="1100" dirty="0" smtClean="0"/>
                  <a:t>LC3-II</a:t>
                </a:r>
                <a:endParaRPr lang="en-US" sz="1100" dirty="0"/>
              </a:p>
            </p:txBody>
          </p:sp>
          <p:sp>
            <p:nvSpPr>
              <p:cNvPr id="25" name="TextBox 26"/>
              <p:cNvSpPr txBox="1">
                <a:spLocks noChangeArrowheads="1"/>
              </p:cNvSpPr>
              <p:nvPr/>
            </p:nvSpPr>
            <p:spPr bwMode="auto">
              <a:xfrm>
                <a:off x="4618384" y="1985328"/>
                <a:ext cx="611188" cy="26193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l-GR" sz="1100" dirty="0"/>
                  <a:t>β</a:t>
                </a:r>
                <a:r>
                  <a:rPr lang="en-US" sz="1100" dirty="0"/>
                  <a:t>-</a:t>
                </a:r>
                <a:r>
                  <a:rPr lang="en-US" sz="1100" dirty="0" err="1"/>
                  <a:t>actin</a:t>
                </a:r>
                <a:endParaRPr lang="en-US" sz="1100" dirty="0"/>
              </a:p>
            </p:txBody>
          </p:sp>
        </p:grpSp>
        <p:pic>
          <p:nvPicPr>
            <p:cNvPr id="21" name="Picture 13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4924425" y="3998617"/>
              <a:ext cx="2847975" cy="347680"/>
            </a:xfrm>
            <a:prstGeom prst="rect">
              <a:avLst/>
            </a:prstGeom>
            <a:noFill/>
            <a:ln w="9525">
              <a:solidFill>
                <a:schemeClr val="bg1">
                  <a:lumMod val="65000"/>
                </a:schemeClr>
              </a:solidFill>
              <a:miter lim="800000"/>
              <a:headEnd/>
              <a:tailEnd/>
            </a:ln>
          </p:spPr>
        </p:pic>
      </p:grpSp>
      <p:grpSp>
        <p:nvGrpSpPr>
          <p:cNvPr id="17" name="Group 29"/>
          <p:cNvGrpSpPr/>
          <p:nvPr/>
        </p:nvGrpSpPr>
        <p:grpSpPr>
          <a:xfrm>
            <a:off x="5715000" y="4572000"/>
            <a:ext cx="2895600" cy="1524000"/>
            <a:chOff x="4419600" y="5029200"/>
            <a:chExt cx="3257550" cy="1524000"/>
          </a:xfrm>
        </p:grpSpPr>
        <p:graphicFrame>
          <p:nvGraphicFramePr>
            <p:cNvPr id="31" name="Chart 30"/>
            <p:cNvGraphicFramePr/>
            <p:nvPr/>
          </p:nvGraphicFramePr>
          <p:xfrm>
            <a:off x="4419600" y="5029200"/>
            <a:ext cx="3257550" cy="152400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8"/>
            </a:graphicData>
          </a:graphic>
        </p:graphicFrame>
        <p:grpSp>
          <p:nvGrpSpPr>
            <p:cNvPr id="19" name="Group 89"/>
            <p:cNvGrpSpPr>
              <a:grpSpLocks/>
            </p:cNvGrpSpPr>
            <p:nvPr/>
          </p:nvGrpSpPr>
          <p:grpSpPr bwMode="auto">
            <a:xfrm>
              <a:off x="5257800" y="5334000"/>
              <a:ext cx="228600" cy="76200"/>
              <a:chOff x="7543800" y="2743200"/>
              <a:chExt cx="228600" cy="76200"/>
            </a:xfrm>
          </p:grpSpPr>
          <p:cxnSp>
            <p:nvCxnSpPr>
              <p:cNvPr id="40" name="Straight Connector 39"/>
              <p:cNvCxnSpPr/>
              <p:nvPr/>
            </p:nvCxnSpPr>
            <p:spPr>
              <a:xfrm>
                <a:off x="7543800" y="2743200"/>
                <a:ext cx="2286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Straight Connector 40"/>
              <p:cNvCxnSpPr/>
              <p:nvPr/>
            </p:nvCxnSpPr>
            <p:spPr>
              <a:xfrm rot="5400000">
                <a:off x="7505700" y="2781300"/>
                <a:ext cx="762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Straight Connector 41"/>
              <p:cNvCxnSpPr/>
              <p:nvPr/>
            </p:nvCxnSpPr>
            <p:spPr>
              <a:xfrm rot="5400000">
                <a:off x="7734300" y="2781300"/>
                <a:ext cx="762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0" name="Group 89"/>
            <p:cNvGrpSpPr>
              <a:grpSpLocks/>
            </p:cNvGrpSpPr>
            <p:nvPr/>
          </p:nvGrpSpPr>
          <p:grpSpPr bwMode="auto">
            <a:xfrm>
              <a:off x="6019800" y="5715000"/>
              <a:ext cx="228600" cy="76200"/>
              <a:chOff x="7543800" y="2743200"/>
              <a:chExt cx="228600" cy="76200"/>
            </a:xfrm>
          </p:grpSpPr>
          <p:cxnSp>
            <p:nvCxnSpPr>
              <p:cNvPr id="37" name="Straight Connector 36"/>
              <p:cNvCxnSpPr/>
              <p:nvPr/>
            </p:nvCxnSpPr>
            <p:spPr>
              <a:xfrm>
                <a:off x="7543800" y="2743200"/>
                <a:ext cx="2286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Straight Connector 37"/>
              <p:cNvCxnSpPr/>
              <p:nvPr/>
            </p:nvCxnSpPr>
            <p:spPr>
              <a:xfrm rot="5400000">
                <a:off x="7505700" y="2781300"/>
                <a:ext cx="762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Straight Connector 38"/>
              <p:cNvCxnSpPr/>
              <p:nvPr/>
            </p:nvCxnSpPr>
            <p:spPr>
              <a:xfrm rot="5400000">
                <a:off x="7734300" y="2781300"/>
                <a:ext cx="762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4" name="TextBox 33"/>
            <p:cNvSpPr txBox="1"/>
            <p:nvPr/>
          </p:nvSpPr>
          <p:spPr>
            <a:xfrm>
              <a:off x="5257800" y="5181600"/>
              <a:ext cx="26161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*</a:t>
              </a:r>
              <a:endParaRPr lang="en-US" sz="1200" dirty="0"/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6019800" y="5562600"/>
              <a:ext cx="26161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*</a:t>
              </a:r>
              <a:endParaRPr lang="en-US" sz="1200" dirty="0"/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6629400" y="5715000"/>
              <a:ext cx="579005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i="1" dirty="0" smtClean="0"/>
                <a:t>P</a:t>
              </a:r>
              <a:r>
                <a:rPr lang="en-US" sz="1100" dirty="0" smtClean="0"/>
                <a:t>=0.06</a:t>
              </a:r>
              <a:endParaRPr lang="en-US" sz="1100" dirty="0"/>
            </a:p>
          </p:txBody>
        </p:sp>
      </p:grpSp>
      <p:sp>
        <p:nvSpPr>
          <p:cNvPr id="44" name="TextBox 43"/>
          <p:cNvSpPr txBox="1"/>
          <p:nvPr/>
        </p:nvSpPr>
        <p:spPr>
          <a:xfrm>
            <a:off x="685800" y="2819400"/>
            <a:ext cx="43313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</a:rPr>
              <a:t>WT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2514600" y="2819400"/>
            <a:ext cx="66396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chemeClr val="bg1"/>
                </a:solidFill>
              </a:rPr>
              <a:t>100 </a:t>
            </a:r>
            <a:r>
              <a:rPr lang="el-GR" sz="1200" dirty="0" smtClean="0">
                <a:solidFill>
                  <a:schemeClr val="bg1"/>
                </a:solidFill>
              </a:rPr>
              <a:t>μ</a:t>
            </a:r>
            <a:r>
              <a:rPr lang="en-US" sz="1200" dirty="0" smtClean="0">
                <a:solidFill>
                  <a:schemeClr val="bg1"/>
                </a:solidFill>
              </a:rPr>
              <a:t>m</a:t>
            </a:r>
            <a:endParaRPr lang="en-US" sz="1200" dirty="0">
              <a:solidFill>
                <a:schemeClr val="bg1"/>
              </a:solidFill>
            </a:endParaRPr>
          </a:p>
        </p:txBody>
      </p:sp>
      <p:cxnSp>
        <p:nvCxnSpPr>
          <p:cNvPr id="47" name="Straight Connector 46"/>
          <p:cNvCxnSpPr/>
          <p:nvPr/>
        </p:nvCxnSpPr>
        <p:spPr>
          <a:xfrm>
            <a:off x="2590800" y="3048000"/>
            <a:ext cx="4572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TextBox 48"/>
          <p:cNvSpPr txBox="1"/>
          <p:nvPr/>
        </p:nvSpPr>
        <p:spPr>
          <a:xfrm>
            <a:off x="609600" y="533400"/>
            <a:ext cx="5463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bg1"/>
                </a:solidFill>
              </a:rPr>
              <a:t>(A)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3124200" y="533400"/>
            <a:ext cx="36099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chemeClr val="bg1"/>
                </a:solidFill>
              </a:rPr>
              <a:t>(B)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3200400" y="2819400"/>
            <a:ext cx="7293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</a:rPr>
              <a:t>3xTgAD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5715000" y="533400"/>
            <a:ext cx="35939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chemeClr val="bg1"/>
                </a:solidFill>
              </a:rPr>
              <a:t>(C)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3048000" y="3429000"/>
            <a:ext cx="35298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chemeClr val="bg1"/>
                </a:solidFill>
              </a:rPr>
              <a:t>(E)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55" name="TextBox 54"/>
          <p:cNvSpPr txBox="1"/>
          <p:nvPr/>
        </p:nvSpPr>
        <p:spPr>
          <a:xfrm rot="16200000">
            <a:off x="5305889" y="5001950"/>
            <a:ext cx="94282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LC3 /</a:t>
            </a:r>
            <a:r>
              <a:rPr lang="el-GR" sz="1200" dirty="0" smtClean="0">
                <a:latin typeface="Arial"/>
                <a:cs typeface="Arial"/>
              </a:rPr>
              <a:t>β</a:t>
            </a:r>
            <a:r>
              <a:rPr lang="en-US" sz="1200" dirty="0" smtClean="0"/>
              <a:t>-</a:t>
            </a:r>
            <a:r>
              <a:rPr lang="en-US" sz="1200" dirty="0" err="1" smtClean="0"/>
              <a:t>actin</a:t>
            </a:r>
            <a:endParaRPr lang="en-US" sz="1200" dirty="0"/>
          </a:p>
        </p:txBody>
      </p:sp>
      <p:sp>
        <p:nvSpPr>
          <p:cNvPr id="57" name="TextBox 56"/>
          <p:cNvSpPr txBox="1"/>
          <p:nvPr/>
        </p:nvSpPr>
        <p:spPr>
          <a:xfrm>
            <a:off x="3124200" y="5486400"/>
            <a:ext cx="7293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</a:rPr>
              <a:t>3xTgAD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5486400" y="3429000"/>
            <a:ext cx="2904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</a:t>
            </a:r>
            <a:endParaRPr lang="en-US" dirty="0"/>
          </a:p>
        </p:txBody>
      </p:sp>
      <p:sp>
        <p:nvSpPr>
          <p:cNvPr id="62" name="TextBox 61"/>
          <p:cNvSpPr txBox="1"/>
          <p:nvPr/>
        </p:nvSpPr>
        <p:spPr>
          <a:xfrm>
            <a:off x="8077200" y="3505200"/>
            <a:ext cx="57740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Mouse</a:t>
            </a:r>
            <a:endParaRPr lang="en-US" sz="1100" dirty="0"/>
          </a:p>
        </p:txBody>
      </p:sp>
      <p:cxnSp>
        <p:nvCxnSpPr>
          <p:cNvPr id="68" name="Straight Arrow Connector 67"/>
          <p:cNvCxnSpPr/>
          <p:nvPr/>
        </p:nvCxnSpPr>
        <p:spPr>
          <a:xfrm rot="16200000" flipV="1">
            <a:off x="4495800" y="5486400"/>
            <a:ext cx="152400" cy="152400"/>
          </a:xfrm>
          <a:prstGeom prst="straightConnector1">
            <a:avLst/>
          </a:prstGeom>
          <a:ln w="1905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Arrow Connector 68"/>
          <p:cNvCxnSpPr/>
          <p:nvPr/>
        </p:nvCxnSpPr>
        <p:spPr>
          <a:xfrm rot="16200000" flipV="1">
            <a:off x="5334000" y="4191000"/>
            <a:ext cx="152400" cy="152400"/>
          </a:xfrm>
          <a:prstGeom prst="straightConnector1">
            <a:avLst/>
          </a:prstGeom>
          <a:ln w="1905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TextBox 69"/>
          <p:cNvSpPr txBox="1"/>
          <p:nvPr/>
        </p:nvSpPr>
        <p:spPr>
          <a:xfrm>
            <a:off x="6553200" y="2819400"/>
            <a:ext cx="55015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>
                <a:solidFill>
                  <a:schemeClr val="bg1"/>
                </a:solidFill>
              </a:rPr>
              <a:t>20 </a:t>
            </a:r>
            <a:r>
              <a:rPr lang="el-GR" sz="1100" dirty="0" smtClean="0">
                <a:solidFill>
                  <a:schemeClr val="bg1"/>
                </a:solidFill>
              </a:rPr>
              <a:t>μ</a:t>
            </a:r>
            <a:r>
              <a:rPr lang="en-US" sz="1100" dirty="0" smtClean="0">
                <a:solidFill>
                  <a:schemeClr val="bg1"/>
                </a:solidFill>
              </a:rPr>
              <a:t>m</a:t>
            </a:r>
            <a:endParaRPr lang="en-US" sz="1100" dirty="0">
              <a:solidFill>
                <a:schemeClr val="bg1"/>
              </a:solidFill>
            </a:endParaRPr>
          </a:p>
        </p:txBody>
      </p:sp>
      <p:cxnSp>
        <p:nvCxnSpPr>
          <p:cNvPr id="72" name="Straight Connector 71"/>
          <p:cNvCxnSpPr/>
          <p:nvPr/>
        </p:nvCxnSpPr>
        <p:spPr>
          <a:xfrm>
            <a:off x="6705600" y="3048000"/>
            <a:ext cx="3048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Rectangle 72"/>
          <p:cNvSpPr/>
          <p:nvPr/>
        </p:nvSpPr>
        <p:spPr>
          <a:xfrm>
            <a:off x="4267200" y="2057400"/>
            <a:ext cx="762000" cy="762000"/>
          </a:xfrm>
          <a:prstGeom prst="rect">
            <a:avLst/>
          </a:prstGeom>
          <a:noFill/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TextBox 73"/>
          <p:cNvSpPr txBox="1"/>
          <p:nvPr/>
        </p:nvSpPr>
        <p:spPr>
          <a:xfrm>
            <a:off x="4495800" y="3124200"/>
            <a:ext cx="109350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rgbClr val="00D25F"/>
                </a:solidFill>
              </a:rPr>
              <a:t>LC3  </a:t>
            </a:r>
            <a:r>
              <a:rPr lang="en-US" sz="1200" dirty="0" smtClean="0">
                <a:solidFill>
                  <a:srgbClr val="FF0000"/>
                </a:solidFill>
              </a:rPr>
              <a:t>A</a:t>
            </a:r>
            <a:r>
              <a:rPr lang="el-GR" sz="1200" dirty="0" smtClean="0">
                <a:solidFill>
                  <a:srgbClr val="FF0000"/>
                </a:solidFill>
                <a:latin typeface="Arial"/>
                <a:cs typeface="Arial"/>
              </a:rPr>
              <a:t>β</a:t>
            </a:r>
            <a:r>
              <a:rPr lang="en-US" sz="1200" dirty="0" smtClean="0">
                <a:latin typeface="Arial"/>
                <a:cs typeface="Arial"/>
              </a:rPr>
              <a:t> </a:t>
            </a:r>
            <a:r>
              <a:rPr lang="en-US" sz="1200" dirty="0" smtClean="0">
                <a:solidFill>
                  <a:srgbClr val="3333FF"/>
                </a:solidFill>
                <a:latin typeface="Arial"/>
                <a:cs typeface="Arial"/>
              </a:rPr>
              <a:t>DAPI</a:t>
            </a:r>
            <a:r>
              <a:rPr lang="en-US" sz="1200" dirty="0" smtClean="0"/>
              <a:t> </a:t>
            </a:r>
            <a:endParaRPr lang="en-US" sz="1200" dirty="0"/>
          </a:p>
        </p:txBody>
      </p:sp>
      <p:sp>
        <p:nvSpPr>
          <p:cNvPr id="75" name="TextBox 74"/>
          <p:cNvSpPr txBox="1"/>
          <p:nvPr/>
        </p:nvSpPr>
        <p:spPr>
          <a:xfrm>
            <a:off x="4114800" y="5791200"/>
            <a:ext cx="12593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rgbClr val="00D25F"/>
                </a:solidFill>
              </a:rPr>
              <a:t>LC3  </a:t>
            </a:r>
            <a:r>
              <a:rPr lang="en-US" sz="1200" dirty="0" smtClean="0">
                <a:solidFill>
                  <a:srgbClr val="FF0000"/>
                </a:solidFill>
              </a:rPr>
              <a:t>p-Tau</a:t>
            </a:r>
            <a:r>
              <a:rPr lang="en-US" sz="1200" dirty="0" smtClean="0">
                <a:latin typeface="Arial"/>
                <a:cs typeface="Arial"/>
              </a:rPr>
              <a:t> </a:t>
            </a:r>
            <a:r>
              <a:rPr lang="en-US" sz="1200" dirty="0" smtClean="0">
                <a:solidFill>
                  <a:srgbClr val="3333FF"/>
                </a:solidFill>
                <a:latin typeface="Arial"/>
                <a:cs typeface="Arial"/>
              </a:rPr>
              <a:t>DAPI</a:t>
            </a:r>
            <a:r>
              <a:rPr lang="en-US" sz="1200" dirty="0" smtClean="0"/>
              <a:t> </a:t>
            </a:r>
            <a:endParaRPr lang="en-US" sz="1200" dirty="0"/>
          </a:p>
        </p:txBody>
      </p:sp>
      <p:sp>
        <p:nvSpPr>
          <p:cNvPr id="67" name="TextBox 66"/>
          <p:cNvSpPr txBox="1"/>
          <p:nvPr/>
        </p:nvSpPr>
        <p:spPr>
          <a:xfrm>
            <a:off x="7162800" y="6400800"/>
            <a:ext cx="148662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Supplemental Fig</a:t>
            </a:r>
            <a:r>
              <a:rPr lang="en-US" sz="1200" b="1" dirty="0" smtClean="0"/>
              <a:t>. 2.</a:t>
            </a:r>
            <a:endParaRPr lang="en-US" sz="1200" b="1" dirty="0"/>
          </a:p>
        </p:txBody>
      </p:sp>
      <p:cxnSp>
        <p:nvCxnSpPr>
          <p:cNvPr id="80" name="Straight Connector 79"/>
          <p:cNvCxnSpPr/>
          <p:nvPr/>
        </p:nvCxnSpPr>
        <p:spPr>
          <a:xfrm>
            <a:off x="6248400" y="5715000"/>
            <a:ext cx="19812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" name="TextBox 80"/>
          <p:cNvSpPr txBox="1"/>
          <p:nvPr/>
        </p:nvSpPr>
        <p:spPr>
          <a:xfrm>
            <a:off x="6400800" y="5715000"/>
            <a:ext cx="210506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LC3-l           LC3-ll        </a:t>
            </a:r>
            <a:r>
              <a:rPr lang="en-US" sz="1100" dirty="0" err="1" smtClean="0"/>
              <a:t>LC3-ll</a:t>
            </a:r>
            <a:r>
              <a:rPr lang="en-US" sz="1100" dirty="0" smtClean="0"/>
              <a:t>/LC3-l</a:t>
            </a:r>
            <a:endParaRPr lang="en-US" sz="1100" dirty="0"/>
          </a:p>
        </p:txBody>
      </p:sp>
      <p:cxnSp>
        <p:nvCxnSpPr>
          <p:cNvPr id="82" name="Straight Arrow Connector 81"/>
          <p:cNvCxnSpPr/>
          <p:nvPr/>
        </p:nvCxnSpPr>
        <p:spPr>
          <a:xfrm flipV="1">
            <a:off x="8153400" y="3048000"/>
            <a:ext cx="76200" cy="76200"/>
          </a:xfrm>
          <a:prstGeom prst="straightConnector1">
            <a:avLst/>
          </a:prstGeom>
          <a:ln w="1905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Straight Arrow Connector 85"/>
          <p:cNvCxnSpPr/>
          <p:nvPr/>
        </p:nvCxnSpPr>
        <p:spPr>
          <a:xfrm flipV="1">
            <a:off x="7848600" y="2819400"/>
            <a:ext cx="76202" cy="76200"/>
          </a:xfrm>
          <a:prstGeom prst="straightConnector1">
            <a:avLst/>
          </a:prstGeom>
          <a:ln w="1905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09600" y="3429000"/>
            <a:ext cx="2438400" cy="2362200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</p:spPr>
      </p:pic>
      <p:sp>
        <p:nvSpPr>
          <p:cNvPr id="76" name="TextBox 75"/>
          <p:cNvSpPr txBox="1"/>
          <p:nvPr/>
        </p:nvSpPr>
        <p:spPr>
          <a:xfrm>
            <a:off x="685800" y="5486400"/>
            <a:ext cx="43313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</a:rPr>
              <a:t>WT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2362200" y="5486400"/>
            <a:ext cx="58541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chemeClr val="bg1"/>
                </a:solidFill>
              </a:rPr>
              <a:t>20 </a:t>
            </a:r>
            <a:r>
              <a:rPr lang="el-GR" sz="1200" dirty="0" smtClean="0">
                <a:solidFill>
                  <a:schemeClr val="bg1"/>
                </a:solidFill>
              </a:rPr>
              <a:t>μ</a:t>
            </a:r>
            <a:r>
              <a:rPr lang="en-US" sz="1200" dirty="0" smtClean="0">
                <a:solidFill>
                  <a:schemeClr val="bg1"/>
                </a:solidFill>
              </a:rPr>
              <a:t>m</a:t>
            </a:r>
            <a:endParaRPr lang="en-US" sz="1200" dirty="0">
              <a:solidFill>
                <a:schemeClr val="bg1"/>
              </a:solidFill>
            </a:endParaRPr>
          </a:p>
        </p:txBody>
      </p:sp>
      <p:cxnSp>
        <p:nvCxnSpPr>
          <p:cNvPr id="84" name="Straight Connector 83"/>
          <p:cNvCxnSpPr/>
          <p:nvPr/>
        </p:nvCxnSpPr>
        <p:spPr>
          <a:xfrm>
            <a:off x="2438400" y="5715000"/>
            <a:ext cx="4572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5" name="TextBox 84"/>
          <p:cNvSpPr txBox="1"/>
          <p:nvPr/>
        </p:nvSpPr>
        <p:spPr>
          <a:xfrm>
            <a:off x="609600" y="3429000"/>
            <a:ext cx="37221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chemeClr val="bg1"/>
                </a:solidFill>
              </a:rPr>
              <a:t>(D)</a:t>
            </a:r>
            <a:endParaRPr lang="en-US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9265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8487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81800" y="2590800"/>
            <a:ext cx="12192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8488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67200" y="533400"/>
            <a:ext cx="2438399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8489" name="Picture 9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781800" y="533400"/>
            <a:ext cx="1219200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8490" name="Picture 10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267200" y="2286000"/>
            <a:ext cx="2438400" cy="22097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8493" name="Picture 1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752600" y="2286000"/>
            <a:ext cx="2438400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" name="TextBox 28"/>
          <p:cNvSpPr txBox="1"/>
          <p:nvPr/>
        </p:nvSpPr>
        <p:spPr>
          <a:xfrm>
            <a:off x="1752600" y="4191000"/>
            <a:ext cx="77790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Cont_LC3</a:t>
            </a:r>
            <a:endParaRPr lang="en-US" sz="1200" dirty="0"/>
          </a:p>
        </p:txBody>
      </p:sp>
      <p:sp>
        <p:nvSpPr>
          <p:cNvPr id="30" name="TextBox 29"/>
          <p:cNvSpPr txBox="1"/>
          <p:nvPr/>
        </p:nvSpPr>
        <p:spPr>
          <a:xfrm>
            <a:off x="4267200" y="1905000"/>
            <a:ext cx="62388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AD_A</a:t>
            </a:r>
            <a:r>
              <a:rPr lang="el-GR" sz="1200" dirty="0" smtClean="0">
                <a:latin typeface="Arial"/>
                <a:cs typeface="Arial"/>
              </a:rPr>
              <a:t>β</a:t>
            </a:r>
            <a:endParaRPr lang="en-US" sz="1200" dirty="0"/>
          </a:p>
        </p:txBody>
      </p:sp>
      <p:sp>
        <p:nvSpPr>
          <p:cNvPr id="31" name="TextBox 30"/>
          <p:cNvSpPr txBox="1"/>
          <p:nvPr/>
        </p:nvSpPr>
        <p:spPr>
          <a:xfrm>
            <a:off x="6781800" y="2209800"/>
            <a:ext cx="62388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AD_A</a:t>
            </a:r>
            <a:r>
              <a:rPr lang="el-GR" sz="1200" dirty="0" smtClean="0">
                <a:latin typeface="Arial"/>
                <a:cs typeface="Arial"/>
              </a:rPr>
              <a:t>β</a:t>
            </a:r>
            <a:endParaRPr lang="en-US" sz="1200" dirty="0"/>
          </a:p>
        </p:txBody>
      </p:sp>
      <p:sp>
        <p:nvSpPr>
          <p:cNvPr id="32" name="TextBox 31"/>
          <p:cNvSpPr txBox="1"/>
          <p:nvPr/>
        </p:nvSpPr>
        <p:spPr>
          <a:xfrm>
            <a:off x="4267200" y="4191000"/>
            <a:ext cx="66870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AD_LC3</a:t>
            </a:r>
            <a:endParaRPr lang="en-US" sz="1200" dirty="0"/>
          </a:p>
        </p:txBody>
      </p:sp>
      <p:sp>
        <p:nvSpPr>
          <p:cNvPr id="33" name="TextBox 32"/>
          <p:cNvSpPr txBox="1"/>
          <p:nvPr/>
        </p:nvSpPr>
        <p:spPr>
          <a:xfrm>
            <a:off x="6781800" y="4191000"/>
            <a:ext cx="66870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AD_LC3</a:t>
            </a:r>
            <a:endParaRPr lang="en-US" sz="1200" dirty="0"/>
          </a:p>
        </p:txBody>
      </p:sp>
      <p:sp>
        <p:nvSpPr>
          <p:cNvPr id="36" name="TextBox 35"/>
          <p:cNvSpPr txBox="1"/>
          <p:nvPr/>
        </p:nvSpPr>
        <p:spPr>
          <a:xfrm>
            <a:off x="4191000" y="533400"/>
            <a:ext cx="36099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(B)</a:t>
            </a:r>
            <a:endParaRPr lang="en-US" sz="1200" dirty="0"/>
          </a:p>
        </p:txBody>
      </p:sp>
      <p:sp>
        <p:nvSpPr>
          <p:cNvPr id="37" name="TextBox 36"/>
          <p:cNvSpPr txBox="1"/>
          <p:nvPr/>
        </p:nvSpPr>
        <p:spPr>
          <a:xfrm>
            <a:off x="6705600" y="533400"/>
            <a:ext cx="35939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(C)</a:t>
            </a:r>
            <a:endParaRPr lang="en-US" sz="1200" dirty="0"/>
          </a:p>
        </p:txBody>
      </p:sp>
      <p:sp>
        <p:nvSpPr>
          <p:cNvPr id="38" name="TextBox 37"/>
          <p:cNvSpPr txBox="1"/>
          <p:nvPr/>
        </p:nvSpPr>
        <p:spPr>
          <a:xfrm>
            <a:off x="1752600" y="2286000"/>
            <a:ext cx="37221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(D)</a:t>
            </a:r>
            <a:endParaRPr lang="en-US" sz="1200" dirty="0"/>
          </a:p>
        </p:txBody>
      </p:sp>
      <p:sp>
        <p:nvSpPr>
          <p:cNvPr id="39" name="TextBox 38"/>
          <p:cNvSpPr txBox="1"/>
          <p:nvPr/>
        </p:nvSpPr>
        <p:spPr>
          <a:xfrm>
            <a:off x="4267200" y="2286000"/>
            <a:ext cx="35298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(E)</a:t>
            </a:r>
            <a:endParaRPr lang="en-US" sz="1200" dirty="0"/>
          </a:p>
        </p:txBody>
      </p:sp>
      <p:sp>
        <p:nvSpPr>
          <p:cNvPr id="40" name="TextBox 39"/>
          <p:cNvSpPr txBox="1"/>
          <p:nvPr/>
        </p:nvSpPr>
        <p:spPr>
          <a:xfrm>
            <a:off x="6781800" y="2590800"/>
            <a:ext cx="34817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(F)</a:t>
            </a:r>
            <a:endParaRPr lang="en-US" sz="1200" dirty="0"/>
          </a:p>
        </p:txBody>
      </p:sp>
      <p:pic>
        <p:nvPicPr>
          <p:cNvPr id="190469" name="Picture 5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752600" y="533400"/>
            <a:ext cx="2438400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3" name="TextBox 42"/>
          <p:cNvSpPr txBox="1"/>
          <p:nvPr/>
        </p:nvSpPr>
        <p:spPr>
          <a:xfrm>
            <a:off x="1752600" y="533400"/>
            <a:ext cx="36740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(A)</a:t>
            </a:r>
            <a:endParaRPr lang="en-US" sz="1200" dirty="0"/>
          </a:p>
        </p:txBody>
      </p:sp>
      <p:sp>
        <p:nvSpPr>
          <p:cNvPr id="44" name="TextBox 43"/>
          <p:cNvSpPr txBox="1"/>
          <p:nvPr/>
        </p:nvSpPr>
        <p:spPr>
          <a:xfrm>
            <a:off x="3429000" y="1905000"/>
            <a:ext cx="73308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err="1" smtClean="0"/>
              <a:t>Cont_A</a:t>
            </a:r>
            <a:r>
              <a:rPr lang="el-GR" sz="1200" dirty="0" smtClean="0">
                <a:latin typeface="Arial"/>
                <a:cs typeface="Arial"/>
              </a:rPr>
              <a:t>β</a:t>
            </a:r>
            <a:endParaRPr lang="en-US" sz="1200" dirty="0"/>
          </a:p>
        </p:txBody>
      </p:sp>
      <p:pic>
        <p:nvPicPr>
          <p:cNvPr id="190471" name="Picture 7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752600" y="1371600"/>
            <a:ext cx="838200" cy="810956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</p:spPr>
      </p:pic>
      <p:sp>
        <p:nvSpPr>
          <p:cNvPr id="28" name="TextBox 27"/>
          <p:cNvSpPr txBox="1"/>
          <p:nvPr/>
        </p:nvSpPr>
        <p:spPr>
          <a:xfrm>
            <a:off x="7086600" y="6477000"/>
            <a:ext cx="146097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smtClean="0"/>
              <a:t>Supplemental </a:t>
            </a:r>
            <a:r>
              <a:rPr lang="en-US" sz="1200" b="1" dirty="0" smtClean="0"/>
              <a:t>Fig. 3</a:t>
            </a:r>
            <a:endParaRPr lang="en-US" sz="1200" b="1" dirty="0"/>
          </a:p>
        </p:txBody>
      </p:sp>
      <p:cxnSp>
        <p:nvCxnSpPr>
          <p:cNvPr id="45" name="Straight Arrow Connector 44"/>
          <p:cNvCxnSpPr/>
          <p:nvPr/>
        </p:nvCxnSpPr>
        <p:spPr>
          <a:xfrm flipV="1">
            <a:off x="5334000" y="1600200"/>
            <a:ext cx="76200" cy="15240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/>
          <p:cNvCxnSpPr/>
          <p:nvPr/>
        </p:nvCxnSpPr>
        <p:spPr>
          <a:xfrm flipV="1">
            <a:off x="5486400" y="914400"/>
            <a:ext cx="76200" cy="15240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/>
          <p:cNvCxnSpPr/>
          <p:nvPr/>
        </p:nvCxnSpPr>
        <p:spPr>
          <a:xfrm flipV="1">
            <a:off x="6172200" y="3505200"/>
            <a:ext cx="76200" cy="15240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48"/>
          <p:cNvCxnSpPr/>
          <p:nvPr/>
        </p:nvCxnSpPr>
        <p:spPr>
          <a:xfrm flipV="1">
            <a:off x="5105400" y="3048000"/>
            <a:ext cx="76200" cy="15240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/>
          <p:cNvCxnSpPr/>
          <p:nvPr/>
        </p:nvCxnSpPr>
        <p:spPr>
          <a:xfrm flipV="1">
            <a:off x="2133600" y="1524000"/>
            <a:ext cx="152400" cy="7620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 flipV="1">
            <a:off x="3733800" y="1371600"/>
            <a:ext cx="152400" cy="15240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3657600" y="4419600"/>
            <a:ext cx="4572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>
          <a:xfrm>
            <a:off x="3657600" y="4191000"/>
            <a:ext cx="62228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100 µm</a:t>
            </a:r>
            <a:endParaRPr lang="en-US" sz="11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997</TotalTime>
  <Words>167</Words>
  <Application>Microsoft Office PowerPoint</Application>
  <PresentationFormat>On-screen Show (4:3)</PresentationFormat>
  <Paragraphs>67</Paragraphs>
  <Slides>3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PowerPoint Presentation</vt:lpstr>
      <vt:lpstr>PowerPoint Presentation</vt:lpstr>
      <vt:lpstr>PowerPoint Presentation</vt:lpstr>
    </vt:vector>
  </TitlesOfParts>
  <Company>NIA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Dong Liu</dc:creator>
  <cp:lastModifiedBy>Mattson, Mark (NIH/NIA/IRP) [E]</cp:lastModifiedBy>
  <cp:revision>20</cp:revision>
  <dcterms:created xsi:type="dcterms:W3CDTF">2012-06-05T15:25:38Z</dcterms:created>
  <dcterms:modified xsi:type="dcterms:W3CDTF">2012-10-07T14:51:53Z</dcterms:modified>
</cp:coreProperties>
</file>